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58"/>
  </p:notesMasterIdLst>
  <p:sldIdLst>
    <p:sldId id="256" r:id="rId2"/>
    <p:sldId id="257" r:id="rId3"/>
    <p:sldId id="258" r:id="rId4"/>
    <p:sldId id="259" r:id="rId5"/>
    <p:sldId id="260" r:id="rId6"/>
    <p:sldId id="310" r:id="rId7"/>
    <p:sldId id="261" r:id="rId8"/>
    <p:sldId id="262" r:id="rId9"/>
    <p:sldId id="263" r:id="rId10"/>
    <p:sldId id="264" r:id="rId11"/>
    <p:sldId id="265" r:id="rId12"/>
    <p:sldId id="266" r:id="rId13"/>
    <p:sldId id="267" r:id="rId14"/>
    <p:sldId id="268" r:id="rId15"/>
    <p:sldId id="269" r:id="rId16"/>
    <p:sldId id="311" r:id="rId17"/>
    <p:sldId id="270" r:id="rId18"/>
    <p:sldId id="271" r:id="rId19"/>
    <p:sldId id="272" r:id="rId20"/>
    <p:sldId id="273" r:id="rId21"/>
    <p:sldId id="274" r:id="rId22"/>
    <p:sldId id="275" r:id="rId23"/>
    <p:sldId id="276" r:id="rId24"/>
    <p:sldId id="277" r:id="rId25"/>
    <p:sldId id="278" r:id="rId26"/>
    <p:sldId id="279" r:id="rId27"/>
    <p:sldId id="280" r:id="rId28"/>
    <p:sldId id="281" r:id="rId29"/>
    <p:sldId id="282" r:id="rId30"/>
    <p:sldId id="283" r:id="rId31"/>
    <p:sldId id="284" r:id="rId32"/>
    <p:sldId id="285" r:id="rId33"/>
    <p:sldId id="286" r:id="rId34"/>
    <p:sldId id="287" r:id="rId35"/>
    <p:sldId id="288" r:id="rId36"/>
    <p:sldId id="289" r:id="rId37"/>
    <p:sldId id="308" r:id="rId38"/>
    <p:sldId id="290" r:id="rId39"/>
    <p:sldId id="291" r:id="rId40"/>
    <p:sldId id="292" r:id="rId41"/>
    <p:sldId id="293" r:id="rId42"/>
    <p:sldId id="294" r:id="rId43"/>
    <p:sldId id="309" r:id="rId44"/>
    <p:sldId id="295" r:id="rId45"/>
    <p:sldId id="296" r:id="rId46"/>
    <p:sldId id="297" r:id="rId47"/>
    <p:sldId id="298" r:id="rId48"/>
    <p:sldId id="299" r:id="rId49"/>
    <p:sldId id="300" r:id="rId50"/>
    <p:sldId id="301" r:id="rId51"/>
    <p:sldId id="302" r:id="rId52"/>
    <p:sldId id="303" r:id="rId53"/>
    <p:sldId id="304" r:id="rId54"/>
    <p:sldId id="305" r:id="rId55"/>
    <p:sldId id="306" r:id="rId56"/>
    <p:sldId id="307" r:id="rId57"/>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11"/>
    <p:restoredTop sz="94610"/>
  </p:normalViewPr>
  <p:slideViewPr>
    <p:cSldViewPr snapToGrid="0" snapToObjects="1">
      <p:cViewPr varScale="1">
        <p:scale>
          <a:sx n="60" d="100"/>
          <a:sy n="60" d="100"/>
        </p:scale>
        <p:origin x="160" y="56"/>
      </p:cViewPr>
      <p:guideLst/>
    </p:cSldViewPr>
  </p:slideViewPr>
  <p:notesTextViewPr>
    <p:cViewPr>
      <p:scale>
        <a:sx n="1" d="1"/>
        <a:sy n="1" d="1"/>
      </p:scale>
      <p:origin x="0" y="0"/>
    </p:cViewPr>
  </p:notesTextViewPr>
  <p:sorterViewPr>
    <p:cViewPr>
      <p:scale>
        <a:sx n="100" d="100"/>
        <a:sy n="100" d="100"/>
      </p:scale>
      <p:origin x="0" y="-552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763685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89732B4-99B2-1BA2-FEB7-C3B5F2CAA782}"/>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B074E6DC-249D-20D4-0F7F-CE16259DE078}"/>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E1ECE354-0C6D-56CD-F0B1-6B4445F78F50}"/>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AA43C815-97DE-EB95-09A4-F0757254C349}"/>
              </a:ext>
            </a:extLst>
          </p:cNvPr>
          <p:cNvSpPr>
            <a:spLocks noGrp="1"/>
          </p:cNvSpPr>
          <p:nvPr>
            <p:ph type="sldNum" sz="quarter" idx="10"/>
          </p:nvPr>
        </p:nvSpPr>
        <p:spPr/>
        <p:txBody>
          <a:bodyPr/>
          <a:lstStyle/>
          <a:p>
            <a:fld id="{F7021451-1387-4CA6-816F-3879F97B5CBC}" type="slidenum">
              <a:rPr lang="en-US"/>
              <a:t>16</a:t>
            </a:fld>
            <a:endParaRPr lang="en-US"/>
          </a:p>
        </p:txBody>
      </p:sp>
    </p:spTree>
    <p:extLst>
      <p:ext uri="{BB962C8B-B14F-4D97-AF65-F5344CB8AC3E}">
        <p14:creationId xmlns:p14="http://schemas.microsoft.com/office/powerpoint/2010/main" val="303353987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4F5C404-831F-3EA1-2F41-A00E1BEE4EBB}"/>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7D07F8E3-8169-622D-D57F-B1CF789923DC}"/>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B21668E2-6F23-CBCF-A5B0-4A8E7E834DDA}"/>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7EAF115A-FF28-A612-8200-A87CC4BEA151}"/>
              </a:ext>
            </a:extLst>
          </p:cNvPr>
          <p:cNvSpPr>
            <a:spLocks noGrp="1"/>
          </p:cNvSpPr>
          <p:nvPr>
            <p:ph type="sldNum" sz="quarter" idx="10"/>
          </p:nvPr>
        </p:nvSpPr>
        <p:spPr/>
        <p:txBody>
          <a:bodyPr/>
          <a:lstStyle/>
          <a:p>
            <a:fld id="{F7021451-1387-4CA6-816F-3879F97B5CBC}" type="slidenum">
              <a:rPr lang="en-US"/>
              <a:t>6</a:t>
            </a:fld>
            <a:endParaRPr lang="en-US"/>
          </a:p>
        </p:txBody>
      </p:sp>
    </p:spTree>
    <p:extLst>
      <p:ext uri="{BB962C8B-B14F-4D97-AF65-F5344CB8AC3E}">
        <p14:creationId xmlns:p14="http://schemas.microsoft.com/office/powerpoint/2010/main" val="277354588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9</a:t>
            </a:fld>
            <a:endParaRPr lang="en-US"/>
          </a:p>
        </p:txBody>
      </p:sp>
    </p:spTree>
    <p:extLst>
      <p:ext uri="{BB962C8B-B14F-4D97-AF65-F5344CB8AC3E}">
        <p14:creationId xmlns:p14="http://schemas.microsoft.com/office/powerpoint/2010/main" val="10240869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8" Type="http://schemas.openxmlformats.org/officeDocument/2006/relationships/slide" Target="../slides/slide10.xml"/><Relationship Id="rId3" Type="http://schemas.openxmlformats.org/officeDocument/2006/relationships/image" Target="../media/image4.png"/><Relationship Id="rId7" Type="http://schemas.openxmlformats.org/officeDocument/2006/relationships/slide" Target="../slides/slide8.xml"/><Relationship Id="rId2" Type="http://schemas.openxmlformats.org/officeDocument/2006/relationships/image" Target="../media/image3.png"/><Relationship Id="rId1" Type="http://schemas.openxmlformats.org/officeDocument/2006/relationships/slideMaster" Target="../slideMasters/slideMaster1.xml"/><Relationship Id="rId6" Type="http://schemas.openxmlformats.org/officeDocument/2006/relationships/slide" Target="../slides/slide7.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4.png"/><Relationship Id="rId7" Type="http://schemas.openxmlformats.org/officeDocument/2006/relationships/slide" Target="../slides/slide49.xml"/><Relationship Id="rId2" Type="http://schemas.openxmlformats.org/officeDocument/2006/relationships/image" Target="../media/image3.png"/><Relationship Id="rId1" Type="http://schemas.openxmlformats.org/officeDocument/2006/relationships/slideMaster" Target="../slideMasters/slideMaster1.xml"/><Relationship Id="rId6" Type="http://schemas.openxmlformats.org/officeDocument/2006/relationships/slide" Target="../slides/slide14.xml"/><Relationship Id="rId5" Type="http://schemas.openxmlformats.org/officeDocument/2006/relationships/image" Target="../media/image5.png"/><Relationship Id="rId4" Type="http://schemas.openxmlformats.org/officeDocument/2006/relationships/image" Target="../media/image6.png"/></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math#pid=68d521041e46103c3b205eaf#tid=68da2f9566391f0009f96527#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8284464" y="4142232"/>
            <a:ext cx="3419856" cy="896112"/>
          </a:xfrm>
          <a:prstGeom prst="rect">
            <a:avLst/>
          </a:prstGeom>
        </p:spPr>
      </p:pic>
      <p:sp>
        <p:nvSpPr>
          <p:cNvPr id="4" name="MasterShapeName"/>
          <p:cNvSpPr/>
          <p:nvPr/>
        </p:nvSpPr>
        <p:spPr>
          <a:xfrm>
            <a:off x="8284464" y="4142232"/>
            <a:ext cx="3419856" cy="896112"/>
          </a:xfrm>
          <a:prstGeom prst="rect">
            <a:avLst/>
          </a:prstGeom>
          <a:noFill/>
          <a:ln/>
        </p:spPr>
        <p:txBody>
          <a:bodyPr wrap="square" lIns="0" tIns="0" rIns="0" bIns="0" rtlCol="0" anchor="ctr"/>
          <a:lstStyle/>
          <a:p>
            <a:pPr algn="ctr">
              <a:lnSpc>
                <a:spcPct val="100000"/>
              </a:lnSpc>
            </a:pPr>
            <a:r>
              <a:rPr lang="en-US" sz="2600" b="1" i="0" dirty="0">
                <a:solidFill>
                  <a:srgbClr val="3D589F"/>
                </a:solidFill>
                <a:latin typeface="微软雅黑" pitchFamily="34" charset="0"/>
                <a:ea typeface="微软雅黑" pitchFamily="34" charset="-122"/>
                <a:cs typeface="微软雅黑" pitchFamily="34" charset="-120"/>
              </a:rPr>
              <a:t>数学  必修  第三册  RJB</a:t>
            </a:r>
            <a:endParaRPr lang="en-US" sz="26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目录">
    <p:spTree>
      <p:nvGrpSpPr>
        <p:cNvPr id="1" name=""/>
        <p:cNvGrpSpPr/>
        <p:nvPr/>
      </p:nvGrpSpPr>
      <p:grpSpPr>
        <a:xfrm>
          <a:off x="0" y="0"/>
          <a:ext cx="0" cy="0"/>
          <a:chOff x="0" y="0"/>
          <a:chExt cx="0" cy="0"/>
        </a:xfrm>
      </p:grpSpPr>
      <p:pic>
        <p:nvPicPr>
          <p:cNvPr id="19" name="MasterShapeName" descr="preencoded.png">
            <a:extLst>
              <a:ext uri="{FF2B5EF4-FFF2-40B4-BE49-F238E27FC236}">
                <a16:creationId xmlns:a16="http://schemas.microsoft.com/office/drawing/2014/main" id="{1E5684BA-A08D-BDF7-BB89-81C2BBDD8825}"/>
              </a:ext>
            </a:extLst>
          </p:cNvPr>
          <p:cNvPicPr>
            <a:picLocks noChangeAspect="1"/>
          </p:cNvPicPr>
          <p:nvPr userDrawn="1"/>
        </p:nvPicPr>
        <p:blipFill>
          <a:blip r:embed="rId2"/>
          <a:stretch>
            <a:fillRect/>
          </a:stretch>
        </p:blipFill>
        <p:spPr>
          <a:xfrm>
            <a:off x="0" y="0"/>
            <a:ext cx="12188952" cy="6858000"/>
          </a:xfrm>
          <a:prstGeom prst="rect">
            <a:avLst/>
          </a:prstGeom>
        </p:spPr>
      </p:pic>
      <p:pic>
        <p:nvPicPr>
          <p:cNvPr id="20" name="MasterShapeName" descr="preencoded.png">
            <a:extLst>
              <a:ext uri="{FF2B5EF4-FFF2-40B4-BE49-F238E27FC236}">
                <a16:creationId xmlns:a16="http://schemas.microsoft.com/office/drawing/2014/main" id="{A2153202-5415-EA7F-A02B-DBED75F9AD3C}"/>
              </a:ext>
            </a:extLst>
          </p:cNvPr>
          <p:cNvPicPr>
            <a:picLocks noChangeAspect="1"/>
          </p:cNvPicPr>
          <p:nvPr userDrawn="1"/>
        </p:nvPicPr>
        <p:blipFill>
          <a:blip r:embed="rId3"/>
          <a:stretch>
            <a:fillRect/>
          </a:stretch>
        </p:blipFill>
        <p:spPr>
          <a:xfrm>
            <a:off x="1627632" y="2350008"/>
            <a:ext cx="2377440" cy="2276856"/>
          </a:xfrm>
          <a:prstGeom prst="rect">
            <a:avLst/>
          </a:prstGeom>
        </p:spPr>
      </p:pic>
      <p:pic>
        <p:nvPicPr>
          <p:cNvPr id="21" name="MasterShapeName" descr="preencoded.png">
            <a:extLst>
              <a:ext uri="{FF2B5EF4-FFF2-40B4-BE49-F238E27FC236}">
                <a16:creationId xmlns:a16="http://schemas.microsoft.com/office/drawing/2014/main" id="{023547DD-0CC3-EE5D-5636-ECFAEFCEC43F}"/>
              </a:ext>
            </a:extLst>
          </p:cNvPr>
          <p:cNvPicPr>
            <a:picLocks noChangeAspect="1"/>
          </p:cNvPicPr>
          <p:nvPr userDrawn="1"/>
        </p:nvPicPr>
        <p:blipFill>
          <a:blip r:embed="rId4"/>
          <a:stretch>
            <a:fillRect/>
          </a:stretch>
        </p:blipFill>
        <p:spPr>
          <a:xfrm>
            <a:off x="5504688" y="1545336"/>
            <a:ext cx="768096" cy="768096"/>
          </a:xfrm>
          <a:prstGeom prst="rect">
            <a:avLst/>
          </a:prstGeom>
        </p:spPr>
      </p:pic>
      <p:pic>
        <p:nvPicPr>
          <p:cNvPr id="22" name="MasterShapeName" descr="preencoded.png">
            <a:extLst>
              <a:ext uri="{FF2B5EF4-FFF2-40B4-BE49-F238E27FC236}">
                <a16:creationId xmlns:a16="http://schemas.microsoft.com/office/drawing/2014/main" id="{EACA83C1-C4C3-DE8C-4D3E-DE6606746FC1}"/>
              </a:ext>
            </a:extLst>
          </p:cNvPr>
          <p:cNvPicPr>
            <a:picLocks noChangeAspect="1"/>
          </p:cNvPicPr>
          <p:nvPr userDrawn="1"/>
        </p:nvPicPr>
        <p:blipFill>
          <a:blip r:embed="rId5"/>
          <a:stretch>
            <a:fillRect/>
          </a:stretch>
        </p:blipFill>
        <p:spPr>
          <a:xfrm>
            <a:off x="5504688" y="3401568"/>
            <a:ext cx="768096" cy="768096"/>
          </a:xfrm>
          <a:prstGeom prst="rect">
            <a:avLst/>
          </a:prstGeom>
        </p:spPr>
      </p:pic>
      <p:pic>
        <p:nvPicPr>
          <p:cNvPr id="23" name="MasterShapeName" descr="preencoded.png">
            <a:extLst>
              <a:ext uri="{FF2B5EF4-FFF2-40B4-BE49-F238E27FC236}">
                <a16:creationId xmlns:a16="http://schemas.microsoft.com/office/drawing/2014/main" id="{B21540AC-E29C-DACE-CC5E-90EE315104B2}"/>
              </a:ext>
            </a:extLst>
          </p:cNvPr>
          <p:cNvPicPr>
            <a:picLocks noChangeAspect="1"/>
          </p:cNvPicPr>
          <p:nvPr userDrawn="1"/>
        </p:nvPicPr>
        <p:blipFill>
          <a:blip r:embed="rId4"/>
          <a:stretch>
            <a:fillRect/>
          </a:stretch>
        </p:blipFill>
        <p:spPr>
          <a:xfrm>
            <a:off x="5504688" y="4828032"/>
            <a:ext cx="768096" cy="768096"/>
          </a:xfrm>
          <a:prstGeom prst="rect">
            <a:avLst/>
          </a:prstGeom>
        </p:spPr>
      </p:pic>
      <p:sp>
        <p:nvSpPr>
          <p:cNvPr id="24" name="MasterShapeName">
            <a:extLst>
              <a:ext uri="{FF2B5EF4-FFF2-40B4-BE49-F238E27FC236}">
                <a16:creationId xmlns:a16="http://schemas.microsoft.com/office/drawing/2014/main" id="{AD420CC9-3DB9-5289-07BF-95BAF30DD22C}"/>
              </a:ext>
            </a:extLst>
          </p:cNvPr>
          <p:cNvSpPr/>
          <p:nvPr userDrawn="1"/>
        </p:nvSpPr>
        <p:spPr>
          <a:xfrm>
            <a:off x="5504688" y="1545336"/>
            <a:ext cx="768096" cy="768096"/>
          </a:xfrm>
          <a:prstGeom prst="rect">
            <a:avLst/>
          </a:prstGeom>
          <a:noFill/>
          <a:ln/>
        </p:spPr>
        <p:txBody>
          <a:bodyPr wrap="square" lIns="0" tIns="0" rIns="0" bIns="0" rtlCol="0" anchor="ctr"/>
          <a:lstStyle/>
          <a:p>
            <a:pPr algn="ctr"/>
            <a:r>
              <a:rPr lang="en-US" sz="2400" b="0" i="0" dirty="0">
                <a:solidFill>
                  <a:srgbClr val="FFFFFF"/>
                </a:solidFill>
                <a:latin typeface="Arial (正文)" pitchFamily="34" charset="0"/>
                <a:ea typeface="Arial (正文)" pitchFamily="34" charset="-122"/>
                <a:cs typeface="Arial (正文)" pitchFamily="34" charset="-120"/>
              </a:rPr>
              <a:t>01</a:t>
            </a:r>
            <a:endParaRPr lang="en-US" sz="2400" dirty="0"/>
          </a:p>
        </p:txBody>
      </p:sp>
      <p:sp>
        <p:nvSpPr>
          <p:cNvPr id="25" name="MasterShapeName">
            <a:extLst>
              <a:ext uri="{FF2B5EF4-FFF2-40B4-BE49-F238E27FC236}">
                <a16:creationId xmlns:a16="http://schemas.microsoft.com/office/drawing/2014/main" id="{52CED248-2CB7-253E-2595-AF9C1C9D778C}"/>
              </a:ext>
            </a:extLst>
          </p:cNvPr>
          <p:cNvSpPr/>
          <p:nvPr userDrawn="1"/>
        </p:nvSpPr>
        <p:spPr>
          <a:xfrm>
            <a:off x="5504688" y="3401568"/>
            <a:ext cx="768096" cy="768096"/>
          </a:xfrm>
          <a:prstGeom prst="rect">
            <a:avLst/>
          </a:prstGeom>
          <a:noFill/>
          <a:ln/>
        </p:spPr>
        <p:txBody>
          <a:bodyPr wrap="square" lIns="0" tIns="0" rIns="0" bIns="0" rtlCol="0" anchor="ctr"/>
          <a:lstStyle/>
          <a:p>
            <a:pPr algn="ctr"/>
            <a:r>
              <a:rPr lang="en-US" sz="2400" b="0" i="0" dirty="0">
                <a:solidFill>
                  <a:srgbClr val="FFFFFF"/>
                </a:solidFill>
                <a:latin typeface="Arial (正文)" pitchFamily="34" charset="0"/>
                <a:ea typeface="Arial (正文)" pitchFamily="34" charset="-122"/>
                <a:cs typeface="Arial (正文)" pitchFamily="34" charset="-120"/>
              </a:rPr>
              <a:t>02</a:t>
            </a:r>
            <a:endParaRPr lang="en-US" sz="2400" dirty="0"/>
          </a:p>
        </p:txBody>
      </p:sp>
      <p:sp>
        <p:nvSpPr>
          <p:cNvPr id="26" name="MasterShapeName">
            <a:extLst>
              <a:ext uri="{FF2B5EF4-FFF2-40B4-BE49-F238E27FC236}">
                <a16:creationId xmlns:a16="http://schemas.microsoft.com/office/drawing/2014/main" id="{E02578C9-B381-DFA3-8CE8-1832CBD5257D}"/>
              </a:ext>
            </a:extLst>
          </p:cNvPr>
          <p:cNvSpPr/>
          <p:nvPr userDrawn="1"/>
        </p:nvSpPr>
        <p:spPr>
          <a:xfrm>
            <a:off x="5504688" y="4828032"/>
            <a:ext cx="768096" cy="768096"/>
          </a:xfrm>
          <a:prstGeom prst="rect">
            <a:avLst/>
          </a:prstGeom>
          <a:noFill/>
          <a:ln/>
        </p:spPr>
        <p:txBody>
          <a:bodyPr wrap="square" lIns="0" tIns="0" rIns="0" bIns="0" rtlCol="0" anchor="ctr"/>
          <a:lstStyle/>
          <a:p>
            <a:pPr algn="ctr"/>
            <a:r>
              <a:rPr lang="en-US" sz="2400" b="0" i="0" dirty="0">
                <a:solidFill>
                  <a:srgbClr val="FFFFFF"/>
                </a:solidFill>
                <a:latin typeface="Arial (正文)" pitchFamily="34" charset="0"/>
                <a:ea typeface="Arial (正文)" pitchFamily="34" charset="-122"/>
                <a:cs typeface="Arial (正文)" pitchFamily="34" charset="-120"/>
              </a:rPr>
              <a:t>03</a:t>
            </a:r>
            <a:endParaRPr lang="en-US" sz="2400" dirty="0"/>
          </a:p>
        </p:txBody>
      </p:sp>
      <p:sp>
        <p:nvSpPr>
          <p:cNvPr id="27" name="MasterShapeName?linknodeid=29f5a4914&amp;color=RGB(0,96,96)">
            <a:hlinkClick r:id="rId6" action="ppaction://hlinksldjump"/>
            <a:extLst>
              <a:ext uri="{FF2B5EF4-FFF2-40B4-BE49-F238E27FC236}">
                <a16:creationId xmlns:a16="http://schemas.microsoft.com/office/drawing/2014/main" id="{209FB41F-E718-D082-6137-030841DCEED4}"/>
              </a:ext>
            </a:extLst>
          </p:cNvPr>
          <p:cNvSpPr/>
          <p:nvPr userDrawn="1"/>
        </p:nvSpPr>
        <p:spPr>
          <a:xfrm>
            <a:off x="6803136" y="1609344"/>
            <a:ext cx="1435608" cy="457200"/>
          </a:xfrm>
          <a:prstGeom prst="rect">
            <a:avLst/>
          </a:prstGeom>
          <a:noFill/>
          <a:ln/>
        </p:spPr>
        <p:txBody>
          <a:bodyPr wrap="square" lIns="0" tIns="0" rIns="0" bIns="0" rtlCol="0" anchor="ctr"/>
          <a:lstStyle/>
          <a:p>
            <a:pPr algn="l">
              <a:lnSpc>
                <a:spcPct val="100000"/>
              </a:lnSpc>
            </a:pPr>
            <a:r>
              <a:rPr lang="en-US" sz="2400" b="0" i="0" dirty="0">
                <a:solidFill>
                  <a:srgbClr val="003760"/>
                </a:solidFill>
                <a:latin typeface="印品黑体" pitchFamily="34" charset="0"/>
                <a:ea typeface="印品黑体" pitchFamily="34" charset="-122"/>
                <a:cs typeface="印品黑体" pitchFamily="34" charset="-120"/>
              </a:rPr>
              <a:t>知识绘</a:t>
            </a:r>
            <a:endParaRPr lang="en-US" sz="2400" dirty="0"/>
          </a:p>
        </p:txBody>
      </p:sp>
      <p:sp>
        <p:nvSpPr>
          <p:cNvPr id="28" name="MasterShapeName?linknodeid=6f92f63d5&amp;color=RGB(0,96,96)">
            <a:hlinkClick r:id="rId7" action="ppaction://hlinksldjump"/>
            <a:extLst>
              <a:ext uri="{FF2B5EF4-FFF2-40B4-BE49-F238E27FC236}">
                <a16:creationId xmlns:a16="http://schemas.microsoft.com/office/drawing/2014/main" id="{97B04D7E-9869-E7E1-E297-1144E518E176}"/>
              </a:ext>
            </a:extLst>
          </p:cNvPr>
          <p:cNvSpPr/>
          <p:nvPr userDrawn="1"/>
        </p:nvSpPr>
        <p:spPr>
          <a:xfrm>
            <a:off x="6803136" y="3465576"/>
            <a:ext cx="1435608" cy="457200"/>
          </a:xfrm>
          <a:prstGeom prst="rect">
            <a:avLst/>
          </a:prstGeom>
          <a:noFill/>
          <a:ln/>
        </p:spPr>
        <p:txBody>
          <a:bodyPr wrap="square" lIns="0" tIns="0" rIns="0" bIns="0" rtlCol="0" anchor="ctr"/>
          <a:lstStyle/>
          <a:p>
            <a:pPr algn="l">
              <a:lnSpc>
                <a:spcPct val="100000"/>
              </a:lnSpc>
            </a:pPr>
            <a:r>
              <a:rPr lang="en-US" sz="2400" b="0" i="0" dirty="0">
                <a:solidFill>
                  <a:srgbClr val="003760"/>
                </a:solidFill>
                <a:latin typeface="印品黑体" pitchFamily="34" charset="0"/>
                <a:ea typeface="印品黑体" pitchFamily="34" charset="-122"/>
                <a:cs typeface="印品黑体" pitchFamily="34" charset="-120"/>
              </a:rPr>
              <a:t>重难斩</a:t>
            </a:r>
            <a:endParaRPr lang="en-US" sz="2400" dirty="0"/>
          </a:p>
        </p:txBody>
      </p:sp>
      <p:sp>
        <p:nvSpPr>
          <p:cNvPr id="29" name="MasterShapeName?linknodeid=faf10edd1&amp;color=RGB(0,96,96)">
            <a:hlinkClick r:id="rId8" action="ppaction://hlinksldjump"/>
            <a:extLst>
              <a:ext uri="{FF2B5EF4-FFF2-40B4-BE49-F238E27FC236}">
                <a16:creationId xmlns:a16="http://schemas.microsoft.com/office/drawing/2014/main" id="{584036D1-F5AE-4AE1-3E92-121754ADBD91}"/>
              </a:ext>
            </a:extLst>
          </p:cNvPr>
          <p:cNvSpPr/>
          <p:nvPr userDrawn="1"/>
        </p:nvSpPr>
        <p:spPr>
          <a:xfrm>
            <a:off x="6803136" y="4901184"/>
            <a:ext cx="1435608" cy="457200"/>
          </a:xfrm>
          <a:prstGeom prst="rect">
            <a:avLst/>
          </a:prstGeom>
          <a:noFill/>
          <a:ln/>
        </p:spPr>
        <p:txBody>
          <a:bodyPr wrap="square" lIns="0" tIns="0" rIns="0" bIns="0" rtlCol="0" anchor="ctr"/>
          <a:lstStyle/>
          <a:p>
            <a:pPr algn="l">
              <a:lnSpc>
                <a:spcPct val="100000"/>
              </a:lnSpc>
            </a:pPr>
            <a:r>
              <a:rPr lang="en-US" sz="2400" b="0" i="0" dirty="0">
                <a:solidFill>
                  <a:srgbClr val="003760"/>
                </a:solidFill>
                <a:latin typeface="印品黑体" pitchFamily="34" charset="0"/>
                <a:ea typeface="印品黑体" pitchFamily="34" charset="-122"/>
                <a:cs typeface="印品黑体" pitchFamily="34" charset="-120"/>
              </a:rPr>
              <a:t>易错记</a:t>
            </a:r>
            <a:endParaRPr lang="en-US" sz="2400"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1_目录">
    <p:spTree>
      <p:nvGrpSpPr>
        <p:cNvPr id="1" name=""/>
        <p:cNvGrpSpPr/>
        <p:nvPr/>
      </p:nvGrpSpPr>
      <p:grpSpPr>
        <a:xfrm>
          <a:off x="0" y="0"/>
          <a:ext cx="0" cy="0"/>
          <a:chOff x="0" y="0"/>
          <a:chExt cx="0" cy="0"/>
        </a:xfrm>
      </p:grpSpPr>
      <p:pic>
        <p:nvPicPr>
          <p:cNvPr id="19" name="MasterShapeName" descr="preencoded.png">
            <a:extLst>
              <a:ext uri="{FF2B5EF4-FFF2-40B4-BE49-F238E27FC236}">
                <a16:creationId xmlns:a16="http://schemas.microsoft.com/office/drawing/2014/main" id="{7DECC0CE-3575-D9FF-4D6F-A7D4CCF885D4}"/>
              </a:ext>
            </a:extLst>
          </p:cNvPr>
          <p:cNvPicPr>
            <a:picLocks noChangeAspect="1"/>
          </p:cNvPicPr>
          <p:nvPr userDrawn="1"/>
        </p:nvPicPr>
        <p:blipFill>
          <a:blip r:embed="rId2"/>
          <a:stretch>
            <a:fillRect/>
          </a:stretch>
        </p:blipFill>
        <p:spPr>
          <a:xfrm>
            <a:off x="0" y="0"/>
            <a:ext cx="12188952" cy="6858000"/>
          </a:xfrm>
          <a:prstGeom prst="rect">
            <a:avLst/>
          </a:prstGeom>
        </p:spPr>
      </p:pic>
      <p:pic>
        <p:nvPicPr>
          <p:cNvPr id="20" name="MasterShapeName" descr="preencoded.png">
            <a:extLst>
              <a:ext uri="{FF2B5EF4-FFF2-40B4-BE49-F238E27FC236}">
                <a16:creationId xmlns:a16="http://schemas.microsoft.com/office/drawing/2014/main" id="{0B95808E-8405-C8DA-DD61-6A0F71E86D50}"/>
              </a:ext>
            </a:extLst>
          </p:cNvPr>
          <p:cNvPicPr>
            <a:picLocks noChangeAspect="1"/>
          </p:cNvPicPr>
          <p:nvPr userDrawn="1"/>
        </p:nvPicPr>
        <p:blipFill>
          <a:blip r:embed="rId3"/>
          <a:stretch>
            <a:fillRect/>
          </a:stretch>
        </p:blipFill>
        <p:spPr>
          <a:xfrm>
            <a:off x="1627632" y="2350008"/>
            <a:ext cx="2377440" cy="2276856"/>
          </a:xfrm>
          <a:prstGeom prst="rect">
            <a:avLst/>
          </a:prstGeom>
        </p:spPr>
      </p:pic>
      <p:pic>
        <p:nvPicPr>
          <p:cNvPr id="21" name="MasterShapeName" descr="preencoded.png">
            <a:extLst>
              <a:ext uri="{FF2B5EF4-FFF2-40B4-BE49-F238E27FC236}">
                <a16:creationId xmlns:a16="http://schemas.microsoft.com/office/drawing/2014/main" id="{E2773F36-33FC-8466-BF04-3338BE914E4D}"/>
              </a:ext>
            </a:extLst>
          </p:cNvPr>
          <p:cNvPicPr>
            <a:picLocks noChangeAspect="1"/>
          </p:cNvPicPr>
          <p:nvPr userDrawn="1"/>
        </p:nvPicPr>
        <p:blipFill>
          <a:blip r:embed="rId4"/>
          <a:stretch>
            <a:fillRect/>
          </a:stretch>
        </p:blipFill>
        <p:spPr>
          <a:xfrm>
            <a:off x="5504688" y="2139696"/>
            <a:ext cx="768096" cy="768096"/>
          </a:xfrm>
          <a:prstGeom prst="rect">
            <a:avLst/>
          </a:prstGeom>
        </p:spPr>
      </p:pic>
      <p:pic>
        <p:nvPicPr>
          <p:cNvPr id="22" name="MasterShapeName" descr="preencoded.png">
            <a:extLst>
              <a:ext uri="{FF2B5EF4-FFF2-40B4-BE49-F238E27FC236}">
                <a16:creationId xmlns:a16="http://schemas.microsoft.com/office/drawing/2014/main" id="{7970158A-A097-407B-67BF-2DF59BC7D08F}"/>
              </a:ext>
            </a:extLst>
          </p:cNvPr>
          <p:cNvPicPr>
            <a:picLocks noChangeAspect="1"/>
          </p:cNvPicPr>
          <p:nvPr userDrawn="1"/>
        </p:nvPicPr>
        <p:blipFill>
          <a:blip r:embed="rId5"/>
          <a:stretch>
            <a:fillRect/>
          </a:stretch>
        </p:blipFill>
        <p:spPr>
          <a:xfrm>
            <a:off x="5556502" y="4793488"/>
            <a:ext cx="768096" cy="768096"/>
          </a:xfrm>
          <a:prstGeom prst="rect">
            <a:avLst/>
          </a:prstGeom>
        </p:spPr>
      </p:pic>
      <p:sp>
        <p:nvSpPr>
          <p:cNvPr id="23" name="MasterShapeName">
            <a:extLst>
              <a:ext uri="{FF2B5EF4-FFF2-40B4-BE49-F238E27FC236}">
                <a16:creationId xmlns:a16="http://schemas.microsoft.com/office/drawing/2014/main" id="{F5C14904-44A7-6007-2EB6-9E03FC5624EF}"/>
              </a:ext>
            </a:extLst>
          </p:cNvPr>
          <p:cNvSpPr/>
          <p:nvPr userDrawn="1"/>
        </p:nvSpPr>
        <p:spPr>
          <a:xfrm>
            <a:off x="5504688" y="2133600"/>
            <a:ext cx="768096" cy="768096"/>
          </a:xfrm>
          <a:prstGeom prst="rect">
            <a:avLst/>
          </a:prstGeom>
          <a:noFill/>
          <a:ln/>
        </p:spPr>
        <p:txBody>
          <a:bodyPr wrap="square" lIns="0" tIns="0" rIns="0" bIns="0" rtlCol="0" anchor="ctr"/>
          <a:lstStyle/>
          <a:p>
            <a:pPr algn="ctr"/>
            <a:r>
              <a:rPr lang="en-US" sz="2400" b="0" i="0" dirty="0">
                <a:solidFill>
                  <a:srgbClr val="FFFFFF"/>
                </a:solidFill>
                <a:latin typeface="Arial (正文)" pitchFamily="34" charset="0"/>
                <a:ea typeface="Arial (正文)" pitchFamily="34" charset="-122"/>
                <a:cs typeface="Arial (正文)" pitchFamily="34" charset="-120"/>
              </a:rPr>
              <a:t>04</a:t>
            </a:r>
            <a:endParaRPr lang="en-US" sz="2400" dirty="0"/>
          </a:p>
        </p:txBody>
      </p:sp>
      <p:sp>
        <p:nvSpPr>
          <p:cNvPr id="24" name="MasterShapeName">
            <a:extLst>
              <a:ext uri="{FF2B5EF4-FFF2-40B4-BE49-F238E27FC236}">
                <a16:creationId xmlns:a16="http://schemas.microsoft.com/office/drawing/2014/main" id="{C69552FD-A239-DD9C-B61D-95FF2D553A38}"/>
              </a:ext>
            </a:extLst>
          </p:cNvPr>
          <p:cNvSpPr/>
          <p:nvPr userDrawn="1"/>
        </p:nvSpPr>
        <p:spPr>
          <a:xfrm>
            <a:off x="5556502" y="4793488"/>
            <a:ext cx="768096" cy="768096"/>
          </a:xfrm>
          <a:prstGeom prst="rect">
            <a:avLst/>
          </a:prstGeom>
          <a:noFill/>
          <a:ln/>
        </p:spPr>
        <p:txBody>
          <a:bodyPr wrap="square" lIns="0" tIns="0" rIns="0" bIns="0" rtlCol="0" anchor="ctr"/>
          <a:lstStyle/>
          <a:p>
            <a:pPr algn="ctr"/>
            <a:r>
              <a:rPr lang="en-US" sz="2400" b="0" i="0" dirty="0">
                <a:solidFill>
                  <a:srgbClr val="FFFFFF"/>
                </a:solidFill>
                <a:latin typeface="Arial (正文)" pitchFamily="34" charset="0"/>
                <a:ea typeface="Arial (正文)" pitchFamily="34" charset="-122"/>
                <a:cs typeface="Arial (正文)" pitchFamily="34" charset="-120"/>
              </a:rPr>
              <a:t>05</a:t>
            </a:r>
            <a:endParaRPr lang="en-US" sz="2400" dirty="0"/>
          </a:p>
        </p:txBody>
      </p:sp>
      <p:sp>
        <p:nvSpPr>
          <p:cNvPr id="25" name="MasterShapeName?linknodeid=ba5d03531&amp;color=RGB(0,96,96)">
            <a:hlinkClick r:id="rId6" action="ppaction://hlinksldjump"/>
            <a:extLst>
              <a:ext uri="{FF2B5EF4-FFF2-40B4-BE49-F238E27FC236}">
                <a16:creationId xmlns:a16="http://schemas.microsoft.com/office/drawing/2014/main" id="{D3D8E8CB-C2F6-40B9-CCB9-DD0E94EB36D6}"/>
              </a:ext>
            </a:extLst>
          </p:cNvPr>
          <p:cNvSpPr/>
          <p:nvPr userDrawn="1"/>
        </p:nvSpPr>
        <p:spPr>
          <a:xfrm>
            <a:off x="6803136" y="2139696"/>
            <a:ext cx="1435608" cy="457200"/>
          </a:xfrm>
          <a:prstGeom prst="rect">
            <a:avLst/>
          </a:prstGeom>
          <a:noFill/>
          <a:ln/>
        </p:spPr>
        <p:txBody>
          <a:bodyPr wrap="square" lIns="0" tIns="0" rIns="0" bIns="0" rtlCol="0" anchor="ctr"/>
          <a:lstStyle/>
          <a:p>
            <a:pPr algn="l">
              <a:lnSpc>
                <a:spcPct val="100000"/>
              </a:lnSpc>
            </a:pPr>
            <a:r>
              <a:rPr lang="en-US" sz="2400" b="0" i="0" dirty="0">
                <a:solidFill>
                  <a:srgbClr val="003760"/>
                </a:solidFill>
                <a:latin typeface="印品黑体" pitchFamily="34" charset="0"/>
                <a:ea typeface="印品黑体" pitchFamily="34" charset="-122"/>
                <a:cs typeface="印品黑体" pitchFamily="34" charset="-120"/>
              </a:rPr>
              <a:t>题型诀</a:t>
            </a:r>
            <a:endParaRPr lang="en-US" sz="2400" dirty="0"/>
          </a:p>
        </p:txBody>
      </p:sp>
      <p:sp>
        <p:nvSpPr>
          <p:cNvPr id="26" name="MasterShapeName?linknodeid=815abf6ea&amp;color=RGB(0,96,96)">
            <a:hlinkClick r:id="rId7" action="ppaction://hlinksldjump"/>
            <a:extLst>
              <a:ext uri="{FF2B5EF4-FFF2-40B4-BE49-F238E27FC236}">
                <a16:creationId xmlns:a16="http://schemas.microsoft.com/office/drawing/2014/main" id="{6DC2ABC8-72B4-EC64-0568-9B1F69AF30EC}"/>
              </a:ext>
            </a:extLst>
          </p:cNvPr>
          <p:cNvSpPr/>
          <p:nvPr userDrawn="1"/>
        </p:nvSpPr>
        <p:spPr>
          <a:xfrm>
            <a:off x="6854950" y="4948936"/>
            <a:ext cx="1435608" cy="457200"/>
          </a:xfrm>
          <a:prstGeom prst="rect">
            <a:avLst/>
          </a:prstGeom>
          <a:noFill/>
          <a:ln/>
        </p:spPr>
        <p:txBody>
          <a:bodyPr wrap="square" lIns="0" tIns="0" rIns="0" bIns="0" rtlCol="0" anchor="ctr"/>
          <a:lstStyle/>
          <a:p>
            <a:pPr algn="l">
              <a:lnSpc>
                <a:spcPct val="100000"/>
              </a:lnSpc>
            </a:pPr>
            <a:r>
              <a:rPr lang="en-US" sz="2400" b="0" i="0" dirty="0">
                <a:solidFill>
                  <a:srgbClr val="003760"/>
                </a:solidFill>
                <a:latin typeface="印品黑体" pitchFamily="34" charset="0"/>
                <a:ea typeface="印品黑体" pitchFamily="34" charset="-122"/>
                <a:cs typeface="印品黑体" pitchFamily="34" charset="-120"/>
              </a:rPr>
              <a:t>巩固练</a:t>
            </a:r>
            <a:endParaRPr lang="en-US" sz="2400" dirty="0"/>
          </a:p>
        </p:txBody>
      </p:sp>
    </p:spTree>
    <p:extLst>
      <p:ext uri="{BB962C8B-B14F-4D97-AF65-F5344CB8AC3E}">
        <p14:creationId xmlns:p14="http://schemas.microsoft.com/office/powerpoint/2010/main" val="392510281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5" r:id="rId6"/>
    <p:sldLayoutId id="2147483654" r:id="rId7"/>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0.xml"/><Relationship Id="rId1" Type="http://schemas.openxmlformats.org/officeDocument/2006/relationships/slideLayout" Target="../slideLayouts/slideLayout7.xml"/><Relationship Id="rId4" Type="http://schemas.openxmlformats.org/officeDocument/2006/relationships/image" Target="../media/image19.png"/></Relationships>
</file>

<file path=ppt/slides/_rels/slide11.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2.xml"/><Relationship Id="rId1" Type="http://schemas.openxmlformats.org/officeDocument/2006/relationships/slideLayout" Target="../slideLayouts/slideLayout7.xml"/><Relationship Id="rId4" Type="http://schemas.openxmlformats.org/officeDocument/2006/relationships/image" Target="../media/image22.png"/></Relationships>
</file>

<file path=ppt/slides/_rels/slide13.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4.xml"/><Relationship Id="rId1" Type="http://schemas.openxmlformats.org/officeDocument/2006/relationships/slideLayout" Target="../slideLayouts/slideLayout7.xml"/><Relationship Id="rId5" Type="http://schemas.openxmlformats.org/officeDocument/2006/relationships/image" Target="../media/image26.png"/><Relationship Id="rId4" Type="http://schemas.openxmlformats.org/officeDocument/2006/relationships/image" Target="../media/image25.png"/></Relationships>
</file>

<file path=ppt/slides/_rels/slide15.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6.xml"/><Relationship Id="rId1" Type="http://schemas.openxmlformats.org/officeDocument/2006/relationships/slideLayout" Target="../slideLayouts/slideLayout7.xml"/><Relationship Id="rId4" Type="http://schemas.openxmlformats.org/officeDocument/2006/relationships/image" Target="../media/image29.png"/></Relationships>
</file>

<file path=ppt/slides/_rels/slide17.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17.xml"/><Relationship Id="rId1" Type="http://schemas.openxmlformats.org/officeDocument/2006/relationships/slideLayout" Target="../slideLayouts/slideLayout7.xml"/><Relationship Id="rId4" Type="http://schemas.openxmlformats.org/officeDocument/2006/relationships/image" Target="../media/image31.png"/></Relationships>
</file>

<file path=ppt/slides/_rels/slide18.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18.xml"/><Relationship Id="rId1" Type="http://schemas.openxmlformats.org/officeDocument/2006/relationships/slideLayout" Target="../slideLayouts/slideLayout7.xml"/><Relationship Id="rId4" Type="http://schemas.openxmlformats.org/officeDocument/2006/relationships/image" Target="../media/image33.png"/></Relationships>
</file>

<file path=ppt/slides/_rels/slide19.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19.xml"/><Relationship Id="rId1" Type="http://schemas.openxmlformats.org/officeDocument/2006/relationships/slideLayout" Target="../slideLayouts/slideLayout7.xml"/><Relationship Id="rId6" Type="http://schemas.openxmlformats.org/officeDocument/2006/relationships/image" Target="../media/image37.png"/><Relationship Id="rId5" Type="http://schemas.openxmlformats.org/officeDocument/2006/relationships/image" Target="../media/image36.png"/><Relationship Id="rId4" Type="http://schemas.openxmlformats.org/officeDocument/2006/relationships/image" Target="../media/image35.png"/></Relationships>
</file>

<file path=ppt/slides/_rels/slide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21.xml"/><Relationship Id="rId1" Type="http://schemas.openxmlformats.org/officeDocument/2006/relationships/slideLayout" Target="../slideLayouts/slideLayout7.xml"/><Relationship Id="rId5" Type="http://schemas.openxmlformats.org/officeDocument/2006/relationships/image" Target="../media/image41.png"/><Relationship Id="rId4" Type="http://schemas.openxmlformats.org/officeDocument/2006/relationships/image" Target="../media/image40.png"/></Relationships>
</file>

<file path=ppt/slides/_rels/slide22.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22.xml"/><Relationship Id="rId1" Type="http://schemas.openxmlformats.org/officeDocument/2006/relationships/slideLayout" Target="../slideLayouts/slideLayout7.xml"/><Relationship Id="rId4" Type="http://schemas.openxmlformats.org/officeDocument/2006/relationships/image" Target="../media/image43.png"/></Relationships>
</file>

<file path=ppt/slides/_rels/slide23.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23.xml"/><Relationship Id="rId1" Type="http://schemas.openxmlformats.org/officeDocument/2006/relationships/slideLayout" Target="../slideLayouts/slideLayout7.xml"/><Relationship Id="rId5" Type="http://schemas.openxmlformats.org/officeDocument/2006/relationships/image" Target="../media/image46.png"/><Relationship Id="rId4" Type="http://schemas.openxmlformats.org/officeDocument/2006/relationships/image" Target="../media/image45.png"/></Relationships>
</file>

<file path=ppt/slides/_rels/slide24.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24.xml"/><Relationship Id="rId1" Type="http://schemas.openxmlformats.org/officeDocument/2006/relationships/slideLayout" Target="../slideLayouts/slideLayout7.xml"/><Relationship Id="rId6" Type="http://schemas.openxmlformats.org/officeDocument/2006/relationships/image" Target="../media/image50.png"/><Relationship Id="rId5" Type="http://schemas.openxmlformats.org/officeDocument/2006/relationships/image" Target="../media/image49.png"/><Relationship Id="rId4" Type="http://schemas.openxmlformats.org/officeDocument/2006/relationships/image" Target="../media/image48.png"/></Relationships>
</file>

<file path=ppt/slides/_rels/slide25.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notesSlide" Target="../notesSlides/notesSlide25.xml"/><Relationship Id="rId1" Type="http://schemas.openxmlformats.org/officeDocument/2006/relationships/slideLayout" Target="../slideLayouts/slideLayout7.xml"/><Relationship Id="rId5" Type="http://schemas.openxmlformats.org/officeDocument/2006/relationships/image" Target="../media/image53.png"/><Relationship Id="rId4" Type="http://schemas.openxmlformats.org/officeDocument/2006/relationships/image" Target="../media/image52.png"/></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notesSlide" Target="../notesSlides/notesSlide27.xml"/><Relationship Id="rId1" Type="http://schemas.openxmlformats.org/officeDocument/2006/relationships/slideLayout" Target="../slideLayouts/slideLayout7.xml"/><Relationship Id="rId5" Type="http://schemas.openxmlformats.org/officeDocument/2006/relationships/image" Target="../media/image56.png"/><Relationship Id="rId4" Type="http://schemas.openxmlformats.org/officeDocument/2006/relationships/image" Target="../media/image55.png"/></Relationships>
</file>

<file path=ppt/slides/_rels/slide28.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notesSlide" Target="../notesSlides/notesSlide28.xml"/><Relationship Id="rId1" Type="http://schemas.openxmlformats.org/officeDocument/2006/relationships/slideLayout" Target="../slideLayouts/slideLayout7.xml"/><Relationship Id="rId5" Type="http://schemas.openxmlformats.org/officeDocument/2006/relationships/image" Target="../media/image59.png"/><Relationship Id="rId4" Type="http://schemas.openxmlformats.org/officeDocument/2006/relationships/image" Target="../media/image58.png"/></Relationships>
</file>

<file path=ppt/slides/_rels/slide29.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notesSlide" Target="../notesSlides/notesSlide29.xml"/><Relationship Id="rId1" Type="http://schemas.openxmlformats.org/officeDocument/2006/relationships/slideLayout" Target="../slideLayouts/slideLayout7.xml"/><Relationship Id="rId4" Type="http://schemas.openxmlformats.org/officeDocument/2006/relationships/image" Target="../media/image61.png"/></Relationships>
</file>

<file path=ppt/slides/_rels/slide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notesSlide" Target="../notesSlides/notesSlide30.xml"/><Relationship Id="rId1" Type="http://schemas.openxmlformats.org/officeDocument/2006/relationships/slideLayout" Target="../slideLayouts/slideLayout7.xml"/><Relationship Id="rId4" Type="http://schemas.openxmlformats.org/officeDocument/2006/relationships/image" Target="../media/image63.png"/></Relationships>
</file>

<file path=ppt/slides/_rels/slide31.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notesSlide" Target="../notesSlides/notesSlide31.xml"/><Relationship Id="rId1" Type="http://schemas.openxmlformats.org/officeDocument/2006/relationships/slideLayout" Target="../slideLayouts/slideLayout7.xml"/><Relationship Id="rId6" Type="http://schemas.openxmlformats.org/officeDocument/2006/relationships/image" Target="../media/image67.png"/><Relationship Id="rId5" Type="http://schemas.openxmlformats.org/officeDocument/2006/relationships/image" Target="../media/image66.png"/><Relationship Id="rId4" Type="http://schemas.openxmlformats.org/officeDocument/2006/relationships/image" Target="../media/image65.png"/></Relationships>
</file>

<file path=ppt/slides/_rels/slide32.xml.rels><?xml version="1.0" encoding="UTF-8" standalone="yes"?>
<Relationships xmlns="http://schemas.openxmlformats.org/package/2006/relationships"><Relationship Id="rId3" Type="http://schemas.openxmlformats.org/officeDocument/2006/relationships/image" Target="../media/image68.png"/><Relationship Id="rId2" Type="http://schemas.openxmlformats.org/officeDocument/2006/relationships/notesSlide" Target="../notesSlides/notesSlide32.xml"/><Relationship Id="rId1" Type="http://schemas.openxmlformats.org/officeDocument/2006/relationships/slideLayout" Target="../slideLayouts/slideLayout7.xml"/><Relationship Id="rId4" Type="http://schemas.openxmlformats.org/officeDocument/2006/relationships/image" Target="../media/image69.png"/></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3" Type="http://schemas.openxmlformats.org/officeDocument/2006/relationships/image" Target="../media/image70.png"/><Relationship Id="rId2" Type="http://schemas.openxmlformats.org/officeDocument/2006/relationships/notesSlide" Target="../notesSlides/notesSlide34.xml"/><Relationship Id="rId1" Type="http://schemas.openxmlformats.org/officeDocument/2006/relationships/slideLayout" Target="../slideLayouts/slideLayout7.xml"/><Relationship Id="rId5" Type="http://schemas.openxmlformats.org/officeDocument/2006/relationships/image" Target="../media/image72.png"/><Relationship Id="rId4" Type="http://schemas.openxmlformats.org/officeDocument/2006/relationships/image" Target="../media/image71.png"/></Relationships>
</file>

<file path=ppt/slides/_rels/slide35.xml.rels><?xml version="1.0" encoding="UTF-8" standalone="yes"?>
<Relationships xmlns="http://schemas.openxmlformats.org/package/2006/relationships"><Relationship Id="rId3" Type="http://schemas.openxmlformats.org/officeDocument/2006/relationships/image" Target="../media/image73.png"/><Relationship Id="rId2" Type="http://schemas.openxmlformats.org/officeDocument/2006/relationships/notesSlide" Target="../notesSlides/notesSlide35.xml"/><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3" Type="http://schemas.openxmlformats.org/officeDocument/2006/relationships/image" Target="../media/image74.png"/><Relationship Id="rId2" Type="http://schemas.openxmlformats.org/officeDocument/2006/relationships/notesSlide" Target="../notesSlides/notesSlide36.xml"/><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2" Type="http://schemas.openxmlformats.org/officeDocument/2006/relationships/image" Target="../media/image75.png"/><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3" Type="http://schemas.openxmlformats.org/officeDocument/2006/relationships/image" Target="../media/image76.png"/><Relationship Id="rId2" Type="http://schemas.openxmlformats.org/officeDocument/2006/relationships/notesSlide" Target="../notesSlides/notesSlide37.xml"/><Relationship Id="rId1" Type="http://schemas.openxmlformats.org/officeDocument/2006/relationships/slideLayout" Target="../slideLayouts/slideLayout7.xml"/><Relationship Id="rId4" Type="http://schemas.openxmlformats.org/officeDocument/2006/relationships/image" Target="../media/image77.png"/></Relationships>
</file>

<file path=ppt/slides/_rels/slide39.xml.rels><?xml version="1.0" encoding="UTF-8" standalone="yes"?>
<Relationships xmlns="http://schemas.openxmlformats.org/package/2006/relationships"><Relationship Id="rId3" Type="http://schemas.openxmlformats.org/officeDocument/2006/relationships/image" Target="../media/image78.png"/><Relationship Id="rId2" Type="http://schemas.openxmlformats.org/officeDocument/2006/relationships/notesSlide" Target="../notesSlides/notesSlide38.xml"/><Relationship Id="rId1" Type="http://schemas.openxmlformats.org/officeDocument/2006/relationships/slideLayout" Target="../slideLayouts/slideLayout7.xml"/><Relationship Id="rId6" Type="http://schemas.openxmlformats.org/officeDocument/2006/relationships/image" Target="../media/image81.png"/><Relationship Id="rId5" Type="http://schemas.openxmlformats.org/officeDocument/2006/relationships/image" Target="../media/image80.png"/><Relationship Id="rId4" Type="http://schemas.openxmlformats.org/officeDocument/2006/relationships/image" Target="../media/image79.png"/></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40.xml.rels><?xml version="1.0" encoding="UTF-8" standalone="yes"?>
<Relationships xmlns="http://schemas.openxmlformats.org/package/2006/relationships"><Relationship Id="rId3" Type="http://schemas.openxmlformats.org/officeDocument/2006/relationships/image" Target="../media/image82.png"/><Relationship Id="rId7" Type="http://schemas.openxmlformats.org/officeDocument/2006/relationships/image" Target="../media/image86.png"/><Relationship Id="rId2" Type="http://schemas.openxmlformats.org/officeDocument/2006/relationships/notesSlide" Target="../notesSlides/notesSlide39.xml"/><Relationship Id="rId1" Type="http://schemas.openxmlformats.org/officeDocument/2006/relationships/slideLayout" Target="../slideLayouts/slideLayout7.xml"/><Relationship Id="rId6" Type="http://schemas.openxmlformats.org/officeDocument/2006/relationships/image" Target="../media/image85.png"/><Relationship Id="rId5" Type="http://schemas.openxmlformats.org/officeDocument/2006/relationships/image" Target="../media/image84.png"/><Relationship Id="rId4" Type="http://schemas.openxmlformats.org/officeDocument/2006/relationships/image" Target="../media/image83.png"/></Relationships>
</file>

<file path=ppt/slides/_rels/slide41.xml.rels><?xml version="1.0" encoding="UTF-8" standalone="yes"?>
<Relationships xmlns="http://schemas.openxmlformats.org/package/2006/relationships"><Relationship Id="rId3" Type="http://schemas.openxmlformats.org/officeDocument/2006/relationships/image" Target="../media/image87.png"/><Relationship Id="rId2" Type="http://schemas.openxmlformats.org/officeDocument/2006/relationships/notesSlide" Target="../notesSlides/notesSlide40.xml"/><Relationship Id="rId1" Type="http://schemas.openxmlformats.org/officeDocument/2006/relationships/slideLayout" Target="../slideLayouts/slideLayout7.xml"/><Relationship Id="rId4" Type="http://schemas.openxmlformats.org/officeDocument/2006/relationships/image" Target="../media/image88.png"/></Relationships>
</file>

<file path=ppt/slides/_rels/slide42.xml.rels><?xml version="1.0" encoding="UTF-8" standalone="yes"?>
<Relationships xmlns="http://schemas.openxmlformats.org/package/2006/relationships"><Relationship Id="rId3" Type="http://schemas.openxmlformats.org/officeDocument/2006/relationships/image" Target="../media/image89.png"/><Relationship Id="rId2" Type="http://schemas.openxmlformats.org/officeDocument/2006/relationships/notesSlide" Target="../notesSlides/notesSlide41.xml"/><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3" Type="http://schemas.openxmlformats.org/officeDocument/2006/relationships/image" Target="../media/image91.png"/><Relationship Id="rId2" Type="http://schemas.openxmlformats.org/officeDocument/2006/relationships/image" Target="../media/image90.png"/><Relationship Id="rId1" Type="http://schemas.openxmlformats.org/officeDocument/2006/relationships/slideLayout" Target="../slideLayouts/slideLayout7.xml"/><Relationship Id="rId4" Type="http://schemas.openxmlformats.org/officeDocument/2006/relationships/image" Target="../media/image92.png"/></Relationships>
</file>

<file path=ppt/slides/_rels/slide44.xml.rels><?xml version="1.0" encoding="UTF-8" standalone="yes"?>
<Relationships xmlns="http://schemas.openxmlformats.org/package/2006/relationships"><Relationship Id="rId3" Type="http://schemas.openxmlformats.org/officeDocument/2006/relationships/image" Target="../media/image93.png"/><Relationship Id="rId2" Type="http://schemas.openxmlformats.org/officeDocument/2006/relationships/notesSlide" Target="../notesSlides/notesSlide42.xml"/><Relationship Id="rId1" Type="http://schemas.openxmlformats.org/officeDocument/2006/relationships/slideLayout" Target="../slideLayouts/slideLayout7.xml"/><Relationship Id="rId4" Type="http://schemas.openxmlformats.org/officeDocument/2006/relationships/image" Target="../media/image94.png"/></Relationships>
</file>

<file path=ppt/slides/_rels/slide45.xml.rels><?xml version="1.0" encoding="UTF-8" standalone="yes"?>
<Relationships xmlns="http://schemas.openxmlformats.org/package/2006/relationships"><Relationship Id="rId3" Type="http://schemas.openxmlformats.org/officeDocument/2006/relationships/image" Target="../media/image95.png"/><Relationship Id="rId2" Type="http://schemas.openxmlformats.org/officeDocument/2006/relationships/notesSlide" Target="../notesSlides/notesSlide43.xml"/><Relationship Id="rId1" Type="http://schemas.openxmlformats.org/officeDocument/2006/relationships/slideLayout" Target="../slideLayouts/slideLayout7.xml"/><Relationship Id="rId5" Type="http://schemas.openxmlformats.org/officeDocument/2006/relationships/image" Target="../media/image97.png"/><Relationship Id="rId4" Type="http://schemas.openxmlformats.org/officeDocument/2006/relationships/image" Target="../media/image96.png"/></Relationships>
</file>

<file path=ppt/slides/_rels/slide46.xml.rels><?xml version="1.0" encoding="UTF-8" standalone="yes"?>
<Relationships xmlns="http://schemas.openxmlformats.org/package/2006/relationships"><Relationship Id="rId3" Type="http://schemas.openxmlformats.org/officeDocument/2006/relationships/image" Target="../media/image98.png"/><Relationship Id="rId2" Type="http://schemas.openxmlformats.org/officeDocument/2006/relationships/notesSlide" Target="../notesSlides/notesSlide44.xml"/><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3" Type="http://schemas.openxmlformats.org/officeDocument/2006/relationships/image" Target="../media/image99.png"/><Relationship Id="rId2" Type="http://schemas.openxmlformats.org/officeDocument/2006/relationships/notesSlide" Target="../notesSlides/notesSlide45.xml"/><Relationship Id="rId1" Type="http://schemas.openxmlformats.org/officeDocument/2006/relationships/slideLayout" Target="../slideLayouts/slideLayout7.xml"/><Relationship Id="rId5" Type="http://schemas.openxmlformats.org/officeDocument/2006/relationships/image" Target="../media/image101.png"/><Relationship Id="rId4" Type="http://schemas.openxmlformats.org/officeDocument/2006/relationships/image" Target="../media/image100.png"/></Relationships>
</file>

<file path=ppt/slides/_rels/slide48.xml.rels><?xml version="1.0" encoding="UTF-8" standalone="yes"?>
<Relationships xmlns="http://schemas.openxmlformats.org/package/2006/relationships"><Relationship Id="rId3" Type="http://schemas.openxmlformats.org/officeDocument/2006/relationships/image" Target="../media/image102.png"/><Relationship Id="rId2" Type="http://schemas.openxmlformats.org/officeDocument/2006/relationships/notesSlide" Target="../notesSlides/notesSlide46.xml"/><Relationship Id="rId1" Type="http://schemas.openxmlformats.org/officeDocument/2006/relationships/slideLayout" Target="../slideLayouts/slideLayout7.xml"/><Relationship Id="rId5" Type="http://schemas.openxmlformats.org/officeDocument/2006/relationships/image" Target="../media/image104.png"/><Relationship Id="rId4" Type="http://schemas.openxmlformats.org/officeDocument/2006/relationships/image" Target="../media/image103.png"/></Relationships>
</file>

<file path=ppt/slides/_rels/slide49.xml.rels><?xml version="1.0" encoding="UTF-8" standalone="yes"?>
<Relationships xmlns="http://schemas.openxmlformats.org/package/2006/relationships"><Relationship Id="rId3" Type="http://schemas.openxmlformats.org/officeDocument/2006/relationships/image" Target="../media/image105.png"/><Relationship Id="rId2" Type="http://schemas.openxmlformats.org/officeDocument/2006/relationships/notesSlide" Target="../notesSlides/notesSlide47.xml"/><Relationship Id="rId1" Type="http://schemas.openxmlformats.org/officeDocument/2006/relationships/slideLayout" Target="../slideLayouts/slideLayout7.xml"/><Relationship Id="rId5" Type="http://schemas.openxmlformats.org/officeDocument/2006/relationships/image" Target="../media/image107.png"/><Relationship Id="rId4" Type="http://schemas.openxmlformats.org/officeDocument/2006/relationships/image" Target="../media/image106.png"/></Relationships>
</file>

<file path=ppt/slides/_rels/slide5.xml.rels><?xml version="1.0" encoding="UTF-8" standalone="yes"?>
<Relationships xmlns="http://schemas.openxmlformats.org/package/2006/relationships"><Relationship Id="rId3" Type="http://schemas.openxmlformats.org/officeDocument/2006/relationships/slide" Target="slide7.xml"/><Relationship Id="rId2" Type="http://schemas.openxmlformats.org/officeDocument/2006/relationships/notesSlide" Target="../notesSlides/notesSlide5.xml"/><Relationship Id="rId1" Type="http://schemas.openxmlformats.org/officeDocument/2006/relationships/slideLayout" Target="../slideLayouts/slideLayout5.xml"/><Relationship Id="rId6" Type="http://schemas.openxmlformats.org/officeDocument/2006/relationships/slide" Target="slide14.xml"/><Relationship Id="rId5" Type="http://schemas.openxmlformats.org/officeDocument/2006/relationships/image" Target="../media/image9.png"/><Relationship Id="rId4" Type="http://schemas.openxmlformats.org/officeDocument/2006/relationships/slide" Target="slide8.xml"/></Relationships>
</file>

<file path=ppt/slides/_rels/slide50.xml.rels><?xml version="1.0" encoding="UTF-8" standalone="yes"?>
<Relationships xmlns="http://schemas.openxmlformats.org/package/2006/relationships"><Relationship Id="rId3" Type="http://schemas.openxmlformats.org/officeDocument/2006/relationships/image" Target="../media/image108.png"/><Relationship Id="rId2" Type="http://schemas.openxmlformats.org/officeDocument/2006/relationships/notesSlide" Target="../notesSlides/notesSlide48.xml"/><Relationship Id="rId1" Type="http://schemas.openxmlformats.org/officeDocument/2006/relationships/slideLayout" Target="../slideLayouts/slideLayout7.xml"/><Relationship Id="rId5" Type="http://schemas.openxmlformats.org/officeDocument/2006/relationships/image" Target="../media/image110.png"/><Relationship Id="rId4" Type="http://schemas.openxmlformats.org/officeDocument/2006/relationships/image" Target="../media/image109.png"/></Relationships>
</file>

<file path=ppt/slides/_rels/slide51.xml.rels><?xml version="1.0" encoding="UTF-8" standalone="yes"?>
<Relationships xmlns="http://schemas.openxmlformats.org/package/2006/relationships"><Relationship Id="rId3" Type="http://schemas.openxmlformats.org/officeDocument/2006/relationships/image" Target="../media/image111.png"/><Relationship Id="rId2" Type="http://schemas.openxmlformats.org/officeDocument/2006/relationships/notesSlide" Target="../notesSlides/notesSlide49.xml"/><Relationship Id="rId1" Type="http://schemas.openxmlformats.org/officeDocument/2006/relationships/slideLayout" Target="../slideLayouts/slideLayout7.xml"/><Relationship Id="rId4" Type="http://schemas.openxmlformats.org/officeDocument/2006/relationships/image" Target="../media/image112.png"/></Relationships>
</file>

<file path=ppt/slides/_rels/slide52.xml.rels><?xml version="1.0" encoding="UTF-8" standalone="yes"?>
<Relationships xmlns="http://schemas.openxmlformats.org/package/2006/relationships"><Relationship Id="rId3" Type="http://schemas.openxmlformats.org/officeDocument/2006/relationships/image" Target="../media/image113.png"/><Relationship Id="rId2" Type="http://schemas.openxmlformats.org/officeDocument/2006/relationships/notesSlide" Target="../notesSlides/notesSlide50.xml"/><Relationship Id="rId1" Type="http://schemas.openxmlformats.org/officeDocument/2006/relationships/slideLayout" Target="../slideLayouts/slideLayout7.xml"/><Relationship Id="rId4" Type="http://schemas.openxmlformats.org/officeDocument/2006/relationships/image" Target="../media/image114.png"/></Relationships>
</file>

<file path=ppt/slides/_rels/slide53.xml.rels><?xml version="1.0" encoding="UTF-8" standalone="yes"?>
<Relationships xmlns="http://schemas.openxmlformats.org/package/2006/relationships"><Relationship Id="rId3" Type="http://schemas.openxmlformats.org/officeDocument/2006/relationships/image" Target="../media/image115.png"/><Relationship Id="rId2" Type="http://schemas.openxmlformats.org/officeDocument/2006/relationships/notesSlide" Target="../notesSlides/notesSlide51.xml"/><Relationship Id="rId1" Type="http://schemas.openxmlformats.org/officeDocument/2006/relationships/slideLayout" Target="../slideLayouts/slideLayout7.xml"/><Relationship Id="rId5" Type="http://schemas.openxmlformats.org/officeDocument/2006/relationships/image" Target="../media/image117.png"/><Relationship Id="rId4" Type="http://schemas.openxmlformats.org/officeDocument/2006/relationships/image" Target="../media/image116.png"/></Relationships>
</file>

<file path=ppt/slides/_rels/slide54.xml.rels><?xml version="1.0" encoding="UTF-8" standalone="yes"?>
<Relationships xmlns="http://schemas.openxmlformats.org/package/2006/relationships"><Relationship Id="rId8" Type="http://schemas.openxmlformats.org/officeDocument/2006/relationships/image" Target="../media/image123.png"/><Relationship Id="rId3" Type="http://schemas.openxmlformats.org/officeDocument/2006/relationships/image" Target="../media/image118.png"/><Relationship Id="rId7" Type="http://schemas.openxmlformats.org/officeDocument/2006/relationships/image" Target="../media/image122.png"/><Relationship Id="rId2" Type="http://schemas.openxmlformats.org/officeDocument/2006/relationships/notesSlide" Target="../notesSlides/notesSlide52.xml"/><Relationship Id="rId1" Type="http://schemas.openxmlformats.org/officeDocument/2006/relationships/slideLayout" Target="../slideLayouts/slideLayout7.xml"/><Relationship Id="rId6" Type="http://schemas.openxmlformats.org/officeDocument/2006/relationships/image" Target="../media/image121.png"/><Relationship Id="rId5" Type="http://schemas.openxmlformats.org/officeDocument/2006/relationships/image" Target="../media/image120.png"/><Relationship Id="rId4" Type="http://schemas.openxmlformats.org/officeDocument/2006/relationships/image" Target="../media/image119.png"/></Relationships>
</file>

<file path=ppt/slides/_rels/slide55.xml.rels><?xml version="1.0" encoding="UTF-8" standalone="yes"?>
<Relationships xmlns="http://schemas.openxmlformats.org/package/2006/relationships"><Relationship Id="rId3" Type="http://schemas.openxmlformats.org/officeDocument/2006/relationships/image" Target="../media/image124.png"/><Relationship Id="rId2" Type="http://schemas.openxmlformats.org/officeDocument/2006/relationships/notesSlide" Target="../notesSlides/notesSlide53.xml"/><Relationship Id="rId1" Type="http://schemas.openxmlformats.org/officeDocument/2006/relationships/slideLayout" Target="../slideLayouts/slideLayout7.xml"/><Relationship Id="rId6" Type="http://schemas.openxmlformats.org/officeDocument/2006/relationships/image" Target="../media/image127.png"/><Relationship Id="rId5" Type="http://schemas.openxmlformats.org/officeDocument/2006/relationships/image" Target="../media/image126.png"/><Relationship Id="rId4" Type="http://schemas.openxmlformats.org/officeDocument/2006/relationships/image" Target="../media/image125.png"/></Relationships>
</file>

<file path=ppt/slides/_rels/slide56.xml.rels><?xml version="1.0" encoding="UTF-8" standalone="yes"?>
<Relationships xmlns="http://schemas.openxmlformats.org/package/2006/relationships"><Relationship Id="rId3" Type="http://schemas.openxmlformats.org/officeDocument/2006/relationships/image" Target="../media/image128.png"/><Relationship Id="rId2" Type="http://schemas.openxmlformats.org/officeDocument/2006/relationships/notesSlide" Target="../notesSlides/notesSlide54.xml"/><Relationship Id="rId1" Type="http://schemas.openxmlformats.org/officeDocument/2006/relationships/slideLayout" Target="../slideLayouts/slideLayout7.xml"/><Relationship Id="rId5" Type="http://schemas.openxmlformats.org/officeDocument/2006/relationships/image" Target="../media/image130.png"/><Relationship Id="rId4" Type="http://schemas.openxmlformats.org/officeDocument/2006/relationships/image" Target="../media/image129.png"/></Relationships>
</file>

<file path=ppt/slides/_rels/slide6.xml.rels><?xml version="1.0" encoding="UTF-8" standalone="yes"?>
<Relationships xmlns="http://schemas.openxmlformats.org/package/2006/relationships"><Relationship Id="rId3" Type="http://schemas.openxmlformats.org/officeDocument/2006/relationships/slide" Target="slide19.xml"/><Relationship Id="rId7" Type="http://schemas.openxmlformats.org/officeDocument/2006/relationships/slide" Target="slide38.xml"/><Relationship Id="rId2" Type="http://schemas.openxmlformats.org/officeDocument/2006/relationships/notesSlide" Target="../notesSlides/notesSlide6.xml"/><Relationship Id="rId1" Type="http://schemas.openxmlformats.org/officeDocument/2006/relationships/slideLayout" Target="../slideLayouts/slideLayout6.xml"/><Relationship Id="rId6" Type="http://schemas.openxmlformats.org/officeDocument/2006/relationships/slide" Target="slide32.xml"/><Relationship Id="rId5" Type="http://schemas.openxmlformats.org/officeDocument/2006/relationships/slide" Target="slide30.xml"/><Relationship Id="rId4" Type="http://schemas.openxmlformats.org/officeDocument/2006/relationships/slide" Target="slide25.xml"/></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8.xml"/><Relationship Id="rId1" Type="http://schemas.openxmlformats.org/officeDocument/2006/relationships/slideLayout" Target="../slideLayouts/slideLayout7.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2.png"/></Relationships>
</file>

<file path=ppt/slides/_rels/slide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9.xml"/><Relationship Id="rId1" Type="http://schemas.openxmlformats.org/officeDocument/2006/relationships/slideLayout" Target="../slideLayouts/slideLayout7.xml"/><Relationship Id="rId5" Type="http://schemas.openxmlformats.org/officeDocument/2006/relationships/image" Target="../media/image17.png"/><Relationship Id="rId4" Type="http://schemas.openxmlformats.org/officeDocument/2006/relationships/image" Target="../media/image16.png"/></Relationships>
</file>

<file path=ppt/slides/slide1.xml><?xml version="1.0" encoding="utf-8"?>
<p:sld xmlns:a="http://schemas.openxmlformats.org/drawingml/2006/main" xmlns:r="http://schemas.openxmlformats.org/officeDocument/2006/relationships" xmlns:p="http://schemas.openxmlformats.org/presentationml/2006/main">
  <p:cSld name="Slide 1&amp;si=1">
    <p:spTree>
      <p:nvGrpSpPr>
        <p:cNvPr id="1" name=""/>
        <p:cNvGrpSpPr/>
        <p:nvPr/>
      </p:nvGrpSpPr>
      <p:grpSpPr>
        <a:xfrm>
          <a:off x="0" y="0"/>
          <a:ext cx="0" cy="0"/>
          <a:chOff x="0" y="0"/>
          <a:chExt cx="0" cy="0"/>
        </a:xfrm>
      </p:grpSpPr>
    </p:spTree>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name="Slide 9&amp;si=9">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O_6_BD.7_1#a3c10ccb9?vcp=1&amp;vop=1&amp;pid=350472d33&amp;color=0,55,96&amp;vtp=1&amp;bt=1&amp;bbb=1"/>
              <p:cNvSpPr/>
              <p:nvPr/>
            </p:nvSpPr>
            <p:spPr>
              <a:xfrm>
                <a:off x="502920" y="3113518"/>
                <a:ext cx="10570464" cy="360680"/>
              </a:xfrm>
              <a:prstGeom prst="rect">
                <a:avLst/>
              </a:prstGeom>
              <a:noFill/>
              <a:ln/>
            </p:spPr>
            <p:txBody>
              <a:bodyPr wrap="none" lIns="0" tIns="0" rIns="0" bIns="0" rtlCol="0" anchor="t"/>
              <a:lstStyle/>
              <a:p>
                <a:pPr algn="l" latinLnBrk="1">
                  <a:lnSpc>
                    <a:spcPts val="3200"/>
                  </a:lnSpc>
                </a:pPr>
                <a:r>
                  <a:rPr lang="en-US" altLang="zh-CN" sz="1800" b="0"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例2</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求</a:t>
                </a:r>
                <a14:m>
                  <m:oMath xmlns:m="http://schemas.openxmlformats.org/officeDocument/2006/math">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20</m:t>
                        </m:r>
                      </m:e>
                      <m:sup>
                        <m:r>
                          <a:rPr lang="en-US" altLang="zh-CN" sz="1800" b="0" i="0">
                            <a:solidFill>
                              <a:srgbClr val="003760"/>
                            </a:solidFill>
                            <a:latin typeface="Cambria Math" pitchFamily="34" charset="0"/>
                            <a:ea typeface="Cambria Math" pitchFamily="34" charset="-122"/>
                            <a:cs typeface="Cambria Math" pitchFamily="34" charset="-120"/>
                          </a:rPr>
                          <m:t>∘</m:t>
                        </m:r>
                      </m:sup>
                    </m:sSup>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40</m:t>
                        </m:r>
                      </m:e>
                      <m:sup>
                        <m:r>
                          <a:rPr lang="en-US" altLang="zh-CN" sz="1800" b="0" i="0">
                            <a:solidFill>
                              <a:srgbClr val="003760"/>
                            </a:solidFill>
                            <a:latin typeface="Cambria Math" pitchFamily="34" charset="0"/>
                            <a:ea typeface="Cambria Math" pitchFamily="34" charset="-122"/>
                            <a:cs typeface="Cambria Math" pitchFamily="34" charset="-120"/>
                          </a:rPr>
                          <m:t>∘</m:t>
                        </m:r>
                      </m:sup>
                    </m:sSup>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60</m:t>
                        </m:r>
                      </m:e>
                      <m:sup>
                        <m:r>
                          <a:rPr lang="en-US" altLang="zh-CN" sz="1800" b="0" i="0">
                            <a:solidFill>
                              <a:srgbClr val="003760"/>
                            </a:solidFill>
                            <a:latin typeface="Cambria Math" pitchFamily="34" charset="0"/>
                            <a:ea typeface="Cambria Math" pitchFamily="34" charset="-122"/>
                            <a:cs typeface="Cambria Math" pitchFamily="34" charset="-120"/>
                          </a:rPr>
                          <m:t>∘</m:t>
                        </m:r>
                      </m:sup>
                    </m:sSup>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80</m:t>
                        </m:r>
                      </m:e>
                      <m:sup>
                        <m:r>
                          <a:rPr lang="en-US" altLang="zh-CN" sz="1800" b="0" i="0">
                            <a:solidFill>
                              <a:srgbClr val="003760"/>
                            </a:solidFill>
                            <a:latin typeface="Cambria Math" pitchFamily="34" charset="0"/>
                            <a:ea typeface="Cambria Math" pitchFamily="34" charset="-122"/>
                            <a:cs typeface="Cambria Math" pitchFamily="34" charset="-120"/>
                          </a:rPr>
                          <m:t>∘</m:t>
                        </m:r>
                      </m:sup>
                    </m:sSup>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的值.</a:t>
                </a:r>
                <a:endParaRPr lang="en-US" altLang="zh-CN" sz="1800" dirty="0"/>
              </a:p>
            </p:txBody>
          </p:sp>
        </mc:Choice>
        <mc:Fallback xmlns="">
          <p:sp>
            <p:nvSpPr>
              <p:cNvPr id="2" name="QO_6_BD.7_1#a3c10ccb9?vcp=1&amp;vop=1&amp;pid=350472d33&amp;color=0,55,96&amp;vtp=1&amp;bt=1&amp;bbb=1"/>
              <p:cNvSpPr>
                <a:spLocks noRot="1" noChangeAspect="1" noMove="1" noResize="1" noEditPoints="1" noAdjustHandles="1" noChangeArrowheads="1" noChangeShapeType="1" noTextEdit="1"/>
              </p:cNvSpPr>
              <p:nvPr/>
            </p:nvSpPr>
            <p:spPr>
              <a:xfrm>
                <a:off x="502920" y="3113518"/>
                <a:ext cx="10570464" cy="360680"/>
              </a:xfrm>
              <a:prstGeom prst="rect">
                <a:avLst/>
              </a:prstGeom>
              <a:blipFill>
                <a:blip r:embed="rId3"/>
                <a:stretch>
                  <a:fillRect b="-38983"/>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3" name="QO_6_AS.8_1#a3c10ccb9?vcp=1&amp;vop=1&amp;pid=350472d33&amp;color=0,55,96&amp;vtp=1&amp;bbb=1"/>
              <p:cNvSpPr/>
              <p:nvPr/>
            </p:nvSpPr>
            <p:spPr>
              <a:xfrm>
                <a:off x="502920" y="3485629"/>
                <a:ext cx="10570464" cy="471488"/>
              </a:xfrm>
              <a:prstGeom prst="rect">
                <a:avLst/>
              </a:prstGeom>
              <a:noFill/>
              <a:ln/>
            </p:spPr>
            <p:txBody>
              <a:bodyPr wrap="none" lIns="0" tIns="0" rIns="0" bIns="0" rtlCol="0" anchor="t"/>
              <a:lstStyle/>
              <a:p>
                <a:pPr algn="l" latinLnBrk="1">
                  <a:lnSpc>
                    <a:spcPts val="3800"/>
                  </a:lnSpc>
                </a:pP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【快解】从第5行开始，即</a:t>
                </a:r>
                <a14:m>
                  <m:oMath xmlns:m="http://schemas.openxmlformats.org/officeDocument/2006/math">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3</m:t>
                            </m:r>
                          </m:e>
                        </m:rad>
                      </m:num>
                      <m:den>
                        <m:r>
                          <a:rPr lang="en-US" altLang="zh-CN" sz="1800" b="0" i="0">
                            <a:solidFill>
                              <a:srgbClr val="003760"/>
                            </a:solidFill>
                            <a:latin typeface="Cambria Math" pitchFamily="34" charset="0"/>
                            <a:ea typeface="Cambria Math" pitchFamily="34" charset="-122"/>
                            <a:cs typeface="Cambria Math" pitchFamily="34" charset="-120"/>
                          </a:rPr>
                          <m:t>8</m:t>
                        </m:r>
                      </m:den>
                    </m:f>
                    <m:r>
                      <a:rPr lang="en-US" altLang="zh-CN" sz="1800" b="0" i="0">
                        <a:solidFill>
                          <a:srgbClr val="003760"/>
                        </a:solidFill>
                        <a:latin typeface="Cambria Math" pitchFamily="34" charset="0"/>
                        <a:ea typeface="Cambria Math" pitchFamily="34" charset="-122"/>
                        <a:cs typeface="Cambria Math" pitchFamily="34" charset="-120"/>
                      </a:rPr>
                      <m:t>(3</m:t>
                    </m:r>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20</m:t>
                        </m:r>
                      </m:e>
                      <m:sup>
                        <m:r>
                          <a:rPr lang="en-US" altLang="zh-CN" sz="1800" b="0" i="0">
                            <a:solidFill>
                              <a:srgbClr val="003760"/>
                            </a:solidFill>
                            <a:latin typeface="Cambria Math" pitchFamily="34" charset="0"/>
                            <a:ea typeface="Cambria Math" pitchFamily="34" charset="-122"/>
                            <a:cs typeface="Cambria Math" pitchFamily="34" charset="-120"/>
                          </a:rPr>
                          <m:t>∘</m:t>
                        </m:r>
                      </m:sup>
                    </m:sSup>
                    <m:r>
                      <a:rPr lang="en-US" altLang="zh-CN" sz="1800" b="0" i="0">
                        <a:solidFill>
                          <a:srgbClr val="003760"/>
                        </a:solidFill>
                        <a:latin typeface="Cambria Math" pitchFamily="34" charset="0"/>
                        <a:ea typeface="Cambria Math" pitchFamily="34" charset="-122"/>
                        <a:cs typeface="Cambria Math" pitchFamily="34" charset="-120"/>
                      </a:rPr>
                      <m:t>−4</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m:rPr>
                            <m:sty m:val="p"/>
                          </m:rPr>
                          <a:rPr lang="en-US" altLang="zh-CN" sz="1800" b="0" i="0">
                            <a:solidFill>
                              <a:srgbClr val="003760"/>
                            </a:solidFill>
                            <a:latin typeface="Cambria Math" pitchFamily="34" charset="0"/>
                            <a:ea typeface="Cambria Math" pitchFamily="34" charset="-122"/>
                            <a:cs typeface="Cambria Math" pitchFamily="34" charset="-120"/>
                          </a:rPr>
                          <m:t>sin</m:t>
                        </m:r>
                      </m:e>
                      <m:sup>
                        <m:r>
                          <a:rPr lang="en-US" altLang="zh-CN" sz="1800" b="0" i="0">
                            <a:solidFill>
                              <a:srgbClr val="003760"/>
                            </a:solidFill>
                            <a:latin typeface="Cambria Math" pitchFamily="34" charset="0"/>
                            <a:ea typeface="Cambria Math" pitchFamily="34" charset="-122"/>
                            <a:cs typeface="Cambria Math" pitchFamily="34" charset="-120"/>
                          </a:rPr>
                          <m:t>3</m:t>
                        </m:r>
                      </m:sup>
                    </m:sSup>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20</m:t>
                        </m:r>
                      </m:e>
                      <m:sup>
                        <m:r>
                          <a:rPr lang="en-US" altLang="zh-CN" sz="1800" b="0" i="0">
                            <a:solidFill>
                              <a:srgbClr val="003760"/>
                            </a:solidFill>
                            <a:latin typeface="Cambria Math" pitchFamily="34" charset="0"/>
                            <a:ea typeface="Cambria Math" pitchFamily="34" charset="-122"/>
                            <a:cs typeface="Cambria Math" pitchFamily="34" charset="-120"/>
                          </a:rPr>
                          <m:t>∘</m:t>
                        </m:r>
                      </m:sup>
                    </m:sSup>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3</m:t>
                            </m:r>
                          </m:e>
                        </m:rad>
                      </m:num>
                      <m:den>
                        <m:r>
                          <a:rPr lang="en-US" altLang="zh-CN" sz="1800" b="0" i="0">
                            <a:solidFill>
                              <a:srgbClr val="003760"/>
                            </a:solidFill>
                            <a:latin typeface="Cambria Math" pitchFamily="34" charset="0"/>
                            <a:ea typeface="Cambria Math" pitchFamily="34" charset="-122"/>
                            <a:cs typeface="Cambria Math" pitchFamily="34" charset="-120"/>
                          </a:rPr>
                          <m:t>8</m:t>
                        </m:r>
                      </m:den>
                    </m:f>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60</m:t>
                        </m:r>
                      </m:e>
                      <m:sup>
                        <m:r>
                          <a:rPr lang="en-US" altLang="zh-CN" sz="1800" b="0" i="0">
                            <a:solidFill>
                              <a:srgbClr val="003760"/>
                            </a:solidFill>
                            <a:latin typeface="Cambria Math" pitchFamily="34" charset="0"/>
                            <a:ea typeface="Cambria Math" pitchFamily="34" charset="-122"/>
                            <a:cs typeface="Cambria Math" pitchFamily="34" charset="-120"/>
                          </a:rPr>
                          <m:t>∘</m:t>
                        </m:r>
                      </m:sup>
                    </m:sSup>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3</m:t>
                        </m:r>
                      </m:num>
                      <m:den>
                        <m:r>
                          <a:rPr lang="en-US" altLang="zh-CN" sz="1800" b="0" i="0">
                            <a:solidFill>
                              <a:srgbClr val="003760"/>
                            </a:solidFill>
                            <a:latin typeface="Cambria Math" pitchFamily="34" charset="0"/>
                            <a:ea typeface="Cambria Math" pitchFamily="34" charset="-122"/>
                            <a:cs typeface="Cambria Math" pitchFamily="34" charset="-120"/>
                          </a:rPr>
                          <m:t>16</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（提示：利用三倍角公式）</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p:txBody>
          </p:sp>
        </mc:Choice>
        <mc:Fallback xmlns="">
          <p:sp>
            <p:nvSpPr>
              <p:cNvPr id="3" name="QO_6_AS.8_1#a3c10ccb9?vcp=1&amp;vop=1&amp;pid=350472d33&amp;color=0,55,96&amp;vtp=1&amp;bbb=1"/>
              <p:cNvSpPr>
                <a:spLocks noRot="1" noChangeAspect="1" noMove="1" noResize="1" noEditPoints="1" noAdjustHandles="1" noChangeArrowheads="1" noChangeShapeType="1" noTextEdit="1"/>
              </p:cNvSpPr>
              <p:nvPr/>
            </p:nvSpPr>
            <p:spPr>
              <a:xfrm>
                <a:off x="502920" y="3485629"/>
                <a:ext cx="10570464" cy="471488"/>
              </a:xfrm>
              <a:prstGeom prst="rect">
                <a:avLst/>
              </a:prstGeom>
              <a:blipFill>
                <a:blip r:embed="rId4"/>
                <a:stretch>
                  <a:fillRect b="-16883"/>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anim calcmode="lin" valueType="num">
                                      <p:cBhvr>
                                        <p:cTn id="8" dur="500" fill="hold"/>
                                        <p:tgtEl>
                                          <p:spTgt spid="3">
                                            <p:bg/>
                                          </p:spTgt>
                                        </p:tgtEl>
                                        <p:attrNameLst>
                                          <p:attrName>ppt_x</p:attrName>
                                        </p:attrNameLst>
                                      </p:cBhvr>
                                      <p:tavLst>
                                        <p:tav tm="0">
                                          <p:val>
                                            <p:strVal val="#ppt_x"/>
                                          </p:val>
                                        </p:tav>
                                        <p:tav tm="100000">
                                          <p:val>
                                            <p:strVal val="#ppt_x"/>
                                          </p:val>
                                        </p:tav>
                                      </p:tavLst>
                                    </p:anim>
                                    <p:anim calcmode="lin" valueType="num">
                                      <p:cBhvr>
                                        <p:cTn id="9" dur="500" fill="hold"/>
                                        <p:tgtEl>
                                          <p:spTgt spid="3">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500"/>
                                        <p:tgtEl>
                                          <p:spTgt spid="3">
                                            <p:txEl>
                                              <p:pRg st="0" end="0"/>
                                            </p:txEl>
                                          </p:spTgt>
                                        </p:tgtEl>
                                      </p:cBhvr>
                                    </p:animEffect>
                                    <p:anim calcmode="lin" valueType="num">
                                      <p:cBhvr>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1.xml><?xml version="1.0" encoding="utf-8"?>
<p:sld xmlns:a="http://schemas.openxmlformats.org/drawingml/2006/main" xmlns:r="http://schemas.openxmlformats.org/officeDocument/2006/relationships" xmlns:p="http://schemas.openxmlformats.org/presentationml/2006/main">
  <p:cSld name="Slide 10&amp;si=10">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O_6_AN.9_1#a3c10ccb9?vcp=1&amp;vop=1&amp;pid=350472d33&amp;color=0,55,96&amp;vtp=1&amp;bt=1&amp;bbb=1"/>
              <p:cNvSpPr/>
              <p:nvPr/>
            </p:nvSpPr>
            <p:spPr>
              <a:xfrm>
                <a:off x="502920" y="1361109"/>
                <a:ext cx="10570464" cy="4268788"/>
              </a:xfrm>
              <a:prstGeom prst="rect">
                <a:avLst/>
              </a:prstGeom>
              <a:noFill/>
              <a:ln/>
            </p:spPr>
            <p:txBody>
              <a:bodyPr wrap="none" lIns="0" tIns="0" rIns="0" bIns="0" rtlCol="0" anchor="t"/>
              <a:lstStyle/>
              <a:p>
                <a:pPr algn="l" latinLnBrk="1">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【解】</a:t>
                </a:r>
                <a14:m>
                  <m:oMath xmlns:m="http://schemas.openxmlformats.org/officeDocument/2006/math">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20</m:t>
                        </m:r>
                      </m:e>
                      <m:sup>
                        <m:r>
                          <a:rPr lang="en-US" altLang="zh-CN" sz="1800" b="0" i="0">
                            <a:solidFill>
                              <a:srgbClr val="003760"/>
                            </a:solidFill>
                            <a:latin typeface="Cambria Math" pitchFamily="34" charset="0"/>
                            <a:ea typeface="Cambria Math" pitchFamily="34" charset="-122"/>
                            <a:cs typeface="Cambria Math" pitchFamily="34" charset="-120"/>
                          </a:rPr>
                          <m:t>∘</m:t>
                        </m:r>
                      </m:sup>
                    </m:sSup>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40</m:t>
                        </m:r>
                      </m:e>
                      <m:sup>
                        <m:r>
                          <a:rPr lang="en-US" altLang="zh-CN" sz="1800" b="0" i="0">
                            <a:solidFill>
                              <a:srgbClr val="003760"/>
                            </a:solidFill>
                            <a:latin typeface="Cambria Math" pitchFamily="34" charset="0"/>
                            <a:ea typeface="Cambria Math" pitchFamily="34" charset="-122"/>
                            <a:cs typeface="Cambria Math" pitchFamily="34" charset="-120"/>
                          </a:rPr>
                          <m:t>∘</m:t>
                        </m:r>
                      </m:sup>
                    </m:sSup>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60</m:t>
                        </m:r>
                      </m:e>
                      <m:sup>
                        <m:r>
                          <a:rPr lang="en-US" altLang="zh-CN" sz="1800" b="0" i="0">
                            <a:solidFill>
                              <a:srgbClr val="003760"/>
                            </a:solidFill>
                            <a:latin typeface="Cambria Math" pitchFamily="34" charset="0"/>
                            <a:ea typeface="Cambria Math" pitchFamily="34" charset="-122"/>
                            <a:cs typeface="Cambria Math" pitchFamily="34" charset="-120"/>
                          </a:rPr>
                          <m:t>∘</m:t>
                        </m:r>
                      </m:sup>
                    </m:sSup>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80</m:t>
                        </m:r>
                      </m:e>
                      <m:sup>
                        <m:r>
                          <a:rPr lang="en-US" altLang="zh-CN" sz="1800" b="0" i="0">
                            <a:solidFill>
                              <a:srgbClr val="003760"/>
                            </a:solidFill>
                            <a:latin typeface="Cambria Math" pitchFamily="34" charset="0"/>
                            <a:ea typeface="Cambria Math" pitchFamily="34" charset="-122"/>
                            <a:cs typeface="Cambria Math" pitchFamily="34" charset="-120"/>
                          </a:rPr>
                          <m:t>∘</m:t>
                        </m:r>
                      </m:sup>
                    </m:sSup>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800" dirty="0"/>
              </a:p>
              <a:p>
                <a:pPr latinLnBrk="1">
                  <a:lnSpc>
                    <a:spcPts val="3800"/>
                  </a:lnSpc>
                </a:pPr>
                <a:r>
                  <a:rPr lang="en-US" altLang="zh-CN" b="0" i="0" kern="0">
                    <a:solidFill>
                      <a:srgbClr val="003760"/>
                    </a:solidFill>
                    <a:latin typeface="SimSun" panose="02010600030101010101" pitchFamily="2" charset="-122"/>
                    <a:ea typeface="微软雅黑" pitchFamily="34" charset="-122"/>
                    <a:cs typeface="Times New Roman" pitchFamily="34" charset="-120"/>
                  </a:rPr>
                  <a:t>    </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3</m:t>
                            </m:r>
                          </m:e>
                        </m:rad>
                      </m:num>
                      <m:den>
                        <m:r>
                          <a:rPr lang="en-US" altLang="zh-CN" sz="1800" b="0" i="0">
                            <a:solidFill>
                              <a:srgbClr val="003760"/>
                            </a:solidFill>
                            <a:latin typeface="Cambria Math" pitchFamily="34" charset="0"/>
                            <a:ea typeface="Cambria Math" pitchFamily="34" charset="-122"/>
                            <a:cs typeface="Cambria Math" pitchFamily="34" charset="-120"/>
                          </a:rPr>
                          <m:t>2</m:t>
                        </m:r>
                      </m:den>
                    </m:f>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20</m:t>
                        </m:r>
                      </m:e>
                      <m:sup>
                        <m:r>
                          <a:rPr lang="en-US" altLang="zh-CN" sz="1800" b="0" i="0">
                            <a:solidFill>
                              <a:srgbClr val="003760"/>
                            </a:solidFill>
                            <a:latin typeface="Cambria Math" pitchFamily="34" charset="0"/>
                            <a:ea typeface="Cambria Math" pitchFamily="34" charset="-122"/>
                            <a:cs typeface="Cambria Math" pitchFamily="34" charset="-120"/>
                          </a:rPr>
                          <m:t>∘</m:t>
                        </m:r>
                      </m:sup>
                    </m:sSup>
                    <m:r>
                      <m:rPr>
                        <m:sty m:val="p"/>
                      </m:rPr>
                      <a:rPr lang="en-US" altLang="zh-CN" sz="1800" b="0" i="0">
                        <a:solidFill>
                          <a:srgbClr val="003760"/>
                        </a:solidFill>
                        <a:latin typeface="Cambria Math" pitchFamily="34" charset="0"/>
                        <a:ea typeface="Cambria Math" pitchFamily="34" charset="-122"/>
                        <a:cs typeface="Cambria Math" pitchFamily="34" charset="-120"/>
                      </a:rPr>
                      <m:t>sin</m:t>
                    </m:r>
                    <m:r>
                      <a:rPr lang="en-US" altLang="zh-CN" sz="1800" b="0" i="0">
                        <a:solidFill>
                          <a:srgbClr val="003760"/>
                        </a:solidFill>
                        <a:latin typeface="Cambria Math" pitchFamily="34" charset="0"/>
                        <a:ea typeface="Cambria Math" pitchFamily="34" charset="-122"/>
                        <a:cs typeface="Cambria Math" pitchFamily="34" charset="-120"/>
                      </a:rPr>
                      <m:t>(</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60</m:t>
                        </m:r>
                      </m:e>
                      <m:sup>
                        <m:r>
                          <a:rPr lang="en-US" altLang="zh-CN" sz="1800" b="0" i="0">
                            <a:solidFill>
                              <a:srgbClr val="003760"/>
                            </a:solidFill>
                            <a:latin typeface="Cambria Math" pitchFamily="34" charset="0"/>
                            <a:ea typeface="Cambria Math" pitchFamily="34" charset="-122"/>
                            <a:cs typeface="Cambria Math" pitchFamily="34" charset="-120"/>
                          </a:rPr>
                          <m:t>∘</m:t>
                        </m:r>
                      </m:sup>
                    </m:sSup>
                    <m:r>
                      <a:rPr lang="en-US" altLang="zh-CN" sz="1800" b="0" i="0">
                        <a:solidFill>
                          <a:srgbClr val="003760"/>
                        </a:solidFill>
                        <a:latin typeface="Cambria Math" pitchFamily="34" charset="0"/>
                        <a:ea typeface="Cambria Math" pitchFamily="34" charset="-122"/>
                        <a:cs typeface="Cambria Math" pitchFamily="34" charset="-120"/>
                      </a:rPr>
                      <m:t>−</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20</m:t>
                        </m:r>
                      </m:e>
                      <m:sup>
                        <m:r>
                          <a:rPr lang="en-US" altLang="zh-CN" sz="1800" b="0" i="0">
                            <a:solidFill>
                              <a:srgbClr val="003760"/>
                            </a:solidFill>
                            <a:latin typeface="Cambria Math" pitchFamily="34" charset="0"/>
                            <a:ea typeface="Cambria Math" pitchFamily="34" charset="-122"/>
                            <a:cs typeface="Cambria Math" pitchFamily="34" charset="-120"/>
                          </a:rPr>
                          <m:t>∘</m:t>
                        </m:r>
                      </m:sup>
                    </m:sSup>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sin</m:t>
                    </m:r>
                    <m:r>
                      <a:rPr lang="en-US" altLang="zh-CN" sz="1800" b="0" i="0">
                        <a:solidFill>
                          <a:srgbClr val="003760"/>
                        </a:solidFill>
                        <a:latin typeface="Cambria Math" pitchFamily="34" charset="0"/>
                        <a:ea typeface="Cambria Math" pitchFamily="34" charset="-122"/>
                        <a:cs typeface="Cambria Math" pitchFamily="34" charset="-120"/>
                      </a:rPr>
                      <m:t>(</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60</m:t>
                        </m:r>
                      </m:e>
                      <m:sup>
                        <m:r>
                          <a:rPr lang="en-US" altLang="zh-CN" sz="1800" b="0" i="0">
                            <a:solidFill>
                              <a:srgbClr val="003760"/>
                            </a:solidFill>
                            <a:latin typeface="Cambria Math" pitchFamily="34" charset="0"/>
                            <a:ea typeface="Cambria Math" pitchFamily="34" charset="-122"/>
                            <a:cs typeface="Cambria Math" pitchFamily="34" charset="-120"/>
                          </a:rPr>
                          <m:t>∘</m:t>
                        </m:r>
                      </m:sup>
                    </m:sSup>
                    <m:r>
                      <a:rPr lang="en-US" altLang="zh-CN" sz="1800" b="0" i="0">
                        <a:solidFill>
                          <a:srgbClr val="003760"/>
                        </a:solidFill>
                        <a:latin typeface="Cambria Math" pitchFamily="34" charset="0"/>
                        <a:ea typeface="Cambria Math" pitchFamily="34" charset="-122"/>
                        <a:cs typeface="Cambria Math" pitchFamily="34" charset="-120"/>
                      </a:rPr>
                      <m:t>+</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20</m:t>
                        </m:r>
                      </m:e>
                      <m:sup>
                        <m:r>
                          <a:rPr lang="en-US" altLang="zh-CN" sz="1800" b="0" i="0">
                            <a:solidFill>
                              <a:srgbClr val="003760"/>
                            </a:solidFill>
                            <a:latin typeface="Cambria Math" pitchFamily="34" charset="0"/>
                            <a:ea typeface="Cambria Math" pitchFamily="34" charset="-122"/>
                            <a:cs typeface="Cambria Math" pitchFamily="34" charset="-120"/>
                          </a:rPr>
                          <m:t>∘</m:t>
                        </m:r>
                      </m:sup>
                    </m:sSup>
                    <m:r>
                      <a:rPr lang="en-US" altLang="zh-CN" sz="1800" b="0" i="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800" dirty="0"/>
              </a:p>
              <a:p>
                <a:pPr latinLnBrk="1">
                  <a:lnSpc>
                    <a:spcPts val="3800"/>
                  </a:lnSpc>
                </a:pPr>
                <a:r>
                  <a:rPr lang="en-US" altLang="zh-CN" b="0" i="0" kern="0">
                    <a:solidFill>
                      <a:srgbClr val="003760"/>
                    </a:solidFill>
                    <a:latin typeface="SimSun" panose="02010600030101010101" pitchFamily="2" charset="-122"/>
                    <a:ea typeface="微软雅黑" pitchFamily="34" charset="-122"/>
                    <a:cs typeface="Times New Roman" pitchFamily="34" charset="-120"/>
                  </a:rPr>
                  <a:t>    </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3</m:t>
                            </m:r>
                          </m:e>
                        </m:rad>
                      </m:num>
                      <m:den>
                        <m:r>
                          <a:rPr lang="en-US" altLang="zh-CN" sz="1800" b="0" i="0">
                            <a:solidFill>
                              <a:srgbClr val="003760"/>
                            </a:solidFill>
                            <a:latin typeface="Cambria Math" pitchFamily="34" charset="0"/>
                            <a:ea typeface="Cambria Math" pitchFamily="34" charset="-122"/>
                            <a:cs typeface="Cambria Math" pitchFamily="34" charset="-120"/>
                          </a:rPr>
                          <m:t>2</m:t>
                        </m:r>
                      </m:den>
                    </m:f>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20</m:t>
                        </m:r>
                      </m:e>
                      <m:sup>
                        <m:r>
                          <a:rPr lang="en-US" altLang="zh-CN" sz="1800" b="0" i="0">
                            <a:solidFill>
                              <a:srgbClr val="003760"/>
                            </a:solidFill>
                            <a:latin typeface="Cambria Math" pitchFamily="34" charset="0"/>
                            <a:ea typeface="Cambria Math" pitchFamily="34" charset="-122"/>
                            <a:cs typeface="Cambria Math" pitchFamily="34" charset="-120"/>
                          </a:rPr>
                          <m:t>∘</m:t>
                        </m:r>
                      </m:sup>
                    </m:sSup>
                    <m:r>
                      <a:rPr lang="en-US" altLang="zh-CN" sz="1800" b="0" i="0">
                        <a:solidFill>
                          <a:srgbClr val="003760"/>
                        </a:solidFill>
                        <a:latin typeface="Cambria Math" pitchFamily="34" charset="0"/>
                        <a:ea typeface="Cambria Math" pitchFamily="34" charset="-122"/>
                        <a:cs typeface="Cambria Math" pitchFamily="34" charset="-120"/>
                      </a:rPr>
                      <m:t>(</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m:rPr>
                            <m:sty m:val="p"/>
                          </m:rPr>
                          <a:rPr lang="en-US" altLang="zh-CN" sz="1800" b="0" i="0">
                            <a:solidFill>
                              <a:srgbClr val="003760"/>
                            </a:solidFill>
                            <a:latin typeface="Cambria Math" pitchFamily="34" charset="0"/>
                            <a:ea typeface="Cambria Math" pitchFamily="34" charset="-122"/>
                            <a:cs typeface="Cambria Math" pitchFamily="34" charset="-120"/>
                          </a:rPr>
                          <m:t>sin</m:t>
                        </m:r>
                      </m:e>
                      <m:sup>
                        <m:r>
                          <a:rPr lang="en-US" altLang="zh-CN" sz="1800" b="0" i="0">
                            <a:solidFill>
                              <a:srgbClr val="003760"/>
                            </a:solidFill>
                            <a:latin typeface="Cambria Math" pitchFamily="34" charset="0"/>
                            <a:ea typeface="Cambria Math" pitchFamily="34" charset="-122"/>
                            <a:cs typeface="Cambria Math" pitchFamily="34" charset="-120"/>
                          </a:rPr>
                          <m:t>2</m:t>
                        </m:r>
                      </m:sup>
                    </m:sSup>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60</m:t>
                        </m:r>
                      </m:e>
                      <m:sup>
                        <m:r>
                          <a:rPr lang="en-US" altLang="zh-CN" sz="1800" b="0" i="0">
                            <a:solidFill>
                              <a:srgbClr val="003760"/>
                            </a:solidFill>
                            <a:latin typeface="Cambria Math" pitchFamily="34" charset="0"/>
                            <a:ea typeface="Cambria Math" pitchFamily="34" charset="-122"/>
                            <a:cs typeface="Cambria Math" pitchFamily="34" charset="-120"/>
                          </a:rPr>
                          <m:t>∘</m:t>
                        </m:r>
                      </m:sup>
                    </m:sSup>
                    <m:r>
                      <a:rPr lang="en-US" altLang="zh-CN" sz="1800" b="0" i="0">
                        <a:solidFill>
                          <a:srgbClr val="003760"/>
                        </a:solidFill>
                        <a:latin typeface="Cambria Math" pitchFamily="34" charset="0"/>
                        <a:ea typeface="Cambria Math" pitchFamily="34" charset="-122"/>
                        <a:cs typeface="Cambria Math" pitchFamily="34" charset="-120"/>
                      </a:rPr>
                      <m:t>−</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m:rPr>
                            <m:sty m:val="p"/>
                          </m:rPr>
                          <a:rPr lang="en-US" altLang="zh-CN" sz="1800" b="0" i="0">
                            <a:solidFill>
                              <a:srgbClr val="003760"/>
                            </a:solidFill>
                            <a:latin typeface="Cambria Math" pitchFamily="34" charset="0"/>
                            <a:ea typeface="Cambria Math" pitchFamily="34" charset="-122"/>
                            <a:cs typeface="Cambria Math" pitchFamily="34" charset="-120"/>
                          </a:rPr>
                          <m:t>sin</m:t>
                        </m:r>
                      </m:e>
                      <m:sup>
                        <m:r>
                          <a:rPr lang="en-US" altLang="zh-CN" sz="1800" b="0" i="0">
                            <a:solidFill>
                              <a:srgbClr val="003760"/>
                            </a:solidFill>
                            <a:latin typeface="Cambria Math" pitchFamily="34" charset="0"/>
                            <a:ea typeface="Cambria Math" pitchFamily="34" charset="-122"/>
                            <a:cs typeface="Cambria Math" pitchFamily="34" charset="-120"/>
                          </a:rPr>
                          <m:t>2</m:t>
                        </m:r>
                      </m:sup>
                    </m:sSup>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20</m:t>
                        </m:r>
                      </m:e>
                      <m:sup>
                        <m:r>
                          <a:rPr lang="en-US" altLang="zh-CN" sz="1800" b="0" i="0">
                            <a:solidFill>
                              <a:srgbClr val="003760"/>
                            </a:solidFill>
                            <a:latin typeface="Cambria Math" pitchFamily="34" charset="0"/>
                            <a:ea typeface="Cambria Math" pitchFamily="34" charset="-122"/>
                            <a:cs typeface="Cambria Math" pitchFamily="34" charset="-120"/>
                          </a:rPr>
                          <m:t>∘</m:t>
                        </m:r>
                      </m:sup>
                    </m:sSup>
                    <m:r>
                      <a:rPr lang="en-US" altLang="zh-CN" sz="1800" b="0" i="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800" dirty="0"/>
              </a:p>
              <a:p>
                <a:pPr latinLnBrk="1">
                  <a:lnSpc>
                    <a:spcPts val="3800"/>
                  </a:lnSpc>
                </a:pPr>
                <a:r>
                  <a:rPr lang="en-US" altLang="zh-CN" b="0" i="0" kern="0">
                    <a:solidFill>
                      <a:srgbClr val="003760"/>
                    </a:solidFill>
                    <a:latin typeface="SimSun" panose="02010600030101010101" pitchFamily="2" charset="-122"/>
                    <a:ea typeface="微软雅黑" pitchFamily="34" charset="-122"/>
                    <a:cs typeface="Times New Roman" pitchFamily="34" charset="-120"/>
                  </a:rPr>
                  <a:t>    </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3</m:t>
                            </m:r>
                          </m:e>
                        </m:rad>
                      </m:num>
                      <m:den>
                        <m:r>
                          <a:rPr lang="en-US" altLang="zh-CN" sz="1800" b="0" i="0">
                            <a:solidFill>
                              <a:srgbClr val="003760"/>
                            </a:solidFill>
                            <a:latin typeface="Cambria Math" pitchFamily="34" charset="0"/>
                            <a:ea typeface="Cambria Math" pitchFamily="34" charset="-122"/>
                            <a:cs typeface="Cambria Math" pitchFamily="34" charset="-120"/>
                          </a:rPr>
                          <m:t>2</m:t>
                        </m:r>
                      </m:den>
                    </m:f>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20</m:t>
                        </m:r>
                      </m:e>
                      <m:sup>
                        <m:r>
                          <a:rPr lang="en-US" altLang="zh-CN" sz="1800" b="0" i="0">
                            <a:solidFill>
                              <a:srgbClr val="003760"/>
                            </a:solidFill>
                            <a:latin typeface="Cambria Math" pitchFamily="34" charset="0"/>
                            <a:ea typeface="Cambria Math" pitchFamily="34" charset="-122"/>
                            <a:cs typeface="Cambria Math" pitchFamily="34" charset="-120"/>
                          </a:rPr>
                          <m:t>∘</m:t>
                        </m:r>
                      </m:sup>
                    </m:sSup>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3</m:t>
                        </m:r>
                      </m:num>
                      <m:den>
                        <m:r>
                          <a:rPr lang="en-US" altLang="zh-CN" sz="1800" b="0" i="0">
                            <a:solidFill>
                              <a:srgbClr val="003760"/>
                            </a:solidFill>
                            <a:latin typeface="Cambria Math" pitchFamily="34" charset="0"/>
                            <a:ea typeface="Cambria Math" pitchFamily="34" charset="-122"/>
                            <a:cs typeface="Cambria Math" pitchFamily="34" charset="-120"/>
                          </a:rPr>
                          <m:t>4</m:t>
                        </m:r>
                      </m:den>
                    </m:f>
                    <m:r>
                      <a:rPr lang="en-US" altLang="zh-CN" sz="1800" b="0" i="0">
                        <a:solidFill>
                          <a:srgbClr val="003760"/>
                        </a:solidFill>
                        <a:latin typeface="Cambria Math" pitchFamily="34" charset="0"/>
                        <a:ea typeface="Cambria Math" pitchFamily="34" charset="-122"/>
                        <a:cs typeface="Cambria Math" pitchFamily="34" charset="-120"/>
                      </a:rPr>
                      <m:t>−</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m:rPr>
                            <m:sty m:val="p"/>
                          </m:rPr>
                          <a:rPr lang="en-US" altLang="zh-CN" sz="1800" b="0" i="0">
                            <a:solidFill>
                              <a:srgbClr val="003760"/>
                            </a:solidFill>
                            <a:latin typeface="Cambria Math" pitchFamily="34" charset="0"/>
                            <a:ea typeface="Cambria Math" pitchFamily="34" charset="-122"/>
                            <a:cs typeface="Cambria Math" pitchFamily="34" charset="-120"/>
                          </a:rPr>
                          <m:t>sin</m:t>
                        </m:r>
                      </m:e>
                      <m:sup>
                        <m:r>
                          <a:rPr lang="en-US" altLang="zh-CN" sz="1800" b="0" i="0">
                            <a:solidFill>
                              <a:srgbClr val="003760"/>
                            </a:solidFill>
                            <a:latin typeface="Cambria Math" pitchFamily="34" charset="0"/>
                            <a:ea typeface="Cambria Math" pitchFamily="34" charset="-122"/>
                            <a:cs typeface="Cambria Math" pitchFamily="34" charset="-120"/>
                          </a:rPr>
                          <m:t>2</m:t>
                        </m:r>
                      </m:sup>
                    </m:sSup>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20</m:t>
                        </m:r>
                      </m:e>
                      <m:sup>
                        <m:r>
                          <a:rPr lang="en-US" altLang="zh-CN" sz="1800" b="0" i="0">
                            <a:solidFill>
                              <a:srgbClr val="003760"/>
                            </a:solidFill>
                            <a:latin typeface="Cambria Math" pitchFamily="34" charset="0"/>
                            <a:ea typeface="Cambria Math" pitchFamily="34" charset="-122"/>
                            <a:cs typeface="Cambria Math" pitchFamily="34" charset="-120"/>
                          </a:rPr>
                          <m:t>∘</m:t>
                        </m:r>
                      </m:sup>
                    </m:sSup>
                    <m:r>
                      <a:rPr lang="en-US" altLang="zh-CN" sz="1800" b="0" i="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800" dirty="0"/>
              </a:p>
              <a:p>
                <a:pPr latinLnBrk="1">
                  <a:lnSpc>
                    <a:spcPts val="3800"/>
                  </a:lnSpc>
                </a:pPr>
                <a:r>
                  <a:rPr lang="en-US" altLang="zh-CN" b="0" i="0" kern="0">
                    <a:solidFill>
                      <a:srgbClr val="003760"/>
                    </a:solidFill>
                    <a:latin typeface="SimSun" panose="02010600030101010101" pitchFamily="2" charset="-122"/>
                    <a:ea typeface="微软雅黑" pitchFamily="34" charset="-122"/>
                    <a:cs typeface="Times New Roman" pitchFamily="34" charset="-120"/>
                  </a:rPr>
                  <a:t>    </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3</m:t>
                            </m:r>
                          </m:e>
                        </m:rad>
                      </m:num>
                      <m:den>
                        <m:r>
                          <a:rPr lang="en-US" altLang="zh-CN" sz="1800" b="0" i="0">
                            <a:solidFill>
                              <a:srgbClr val="003760"/>
                            </a:solidFill>
                            <a:latin typeface="Cambria Math" pitchFamily="34" charset="0"/>
                            <a:ea typeface="Cambria Math" pitchFamily="34" charset="-122"/>
                            <a:cs typeface="Cambria Math" pitchFamily="34" charset="-120"/>
                          </a:rPr>
                          <m:t>8</m:t>
                        </m:r>
                      </m:den>
                    </m:f>
                    <m:r>
                      <a:rPr lang="en-US" altLang="zh-CN" sz="1800" b="0" i="0">
                        <a:solidFill>
                          <a:srgbClr val="003760"/>
                        </a:solidFill>
                        <a:latin typeface="Cambria Math" pitchFamily="34" charset="0"/>
                        <a:ea typeface="Cambria Math" pitchFamily="34" charset="-122"/>
                        <a:cs typeface="Cambria Math" pitchFamily="34" charset="-120"/>
                      </a:rPr>
                      <m:t>(3</m:t>
                    </m:r>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20</m:t>
                        </m:r>
                      </m:e>
                      <m:sup>
                        <m:r>
                          <a:rPr lang="en-US" altLang="zh-CN" sz="1800" b="0" i="0">
                            <a:solidFill>
                              <a:srgbClr val="003760"/>
                            </a:solidFill>
                            <a:latin typeface="Cambria Math" pitchFamily="34" charset="0"/>
                            <a:ea typeface="Cambria Math" pitchFamily="34" charset="-122"/>
                            <a:cs typeface="Cambria Math" pitchFamily="34" charset="-120"/>
                          </a:rPr>
                          <m:t>∘</m:t>
                        </m:r>
                      </m:sup>
                    </m:sSup>
                    <m:r>
                      <a:rPr lang="en-US" altLang="zh-CN" sz="1800" b="0" i="0">
                        <a:solidFill>
                          <a:srgbClr val="003760"/>
                        </a:solidFill>
                        <a:latin typeface="Cambria Math" pitchFamily="34" charset="0"/>
                        <a:ea typeface="Cambria Math" pitchFamily="34" charset="-122"/>
                        <a:cs typeface="Cambria Math" pitchFamily="34" charset="-120"/>
                      </a:rPr>
                      <m:t>−4</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m:rPr>
                            <m:sty m:val="p"/>
                          </m:rPr>
                          <a:rPr lang="en-US" altLang="zh-CN" sz="1800" b="0" i="0">
                            <a:solidFill>
                              <a:srgbClr val="003760"/>
                            </a:solidFill>
                            <a:latin typeface="Cambria Math" pitchFamily="34" charset="0"/>
                            <a:ea typeface="Cambria Math" pitchFamily="34" charset="-122"/>
                            <a:cs typeface="Cambria Math" pitchFamily="34" charset="-120"/>
                          </a:rPr>
                          <m:t>sin</m:t>
                        </m:r>
                      </m:e>
                      <m:sup>
                        <m:r>
                          <a:rPr lang="en-US" altLang="zh-CN" sz="1800" b="0" i="0">
                            <a:solidFill>
                              <a:srgbClr val="003760"/>
                            </a:solidFill>
                            <a:latin typeface="Cambria Math" pitchFamily="34" charset="0"/>
                            <a:ea typeface="Cambria Math" pitchFamily="34" charset="-122"/>
                            <a:cs typeface="Cambria Math" pitchFamily="34" charset="-120"/>
                          </a:rPr>
                          <m:t>3</m:t>
                        </m:r>
                      </m:sup>
                    </m:sSup>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20</m:t>
                        </m:r>
                      </m:e>
                      <m:sup>
                        <m:r>
                          <a:rPr lang="en-US" altLang="zh-CN" sz="1800" b="0" i="0">
                            <a:solidFill>
                              <a:srgbClr val="003760"/>
                            </a:solidFill>
                            <a:latin typeface="Cambria Math" pitchFamily="34" charset="0"/>
                            <a:ea typeface="Cambria Math" pitchFamily="34" charset="-122"/>
                            <a:cs typeface="Cambria Math" pitchFamily="34" charset="-120"/>
                          </a:rPr>
                          <m:t>∘</m:t>
                        </m:r>
                      </m:sup>
                    </m:sSup>
                    <m:r>
                      <a:rPr lang="en-US" altLang="zh-CN" sz="1800" b="0" i="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800" dirty="0"/>
              </a:p>
              <a:p>
                <a:pPr latinLnBrk="1">
                  <a:lnSpc>
                    <a:spcPts val="3800"/>
                  </a:lnSpc>
                </a:pPr>
                <a:r>
                  <a:rPr lang="en-US" altLang="zh-CN" b="0" i="0" kern="0">
                    <a:solidFill>
                      <a:srgbClr val="003760"/>
                    </a:solidFill>
                    <a:latin typeface="SimSun" panose="02010600030101010101" pitchFamily="2" charset="-122"/>
                    <a:ea typeface="微软雅黑" pitchFamily="34" charset="-122"/>
                    <a:cs typeface="Times New Roman" pitchFamily="34" charset="-120"/>
                  </a:rPr>
                  <a:t>    </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3</m:t>
                            </m:r>
                          </m:e>
                        </m:rad>
                      </m:num>
                      <m:den>
                        <m:r>
                          <a:rPr lang="en-US" altLang="zh-CN" sz="1800" b="0" i="0">
                            <a:solidFill>
                              <a:srgbClr val="003760"/>
                            </a:solidFill>
                            <a:latin typeface="Cambria Math" pitchFamily="34" charset="0"/>
                            <a:ea typeface="Cambria Math" pitchFamily="34" charset="-122"/>
                            <a:cs typeface="Cambria Math" pitchFamily="34" charset="-120"/>
                          </a:rPr>
                          <m:t>8</m:t>
                        </m:r>
                      </m:den>
                    </m:f>
                    <m:r>
                      <a:rPr lang="en-US" altLang="zh-CN" sz="1800" b="0" i="0">
                        <a:solidFill>
                          <a:srgbClr val="003760"/>
                        </a:solidFill>
                        <a:latin typeface="Cambria Math" pitchFamily="34" charset="0"/>
                        <a:ea typeface="Cambria Math" pitchFamily="34" charset="-122"/>
                        <a:cs typeface="Cambria Math" pitchFamily="34" charset="-120"/>
                      </a:rPr>
                      <m:t>[3</m:t>
                    </m:r>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20</m:t>
                        </m:r>
                      </m:e>
                      <m:sup>
                        <m:r>
                          <a:rPr lang="en-US" altLang="zh-CN" sz="1800" b="0" i="0">
                            <a:solidFill>
                              <a:srgbClr val="003760"/>
                            </a:solidFill>
                            <a:latin typeface="Cambria Math" pitchFamily="34" charset="0"/>
                            <a:ea typeface="Cambria Math" pitchFamily="34" charset="-122"/>
                            <a:cs typeface="Cambria Math" pitchFamily="34" charset="-120"/>
                          </a:rPr>
                          <m:t>∘</m:t>
                        </m:r>
                      </m:sup>
                    </m:sSup>
                    <m:r>
                      <a:rPr lang="en-US" altLang="zh-CN" sz="1800" b="0" i="0">
                        <a:solidFill>
                          <a:srgbClr val="003760"/>
                        </a:solidFill>
                        <a:latin typeface="Cambria Math" pitchFamily="34" charset="0"/>
                        <a:ea typeface="Cambria Math" pitchFamily="34" charset="-122"/>
                        <a:cs typeface="Cambria Math" pitchFamily="34" charset="-120"/>
                      </a:rPr>
                      <m:t>−2</m:t>
                    </m:r>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20</m:t>
                        </m:r>
                      </m:e>
                      <m:sup>
                        <m:r>
                          <a:rPr lang="en-US" altLang="zh-CN" sz="1800" b="0" i="0">
                            <a:solidFill>
                              <a:srgbClr val="003760"/>
                            </a:solidFill>
                            <a:latin typeface="Cambria Math" pitchFamily="34" charset="0"/>
                            <a:ea typeface="Cambria Math" pitchFamily="34" charset="-122"/>
                            <a:cs typeface="Cambria Math" pitchFamily="34" charset="-120"/>
                          </a:rPr>
                          <m:t>∘</m:t>
                        </m:r>
                      </m:sup>
                    </m:sSup>
                    <m:r>
                      <a:rPr lang="en-US" altLang="zh-CN" sz="1800" b="0" i="0">
                        <a:solidFill>
                          <a:srgbClr val="003760"/>
                        </a:solidFill>
                        <a:latin typeface="Cambria Math" pitchFamily="34" charset="0"/>
                        <a:ea typeface="Cambria Math" pitchFamily="34" charset="-122"/>
                        <a:cs typeface="Cambria Math" pitchFamily="34" charset="-120"/>
                      </a:rPr>
                      <m:t>(1−</m:t>
                    </m:r>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40</m:t>
                        </m:r>
                      </m:e>
                      <m:sup>
                        <m:r>
                          <a:rPr lang="en-US" altLang="zh-CN" sz="1800" b="0" i="0">
                            <a:solidFill>
                              <a:srgbClr val="003760"/>
                            </a:solidFill>
                            <a:latin typeface="Cambria Math" pitchFamily="34" charset="0"/>
                            <a:ea typeface="Cambria Math" pitchFamily="34" charset="-122"/>
                            <a:cs typeface="Cambria Math" pitchFamily="34" charset="-120"/>
                          </a:rPr>
                          <m:t>∘</m:t>
                        </m:r>
                      </m:sup>
                    </m:sSup>
                    <m:r>
                      <a:rPr lang="en-US" altLang="zh-CN" sz="1800" b="0" i="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800" dirty="0"/>
              </a:p>
              <a:p>
                <a:pPr latinLnBrk="1">
                  <a:lnSpc>
                    <a:spcPts val="3800"/>
                  </a:lnSpc>
                </a:pPr>
                <a:r>
                  <a:rPr lang="en-US" altLang="zh-CN" b="0" i="0" kern="0">
                    <a:solidFill>
                      <a:srgbClr val="003760"/>
                    </a:solidFill>
                    <a:latin typeface="SimSun" panose="02010600030101010101" pitchFamily="2" charset="-122"/>
                    <a:ea typeface="微软雅黑" pitchFamily="34" charset="-122"/>
                    <a:cs typeface="Times New Roman" pitchFamily="34" charset="-120"/>
                  </a:rPr>
                  <a:t>    </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3</m:t>
                            </m:r>
                          </m:e>
                        </m:rad>
                      </m:num>
                      <m:den>
                        <m:r>
                          <a:rPr lang="en-US" altLang="zh-CN" sz="1800" b="0" i="0">
                            <a:solidFill>
                              <a:srgbClr val="003760"/>
                            </a:solidFill>
                            <a:latin typeface="Cambria Math" pitchFamily="34" charset="0"/>
                            <a:ea typeface="Cambria Math" pitchFamily="34" charset="-122"/>
                            <a:cs typeface="Cambria Math" pitchFamily="34" charset="-120"/>
                          </a:rPr>
                          <m:t>8</m:t>
                        </m:r>
                      </m:den>
                    </m:f>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20</m:t>
                        </m:r>
                      </m:e>
                      <m:sup>
                        <m:r>
                          <a:rPr lang="en-US" altLang="zh-CN" sz="1800" b="0" i="0">
                            <a:solidFill>
                              <a:srgbClr val="003760"/>
                            </a:solidFill>
                            <a:latin typeface="Cambria Math" pitchFamily="34" charset="0"/>
                            <a:ea typeface="Cambria Math" pitchFamily="34" charset="-122"/>
                            <a:cs typeface="Cambria Math" pitchFamily="34" charset="-120"/>
                          </a:rPr>
                          <m:t>∘</m:t>
                        </m:r>
                      </m:sup>
                    </m:sSup>
                    <m:r>
                      <a:rPr lang="en-US" altLang="zh-CN" sz="1800" b="0" i="0">
                        <a:solidFill>
                          <a:srgbClr val="003760"/>
                        </a:solidFill>
                        <a:latin typeface="Cambria Math" pitchFamily="34" charset="0"/>
                        <a:ea typeface="Cambria Math" pitchFamily="34" charset="-122"/>
                        <a:cs typeface="Cambria Math" pitchFamily="34" charset="-120"/>
                      </a:rPr>
                      <m:t>+2</m:t>
                    </m:r>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20</m:t>
                        </m:r>
                      </m:e>
                      <m:sup>
                        <m:r>
                          <a:rPr lang="en-US" altLang="zh-CN" sz="1800" b="0" i="0">
                            <a:solidFill>
                              <a:srgbClr val="003760"/>
                            </a:solidFill>
                            <a:latin typeface="Cambria Math" pitchFamily="34" charset="0"/>
                            <a:ea typeface="Cambria Math" pitchFamily="34" charset="-122"/>
                            <a:cs typeface="Cambria Math" pitchFamily="34" charset="-120"/>
                          </a:rPr>
                          <m:t>∘</m:t>
                        </m:r>
                      </m:sup>
                    </m:sSup>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40</m:t>
                        </m:r>
                      </m:e>
                      <m:sup>
                        <m:r>
                          <a:rPr lang="en-US" altLang="zh-CN" sz="1800" b="0" i="0">
                            <a:solidFill>
                              <a:srgbClr val="003760"/>
                            </a:solidFill>
                            <a:latin typeface="Cambria Math" pitchFamily="34" charset="0"/>
                            <a:ea typeface="Cambria Math" pitchFamily="34" charset="-122"/>
                            <a:cs typeface="Cambria Math" pitchFamily="34" charset="-120"/>
                          </a:rPr>
                          <m:t>∘</m:t>
                        </m:r>
                      </m:sup>
                    </m:sSup>
                    <m:r>
                      <a:rPr lang="en-US" altLang="zh-CN" sz="1800" b="0" i="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800" dirty="0"/>
              </a:p>
              <a:p>
                <a:pPr latinLnBrk="1">
                  <a:lnSpc>
                    <a:spcPts val="3800"/>
                  </a:lnSpc>
                </a:pPr>
                <a:r>
                  <a:rPr lang="en-US" altLang="zh-CN" b="0" i="0" kern="0">
                    <a:solidFill>
                      <a:srgbClr val="003760"/>
                    </a:solidFill>
                    <a:latin typeface="SimSun" panose="02010600030101010101" pitchFamily="2" charset="-122"/>
                    <a:ea typeface="微软雅黑" pitchFamily="34" charset="-122"/>
                    <a:cs typeface="Times New Roman" pitchFamily="34" charset="-120"/>
                  </a:rPr>
                  <a:t>    </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3</m:t>
                            </m:r>
                          </m:e>
                        </m:rad>
                      </m:num>
                      <m:den>
                        <m:r>
                          <a:rPr lang="en-US" altLang="zh-CN" sz="1800" b="0" i="0">
                            <a:solidFill>
                              <a:srgbClr val="003760"/>
                            </a:solidFill>
                            <a:latin typeface="Cambria Math" pitchFamily="34" charset="0"/>
                            <a:ea typeface="Cambria Math" pitchFamily="34" charset="-122"/>
                            <a:cs typeface="Cambria Math" pitchFamily="34" charset="-120"/>
                          </a:rPr>
                          <m:t>8</m:t>
                        </m:r>
                      </m:den>
                    </m:f>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20</m:t>
                        </m:r>
                      </m:e>
                      <m:sup>
                        <m:r>
                          <a:rPr lang="en-US" altLang="zh-CN" sz="1800" b="0" i="0">
                            <a:solidFill>
                              <a:srgbClr val="003760"/>
                            </a:solidFill>
                            <a:latin typeface="Cambria Math" pitchFamily="34" charset="0"/>
                            <a:ea typeface="Cambria Math" pitchFamily="34" charset="-122"/>
                            <a:cs typeface="Cambria Math" pitchFamily="34" charset="-120"/>
                          </a:rPr>
                          <m:t>∘</m:t>
                        </m:r>
                      </m:sup>
                    </m:sSup>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60</m:t>
                        </m:r>
                      </m:e>
                      <m:sup>
                        <m:r>
                          <a:rPr lang="en-US" altLang="zh-CN" sz="1800" b="0" i="0">
                            <a:solidFill>
                              <a:srgbClr val="003760"/>
                            </a:solidFill>
                            <a:latin typeface="Cambria Math" pitchFamily="34" charset="0"/>
                            <a:ea typeface="Cambria Math" pitchFamily="34" charset="-122"/>
                            <a:cs typeface="Cambria Math" pitchFamily="34" charset="-120"/>
                          </a:rPr>
                          <m:t>∘</m:t>
                        </m:r>
                      </m:sup>
                    </m:sSup>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20</m:t>
                        </m:r>
                      </m:e>
                      <m:sup>
                        <m:r>
                          <a:rPr lang="en-US" altLang="zh-CN" sz="1800" b="0" i="0">
                            <a:solidFill>
                              <a:srgbClr val="003760"/>
                            </a:solidFill>
                            <a:latin typeface="Cambria Math" pitchFamily="34" charset="0"/>
                            <a:ea typeface="Cambria Math" pitchFamily="34" charset="-122"/>
                            <a:cs typeface="Cambria Math" pitchFamily="34" charset="-120"/>
                          </a:rPr>
                          <m:t>∘</m:t>
                        </m:r>
                      </m:sup>
                    </m:sSup>
                    <m:r>
                      <a:rPr lang="en-US" altLang="zh-CN" sz="1800" b="0" i="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800" dirty="0"/>
              </a:p>
              <a:p>
                <a:pPr latinLnBrk="1">
                  <a:lnSpc>
                    <a:spcPts val="3800"/>
                  </a:lnSpc>
                </a:pPr>
                <a:r>
                  <a:rPr lang="en-US" altLang="zh-CN" b="0" i="0" kern="0">
                    <a:solidFill>
                      <a:srgbClr val="003760"/>
                    </a:solidFill>
                    <a:latin typeface="SimSun" panose="02010600030101010101" pitchFamily="2" charset="-122"/>
                    <a:ea typeface="微软雅黑" pitchFamily="34" charset="-122"/>
                    <a:cs typeface="Times New Roman" pitchFamily="34" charset="-120"/>
                  </a:rPr>
                  <a:t>    </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3</m:t>
                            </m:r>
                          </m:e>
                        </m:rad>
                      </m:num>
                      <m:den>
                        <m:r>
                          <a:rPr lang="en-US" altLang="zh-CN" sz="1800" b="0" i="0">
                            <a:solidFill>
                              <a:srgbClr val="003760"/>
                            </a:solidFill>
                            <a:latin typeface="Cambria Math" pitchFamily="34" charset="0"/>
                            <a:ea typeface="Cambria Math" pitchFamily="34" charset="-122"/>
                            <a:cs typeface="Cambria Math" pitchFamily="34" charset="-120"/>
                          </a:rPr>
                          <m:t>8</m:t>
                        </m:r>
                      </m:den>
                    </m:f>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60</m:t>
                        </m:r>
                      </m:e>
                      <m:sup>
                        <m:r>
                          <a:rPr lang="en-US" altLang="zh-CN" sz="1800" b="0" i="0">
                            <a:solidFill>
                              <a:srgbClr val="003760"/>
                            </a:solidFill>
                            <a:latin typeface="Cambria Math" pitchFamily="34" charset="0"/>
                            <a:ea typeface="Cambria Math" pitchFamily="34" charset="-122"/>
                            <a:cs typeface="Cambria Math" pitchFamily="34" charset="-120"/>
                          </a:rPr>
                          <m:t>∘</m:t>
                        </m:r>
                      </m:sup>
                    </m:sSup>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3</m:t>
                        </m:r>
                      </m:num>
                      <m:den>
                        <m:r>
                          <a:rPr lang="en-US" altLang="zh-CN" sz="1800" b="0" i="0">
                            <a:solidFill>
                              <a:srgbClr val="003760"/>
                            </a:solidFill>
                            <a:latin typeface="Cambria Math" pitchFamily="34" charset="0"/>
                            <a:ea typeface="Cambria Math" pitchFamily="34" charset="-122"/>
                            <a:cs typeface="Cambria Math" pitchFamily="34" charset="-120"/>
                          </a:rPr>
                          <m:t>16</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p:txBody>
          </p:sp>
        </mc:Choice>
        <mc:Fallback xmlns="">
          <p:sp>
            <p:nvSpPr>
              <p:cNvPr id="2" name="QO_6_AN.9_1#a3c10ccb9?vcp=1&amp;vop=1&amp;pid=350472d33&amp;color=0,55,96&amp;vtp=1&amp;bt=1&amp;bbb=1"/>
              <p:cNvSpPr>
                <a:spLocks noRot="1" noChangeAspect="1" noMove="1" noResize="1" noEditPoints="1" noAdjustHandles="1" noChangeArrowheads="1" noChangeShapeType="1" noTextEdit="1"/>
              </p:cNvSpPr>
              <p:nvPr/>
            </p:nvSpPr>
            <p:spPr>
              <a:xfrm>
                <a:off x="502920" y="1361109"/>
                <a:ext cx="10570464" cy="4268788"/>
              </a:xfrm>
              <a:prstGeom prst="rect">
                <a:avLst/>
              </a:prstGeom>
              <a:blipFill>
                <a:blip r:embed="rId3"/>
                <a:stretch>
                  <a:fillRect l="-1384" b="-1854"/>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anim calcmode="lin" valueType="num">
                                      <p:cBhvr>
                                        <p:cTn id="8" dur="500" fill="hold"/>
                                        <p:tgtEl>
                                          <p:spTgt spid="2">
                                            <p:bg/>
                                          </p:spTgt>
                                        </p:tgtEl>
                                        <p:attrNameLst>
                                          <p:attrName>ppt_x</p:attrName>
                                        </p:attrNameLst>
                                      </p:cBhvr>
                                      <p:tavLst>
                                        <p:tav tm="0">
                                          <p:val>
                                            <p:strVal val="#ppt_x"/>
                                          </p:val>
                                        </p:tav>
                                        <p:tav tm="100000">
                                          <p:val>
                                            <p:strVal val="#ppt_x"/>
                                          </p:val>
                                        </p:tav>
                                      </p:tavLst>
                                    </p:anim>
                                    <p:anim calcmode="lin" valueType="num">
                                      <p:cBhvr>
                                        <p:cTn id="9" dur="500" fill="hold"/>
                                        <p:tgtEl>
                                          <p:spTgt spid="2">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2">
                                            <p:txEl>
                                              <p:pRg st="0" end="0"/>
                                            </p:txEl>
                                          </p:spTgt>
                                        </p:tgtEl>
                                        <p:attrNameLst>
                                          <p:attrName>style.visibility</p:attrName>
                                        </p:attrNameLst>
                                      </p:cBhvr>
                                      <p:to>
                                        <p:strVal val="visible"/>
                                      </p:to>
                                    </p:set>
                                    <p:animEffect transition="in" filter="fade">
                                      <p:cBhvr>
                                        <p:cTn id="12" dur="500"/>
                                        <p:tgtEl>
                                          <p:spTgt spid="2">
                                            <p:txEl>
                                              <p:pRg st="0" end="0"/>
                                            </p:txEl>
                                          </p:spTgt>
                                        </p:tgtEl>
                                      </p:cBhvr>
                                    </p:animEffect>
                                    <p:anim calcmode="lin" valueType="num">
                                      <p:cBhvr>
                                        <p:cTn id="13"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2">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2">
                                            <p:txEl>
                                              <p:pRg st="1" end="1"/>
                                            </p:txEl>
                                          </p:spTgt>
                                        </p:tgtEl>
                                        <p:attrNameLst>
                                          <p:attrName>style.visibility</p:attrName>
                                        </p:attrNameLst>
                                      </p:cBhvr>
                                      <p:to>
                                        <p:strVal val="visible"/>
                                      </p:to>
                                    </p:set>
                                    <p:animEffect transition="in" filter="fade">
                                      <p:cBhvr>
                                        <p:cTn id="17" dur="500"/>
                                        <p:tgtEl>
                                          <p:spTgt spid="2">
                                            <p:txEl>
                                              <p:pRg st="1" end="1"/>
                                            </p:txEl>
                                          </p:spTgt>
                                        </p:tgtEl>
                                      </p:cBhvr>
                                    </p:animEffect>
                                    <p:anim calcmode="lin" valueType="num">
                                      <p:cBhvr>
                                        <p:cTn id="18"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2">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2">
                                            <p:txEl>
                                              <p:pRg st="2" end="2"/>
                                            </p:txEl>
                                          </p:spTgt>
                                        </p:tgtEl>
                                        <p:attrNameLst>
                                          <p:attrName>style.visibility</p:attrName>
                                        </p:attrNameLst>
                                      </p:cBhvr>
                                      <p:to>
                                        <p:strVal val="visible"/>
                                      </p:to>
                                    </p:set>
                                    <p:animEffect transition="in" filter="fade">
                                      <p:cBhvr>
                                        <p:cTn id="22" dur="500"/>
                                        <p:tgtEl>
                                          <p:spTgt spid="2">
                                            <p:txEl>
                                              <p:pRg st="2" end="2"/>
                                            </p:txEl>
                                          </p:spTgt>
                                        </p:tgtEl>
                                      </p:cBhvr>
                                    </p:animEffect>
                                    <p:anim calcmode="lin" valueType="num">
                                      <p:cBhvr>
                                        <p:cTn id="23"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2">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2">
                                            <p:txEl>
                                              <p:pRg st="3" end="3"/>
                                            </p:txEl>
                                          </p:spTgt>
                                        </p:tgtEl>
                                        <p:attrNameLst>
                                          <p:attrName>style.visibility</p:attrName>
                                        </p:attrNameLst>
                                      </p:cBhvr>
                                      <p:to>
                                        <p:strVal val="visible"/>
                                      </p:to>
                                    </p:set>
                                    <p:animEffect transition="in" filter="fade">
                                      <p:cBhvr>
                                        <p:cTn id="27" dur="500"/>
                                        <p:tgtEl>
                                          <p:spTgt spid="2">
                                            <p:txEl>
                                              <p:pRg st="3" end="3"/>
                                            </p:txEl>
                                          </p:spTgt>
                                        </p:tgtEl>
                                      </p:cBhvr>
                                    </p:animEffect>
                                    <p:anim calcmode="lin" valueType="num">
                                      <p:cBhvr>
                                        <p:cTn id="28" dur="500" fill="hold"/>
                                        <p:tgtEl>
                                          <p:spTgt spid="2">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2">
                                            <p:txEl>
                                              <p:pRg st="3" end="3"/>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2">
                                            <p:txEl>
                                              <p:pRg st="4" end="4"/>
                                            </p:txEl>
                                          </p:spTgt>
                                        </p:tgtEl>
                                        <p:attrNameLst>
                                          <p:attrName>style.visibility</p:attrName>
                                        </p:attrNameLst>
                                      </p:cBhvr>
                                      <p:to>
                                        <p:strVal val="visible"/>
                                      </p:to>
                                    </p:set>
                                    <p:animEffect transition="in" filter="fade">
                                      <p:cBhvr>
                                        <p:cTn id="32" dur="500"/>
                                        <p:tgtEl>
                                          <p:spTgt spid="2">
                                            <p:txEl>
                                              <p:pRg st="4" end="4"/>
                                            </p:txEl>
                                          </p:spTgt>
                                        </p:tgtEl>
                                      </p:cBhvr>
                                    </p:animEffect>
                                    <p:anim calcmode="lin" valueType="num">
                                      <p:cBhvr>
                                        <p:cTn id="33" dur="500" fill="hold"/>
                                        <p:tgtEl>
                                          <p:spTgt spid="2">
                                            <p:txEl>
                                              <p:pRg st="4" end="4"/>
                                            </p:txEl>
                                          </p:spTgt>
                                        </p:tgtEl>
                                        <p:attrNameLst>
                                          <p:attrName>ppt_x</p:attrName>
                                        </p:attrNameLst>
                                      </p:cBhvr>
                                      <p:tavLst>
                                        <p:tav tm="0">
                                          <p:val>
                                            <p:strVal val="#ppt_x"/>
                                          </p:val>
                                        </p:tav>
                                        <p:tav tm="100000">
                                          <p:val>
                                            <p:strVal val="#ppt_x"/>
                                          </p:val>
                                        </p:tav>
                                      </p:tavLst>
                                    </p:anim>
                                    <p:anim calcmode="lin" valueType="num">
                                      <p:cBhvr>
                                        <p:cTn id="34" dur="500" fill="hold"/>
                                        <p:tgtEl>
                                          <p:spTgt spid="2">
                                            <p:txEl>
                                              <p:pRg st="4" end="4"/>
                                            </p:txEl>
                                          </p:spTgt>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2">
                                            <p:txEl>
                                              <p:pRg st="5" end="5"/>
                                            </p:txEl>
                                          </p:spTgt>
                                        </p:tgtEl>
                                        <p:attrNameLst>
                                          <p:attrName>style.visibility</p:attrName>
                                        </p:attrNameLst>
                                      </p:cBhvr>
                                      <p:to>
                                        <p:strVal val="visible"/>
                                      </p:to>
                                    </p:set>
                                    <p:animEffect transition="in" filter="fade">
                                      <p:cBhvr>
                                        <p:cTn id="37" dur="500"/>
                                        <p:tgtEl>
                                          <p:spTgt spid="2">
                                            <p:txEl>
                                              <p:pRg st="5" end="5"/>
                                            </p:txEl>
                                          </p:spTgt>
                                        </p:tgtEl>
                                      </p:cBhvr>
                                    </p:animEffect>
                                    <p:anim calcmode="lin" valueType="num">
                                      <p:cBhvr>
                                        <p:cTn id="38" dur="500" fill="hold"/>
                                        <p:tgtEl>
                                          <p:spTgt spid="2">
                                            <p:txEl>
                                              <p:pRg st="5" end="5"/>
                                            </p:txEl>
                                          </p:spTgt>
                                        </p:tgtEl>
                                        <p:attrNameLst>
                                          <p:attrName>ppt_x</p:attrName>
                                        </p:attrNameLst>
                                      </p:cBhvr>
                                      <p:tavLst>
                                        <p:tav tm="0">
                                          <p:val>
                                            <p:strVal val="#ppt_x"/>
                                          </p:val>
                                        </p:tav>
                                        <p:tav tm="100000">
                                          <p:val>
                                            <p:strVal val="#ppt_x"/>
                                          </p:val>
                                        </p:tav>
                                      </p:tavLst>
                                    </p:anim>
                                    <p:anim calcmode="lin" valueType="num">
                                      <p:cBhvr>
                                        <p:cTn id="39" dur="500" fill="hold"/>
                                        <p:tgtEl>
                                          <p:spTgt spid="2">
                                            <p:txEl>
                                              <p:pRg st="5" end="5"/>
                                            </p:txEl>
                                          </p:spTgt>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2">
                                            <p:txEl>
                                              <p:pRg st="6" end="6"/>
                                            </p:txEl>
                                          </p:spTgt>
                                        </p:tgtEl>
                                        <p:attrNameLst>
                                          <p:attrName>style.visibility</p:attrName>
                                        </p:attrNameLst>
                                      </p:cBhvr>
                                      <p:to>
                                        <p:strVal val="visible"/>
                                      </p:to>
                                    </p:set>
                                    <p:animEffect transition="in" filter="fade">
                                      <p:cBhvr>
                                        <p:cTn id="42" dur="500"/>
                                        <p:tgtEl>
                                          <p:spTgt spid="2">
                                            <p:txEl>
                                              <p:pRg st="6" end="6"/>
                                            </p:txEl>
                                          </p:spTgt>
                                        </p:tgtEl>
                                      </p:cBhvr>
                                    </p:animEffect>
                                    <p:anim calcmode="lin" valueType="num">
                                      <p:cBhvr>
                                        <p:cTn id="43" dur="500" fill="hold"/>
                                        <p:tgtEl>
                                          <p:spTgt spid="2">
                                            <p:txEl>
                                              <p:pRg st="6" end="6"/>
                                            </p:txEl>
                                          </p:spTgt>
                                        </p:tgtEl>
                                        <p:attrNameLst>
                                          <p:attrName>ppt_x</p:attrName>
                                        </p:attrNameLst>
                                      </p:cBhvr>
                                      <p:tavLst>
                                        <p:tav tm="0">
                                          <p:val>
                                            <p:strVal val="#ppt_x"/>
                                          </p:val>
                                        </p:tav>
                                        <p:tav tm="100000">
                                          <p:val>
                                            <p:strVal val="#ppt_x"/>
                                          </p:val>
                                        </p:tav>
                                      </p:tavLst>
                                    </p:anim>
                                    <p:anim calcmode="lin" valueType="num">
                                      <p:cBhvr>
                                        <p:cTn id="44" dur="500" fill="hold"/>
                                        <p:tgtEl>
                                          <p:spTgt spid="2">
                                            <p:txEl>
                                              <p:pRg st="6" end="6"/>
                                            </p:txEl>
                                          </p:spTgt>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2">
                                            <p:txEl>
                                              <p:pRg st="7" end="7"/>
                                            </p:txEl>
                                          </p:spTgt>
                                        </p:tgtEl>
                                        <p:attrNameLst>
                                          <p:attrName>style.visibility</p:attrName>
                                        </p:attrNameLst>
                                      </p:cBhvr>
                                      <p:to>
                                        <p:strVal val="visible"/>
                                      </p:to>
                                    </p:set>
                                    <p:animEffect transition="in" filter="fade">
                                      <p:cBhvr>
                                        <p:cTn id="47" dur="500"/>
                                        <p:tgtEl>
                                          <p:spTgt spid="2">
                                            <p:txEl>
                                              <p:pRg st="7" end="7"/>
                                            </p:txEl>
                                          </p:spTgt>
                                        </p:tgtEl>
                                      </p:cBhvr>
                                    </p:animEffect>
                                    <p:anim calcmode="lin" valueType="num">
                                      <p:cBhvr>
                                        <p:cTn id="48" dur="500" fill="hold"/>
                                        <p:tgtEl>
                                          <p:spTgt spid="2">
                                            <p:txEl>
                                              <p:pRg st="7" end="7"/>
                                            </p:txEl>
                                          </p:spTgt>
                                        </p:tgtEl>
                                        <p:attrNameLst>
                                          <p:attrName>ppt_x</p:attrName>
                                        </p:attrNameLst>
                                      </p:cBhvr>
                                      <p:tavLst>
                                        <p:tav tm="0">
                                          <p:val>
                                            <p:strVal val="#ppt_x"/>
                                          </p:val>
                                        </p:tav>
                                        <p:tav tm="100000">
                                          <p:val>
                                            <p:strVal val="#ppt_x"/>
                                          </p:val>
                                        </p:tav>
                                      </p:tavLst>
                                    </p:anim>
                                    <p:anim calcmode="lin" valueType="num">
                                      <p:cBhvr>
                                        <p:cTn id="49" dur="500" fill="hold"/>
                                        <p:tgtEl>
                                          <p:spTgt spid="2">
                                            <p:txEl>
                                              <p:pRg st="7" end="7"/>
                                            </p:txEl>
                                          </p:spTgt>
                                        </p:tgtEl>
                                        <p:attrNameLst>
                                          <p:attrName>ppt_y</p:attrName>
                                        </p:attrNameLst>
                                      </p:cBhvr>
                                      <p:tavLst>
                                        <p:tav tm="0">
                                          <p:val>
                                            <p:strVal val="#ppt_y+.1"/>
                                          </p:val>
                                        </p:tav>
                                        <p:tav tm="100000">
                                          <p:val>
                                            <p:strVal val="#ppt_y"/>
                                          </p:val>
                                        </p:tav>
                                      </p:tavLst>
                                    </p:anim>
                                  </p:childTnLst>
                                </p:cTn>
                              </p:par>
                              <p:par>
                                <p:cTn id="50" presetID="42" presetClass="entr" presetSubtype="0" fill="hold" grpId="0" nodeType="withEffect">
                                  <p:stCondLst>
                                    <p:cond delay="0"/>
                                  </p:stCondLst>
                                  <p:childTnLst>
                                    <p:set>
                                      <p:cBhvr>
                                        <p:cTn id="51" dur="1" fill="hold">
                                          <p:stCondLst>
                                            <p:cond delay="0"/>
                                          </p:stCondLst>
                                        </p:cTn>
                                        <p:tgtEl>
                                          <p:spTgt spid="2">
                                            <p:txEl>
                                              <p:pRg st="8" end="8"/>
                                            </p:txEl>
                                          </p:spTgt>
                                        </p:tgtEl>
                                        <p:attrNameLst>
                                          <p:attrName>style.visibility</p:attrName>
                                        </p:attrNameLst>
                                      </p:cBhvr>
                                      <p:to>
                                        <p:strVal val="visible"/>
                                      </p:to>
                                    </p:set>
                                    <p:animEffect transition="in" filter="fade">
                                      <p:cBhvr>
                                        <p:cTn id="52" dur="500"/>
                                        <p:tgtEl>
                                          <p:spTgt spid="2">
                                            <p:txEl>
                                              <p:pRg st="8" end="8"/>
                                            </p:txEl>
                                          </p:spTgt>
                                        </p:tgtEl>
                                      </p:cBhvr>
                                    </p:animEffect>
                                    <p:anim calcmode="lin" valueType="num">
                                      <p:cBhvr>
                                        <p:cTn id="53" dur="500" fill="hold"/>
                                        <p:tgtEl>
                                          <p:spTgt spid="2">
                                            <p:txEl>
                                              <p:pRg st="8" end="8"/>
                                            </p:txEl>
                                          </p:spTgt>
                                        </p:tgtEl>
                                        <p:attrNameLst>
                                          <p:attrName>ppt_x</p:attrName>
                                        </p:attrNameLst>
                                      </p:cBhvr>
                                      <p:tavLst>
                                        <p:tav tm="0">
                                          <p:val>
                                            <p:strVal val="#ppt_x"/>
                                          </p:val>
                                        </p:tav>
                                        <p:tav tm="100000">
                                          <p:val>
                                            <p:strVal val="#ppt_x"/>
                                          </p:val>
                                        </p:tav>
                                      </p:tavLst>
                                    </p:anim>
                                    <p:anim calcmode="lin" valueType="num">
                                      <p:cBhvr>
                                        <p:cTn id="54" dur="500" fill="hold"/>
                                        <p:tgtEl>
                                          <p:spTgt spid="2">
                                            <p:txEl>
                                              <p:pRg st="8" end="8"/>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2.xml><?xml version="1.0" encoding="utf-8"?>
<p:sld xmlns:a="http://schemas.openxmlformats.org/drawingml/2006/main" xmlns:r="http://schemas.openxmlformats.org/officeDocument/2006/relationships" xmlns:p="http://schemas.openxmlformats.org/presentationml/2006/main">
  <p:cSld name="Slide 11&amp;si=11">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6_BD.10_1#a11c288b1?vcp=1&amp;vop=1&amp;pid=350472d33&amp;color=0,55,96&amp;vtp=1&amp;bt=1&amp;bbb=1"/>
              <p:cNvSpPr/>
              <p:nvPr/>
            </p:nvSpPr>
            <p:spPr>
              <a:xfrm>
                <a:off x="502920" y="1978774"/>
                <a:ext cx="10570464" cy="360680"/>
              </a:xfrm>
              <a:prstGeom prst="rect">
                <a:avLst/>
              </a:prstGeom>
              <a:noFill/>
              <a:ln/>
            </p:spPr>
            <p:txBody>
              <a:bodyPr wrap="none" lIns="0" tIns="0" rIns="0" bIns="0" rtlCol="0" anchor="t"/>
              <a:lstStyle/>
              <a:p>
                <a:pPr algn="l" latinLnBrk="1">
                  <a:lnSpc>
                    <a:spcPts val="3200"/>
                  </a:lnSpc>
                </a:pPr>
                <a:r>
                  <a:rPr lang="en-US" altLang="zh-CN" sz="1800" b="0" i="0" dirty="0">
                    <a:solidFill>
                      <a:srgbClr val="003760"/>
                    </a:solidFill>
                    <a:latin typeface="Times New Roman" pitchFamily="34" charset="0"/>
                    <a:ea typeface="微软雅黑" pitchFamily="34" charset="-122"/>
                    <a:cs typeface="Times New Roman" pitchFamily="34" charset="-120"/>
                  </a:rPr>
                  <a:t>【变式】求</a:t>
                </a:r>
                <a14:m>
                  <m:oMath xmlns:m="http://schemas.openxmlformats.org/officeDocument/2006/math">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20</m:t>
                        </m:r>
                      </m:e>
                      <m:sup>
                        <m:r>
                          <a:rPr lang="en-US" altLang="zh-CN" sz="1800" b="0" i="0">
                            <a:solidFill>
                              <a:srgbClr val="003760"/>
                            </a:solidFill>
                            <a:latin typeface="Cambria Math" pitchFamily="34" charset="0"/>
                            <a:ea typeface="Cambria Math" pitchFamily="34" charset="-122"/>
                            <a:cs typeface="Cambria Math" pitchFamily="34" charset="-120"/>
                          </a:rPr>
                          <m:t>∘</m:t>
                        </m:r>
                      </m:sup>
                    </m:sSup>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40</m:t>
                        </m:r>
                      </m:e>
                      <m:sup>
                        <m:r>
                          <a:rPr lang="en-US" altLang="zh-CN" sz="1800" b="0" i="0">
                            <a:solidFill>
                              <a:srgbClr val="003760"/>
                            </a:solidFill>
                            <a:latin typeface="Cambria Math" pitchFamily="34" charset="0"/>
                            <a:ea typeface="Cambria Math" pitchFamily="34" charset="-122"/>
                            <a:cs typeface="Cambria Math" pitchFamily="34" charset="-120"/>
                          </a:rPr>
                          <m:t>∘</m:t>
                        </m:r>
                      </m:sup>
                    </m:sSup>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60</m:t>
                        </m:r>
                      </m:e>
                      <m:sup>
                        <m:r>
                          <a:rPr lang="en-US" altLang="zh-CN" sz="1800" b="0" i="0">
                            <a:solidFill>
                              <a:srgbClr val="003760"/>
                            </a:solidFill>
                            <a:latin typeface="Cambria Math" pitchFamily="34" charset="0"/>
                            <a:ea typeface="Cambria Math" pitchFamily="34" charset="-122"/>
                            <a:cs typeface="Cambria Math" pitchFamily="34" charset="-120"/>
                          </a:rPr>
                          <m:t>∘</m:t>
                        </m:r>
                      </m:sup>
                    </m:sSup>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80</m:t>
                        </m:r>
                      </m:e>
                      <m:sup>
                        <m:r>
                          <a:rPr lang="en-US" altLang="zh-CN" sz="1800" b="0" i="0">
                            <a:solidFill>
                              <a:srgbClr val="003760"/>
                            </a:solidFill>
                            <a:latin typeface="Cambria Math" pitchFamily="34" charset="0"/>
                            <a:ea typeface="Cambria Math" pitchFamily="34" charset="-122"/>
                            <a:cs typeface="Cambria Math" pitchFamily="34" charset="-120"/>
                          </a:rPr>
                          <m:t>∘</m:t>
                        </m:r>
                      </m:sup>
                    </m:sSup>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的值.</a:t>
                </a:r>
                <a:endParaRPr lang="en-US" altLang="zh-CN" sz="1800" dirty="0"/>
              </a:p>
            </p:txBody>
          </p:sp>
        </mc:Choice>
        <mc:Fallback>
          <p:sp>
            <p:nvSpPr>
              <p:cNvPr id="2" name="QO_6_BD.10_1#a11c288b1?vcp=1&amp;vop=1&amp;pid=350472d33&amp;color=0,55,96&amp;vtp=1&amp;bt=1&amp;bbb=1"/>
              <p:cNvSpPr>
                <a:spLocks noRot="1" noChangeAspect="1" noMove="1" noResize="1" noEditPoints="1" noAdjustHandles="1" noChangeArrowheads="1" noChangeShapeType="1" noTextEdit="1"/>
              </p:cNvSpPr>
              <p:nvPr/>
            </p:nvSpPr>
            <p:spPr>
              <a:xfrm>
                <a:off x="502920" y="1978774"/>
                <a:ext cx="10570464" cy="360680"/>
              </a:xfrm>
              <a:prstGeom prst="rect">
                <a:avLst/>
              </a:prstGeom>
              <a:blipFill>
                <a:blip r:embed="rId3"/>
                <a:stretch>
                  <a:fillRect l="-1384" b="-38983"/>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3" name="QO_6_AN.11_1#a11c288b1?vcp=1&amp;vop=1&amp;pid=350472d33&amp;color=0,55,96&amp;vtp=1&amp;bbb=1"/>
              <p:cNvSpPr/>
              <p:nvPr/>
            </p:nvSpPr>
            <p:spPr>
              <a:xfrm>
                <a:off x="502920" y="2350884"/>
                <a:ext cx="10570464" cy="2697671"/>
              </a:xfrm>
              <a:prstGeom prst="rect">
                <a:avLst/>
              </a:prstGeom>
              <a:noFill/>
              <a:ln/>
            </p:spPr>
            <p:txBody>
              <a:bodyPr wrap="none" lIns="0" tIns="0" rIns="0" bIns="0" rtlCol="0" anchor="t"/>
              <a:lstStyle/>
              <a:p>
                <a:pPr algn="l" latinLnBrk="1">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【解】</a:t>
                </a:r>
                <a14:m>
                  <m:oMath xmlns:m="http://schemas.openxmlformats.org/officeDocument/2006/math">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20</m:t>
                        </m:r>
                      </m:e>
                      <m:sup>
                        <m:r>
                          <a:rPr lang="en-US" altLang="zh-CN" sz="1800" b="0" i="0">
                            <a:solidFill>
                              <a:srgbClr val="003760"/>
                            </a:solidFill>
                            <a:latin typeface="Cambria Math" pitchFamily="34" charset="0"/>
                            <a:ea typeface="Cambria Math" pitchFamily="34" charset="-122"/>
                            <a:cs typeface="Cambria Math" pitchFamily="34" charset="-120"/>
                          </a:rPr>
                          <m:t>∘</m:t>
                        </m:r>
                      </m:sup>
                    </m:sSup>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40</m:t>
                        </m:r>
                      </m:e>
                      <m:sup>
                        <m:r>
                          <a:rPr lang="en-US" altLang="zh-CN" sz="1800" b="0" i="0">
                            <a:solidFill>
                              <a:srgbClr val="003760"/>
                            </a:solidFill>
                            <a:latin typeface="Cambria Math" pitchFamily="34" charset="0"/>
                            <a:ea typeface="Cambria Math" pitchFamily="34" charset="-122"/>
                            <a:cs typeface="Cambria Math" pitchFamily="34" charset="-120"/>
                          </a:rPr>
                          <m:t>∘</m:t>
                        </m:r>
                      </m:sup>
                    </m:sSup>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60</m:t>
                        </m:r>
                      </m:e>
                      <m:sup>
                        <m:r>
                          <a:rPr lang="en-US" altLang="zh-CN" sz="1800" b="0" i="0">
                            <a:solidFill>
                              <a:srgbClr val="003760"/>
                            </a:solidFill>
                            <a:latin typeface="Cambria Math" pitchFamily="34" charset="0"/>
                            <a:ea typeface="Cambria Math" pitchFamily="34" charset="-122"/>
                            <a:cs typeface="Cambria Math" pitchFamily="34" charset="-120"/>
                          </a:rPr>
                          <m:t>∘</m:t>
                        </m:r>
                      </m:sup>
                    </m:sSup>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80</m:t>
                        </m:r>
                      </m:e>
                      <m:sup>
                        <m:r>
                          <a:rPr lang="en-US" altLang="zh-CN" sz="1800" b="0" i="0">
                            <a:solidFill>
                              <a:srgbClr val="003760"/>
                            </a:solidFill>
                            <a:latin typeface="Cambria Math" pitchFamily="34" charset="0"/>
                            <a:ea typeface="Cambria Math" pitchFamily="34" charset="-122"/>
                            <a:cs typeface="Cambria Math" pitchFamily="34" charset="-120"/>
                          </a:rPr>
                          <m:t>∘</m:t>
                        </m:r>
                      </m:sup>
                    </m:sSup>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800" dirty="0"/>
              </a:p>
              <a:p>
                <a:pPr latinLnBrk="1">
                  <a:lnSpc>
                    <a:spcPts val="4600"/>
                  </a:lnSpc>
                </a:pPr>
                <a:r>
                  <a:rPr lang="en-US" altLang="zh-CN" b="0" i="0" kern="0">
                    <a:solidFill>
                      <a:srgbClr val="003760"/>
                    </a:solidFill>
                    <a:latin typeface="SimSun" panose="02010600030101010101" pitchFamily="2" charset="-122"/>
                    <a:ea typeface="微软雅黑" pitchFamily="34" charset="-122"/>
                    <a:cs typeface="Times New Roman" pitchFamily="34" charset="-120"/>
                  </a:rPr>
                  <a:t>    </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2</m:t>
                        </m:r>
                      </m:den>
                    </m:f>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70</m:t>
                        </m:r>
                      </m:e>
                      <m:sup>
                        <m:r>
                          <a:rPr lang="en-US" altLang="zh-CN" sz="1800" b="0" i="0">
                            <a:solidFill>
                              <a:srgbClr val="003760"/>
                            </a:solidFill>
                            <a:latin typeface="Cambria Math" pitchFamily="34" charset="0"/>
                            <a:ea typeface="Cambria Math" pitchFamily="34" charset="-122"/>
                            <a:cs typeface="Cambria Math" pitchFamily="34" charset="-120"/>
                          </a:rPr>
                          <m:t>∘</m:t>
                        </m:r>
                      </m:sup>
                    </m:sSup>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50</m:t>
                        </m:r>
                      </m:e>
                      <m:sup>
                        <m:r>
                          <a:rPr lang="en-US" altLang="zh-CN" sz="1800" b="0" i="0">
                            <a:solidFill>
                              <a:srgbClr val="003760"/>
                            </a:solidFill>
                            <a:latin typeface="Cambria Math" pitchFamily="34" charset="0"/>
                            <a:ea typeface="Cambria Math" pitchFamily="34" charset="-122"/>
                            <a:cs typeface="Cambria Math" pitchFamily="34" charset="-120"/>
                          </a:rPr>
                          <m:t>∘</m:t>
                        </m:r>
                      </m:sup>
                    </m:sSup>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10</m:t>
                        </m:r>
                      </m:e>
                      <m:sup>
                        <m:r>
                          <a:rPr lang="en-US" altLang="zh-CN" sz="1800" b="0" i="0">
                            <a:solidFill>
                              <a:srgbClr val="003760"/>
                            </a:solidFill>
                            <a:latin typeface="Cambria Math" pitchFamily="34" charset="0"/>
                            <a:ea typeface="Cambria Math" pitchFamily="34" charset="-122"/>
                            <a:cs typeface="Cambria Math" pitchFamily="34" charset="-120"/>
                          </a:rPr>
                          <m:t>∘</m:t>
                        </m:r>
                      </m:sup>
                    </m:sSup>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800" dirty="0"/>
              </a:p>
              <a:p>
                <a:pPr latinLnBrk="1">
                  <a:lnSpc>
                    <a:spcPts val="4600"/>
                  </a:lnSpc>
                </a:pPr>
                <a:r>
                  <a:rPr lang="en-US" altLang="zh-CN" b="0" i="0" kern="0">
                    <a:solidFill>
                      <a:srgbClr val="003760"/>
                    </a:solidFill>
                    <a:latin typeface="SimSun" panose="02010600030101010101" pitchFamily="2" charset="-122"/>
                    <a:ea typeface="微软雅黑" pitchFamily="34" charset="-122"/>
                    <a:cs typeface="Times New Roman" pitchFamily="34" charset="-120"/>
                  </a:rPr>
                  <a:t>    </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2</m:t>
                        </m:r>
                      </m:den>
                    </m:f>
                    <m:r>
                      <m:rPr>
                        <m:sty m:val="p"/>
                      </m:rPr>
                      <a:rPr lang="en-US" altLang="zh-CN" sz="1800" b="0" i="0">
                        <a:solidFill>
                          <a:srgbClr val="003760"/>
                        </a:solidFill>
                        <a:latin typeface="Cambria Math" pitchFamily="34" charset="0"/>
                        <a:ea typeface="Cambria Math" pitchFamily="34" charset="-122"/>
                        <a:cs typeface="Cambria Math" pitchFamily="34" charset="-120"/>
                      </a:rPr>
                      <m:t>sin</m:t>
                    </m:r>
                    <m:r>
                      <a:rPr lang="en-US" altLang="zh-CN" sz="1800" b="0" i="0">
                        <a:solidFill>
                          <a:srgbClr val="003760"/>
                        </a:solidFill>
                        <a:latin typeface="Cambria Math" pitchFamily="34" charset="0"/>
                        <a:ea typeface="Cambria Math" pitchFamily="34" charset="-122"/>
                        <a:cs typeface="Cambria Math" pitchFamily="34" charset="-120"/>
                      </a:rPr>
                      <m:t>(</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60</m:t>
                        </m:r>
                      </m:e>
                      <m:sup>
                        <m:r>
                          <a:rPr lang="en-US" altLang="zh-CN" sz="1800" b="0" i="0">
                            <a:solidFill>
                              <a:srgbClr val="003760"/>
                            </a:solidFill>
                            <a:latin typeface="Cambria Math" pitchFamily="34" charset="0"/>
                            <a:ea typeface="Cambria Math" pitchFamily="34" charset="-122"/>
                            <a:cs typeface="Cambria Math" pitchFamily="34" charset="-120"/>
                          </a:rPr>
                          <m:t>∘</m:t>
                        </m:r>
                      </m:sup>
                    </m:sSup>
                    <m:r>
                      <a:rPr lang="en-US" altLang="zh-CN" sz="1800" b="0" i="0">
                        <a:solidFill>
                          <a:srgbClr val="003760"/>
                        </a:solidFill>
                        <a:latin typeface="Cambria Math" pitchFamily="34" charset="0"/>
                        <a:ea typeface="Cambria Math" pitchFamily="34" charset="-122"/>
                        <a:cs typeface="Cambria Math" pitchFamily="34" charset="-120"/>
                      </a:rPr>
                      <m:t>+</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10</m:t>
                        </m:r>
                      </m:e>
                      <m:sup>
                        <m:r>
                          <a:rPr lang="en-US" altLang="zh-CN" sz="1800" b="0" i="0">
                            <a:solidFill>
                              <a:srgbClr val="003760"/>
                            </a:solidFill>
                            <a:latin typeface="Cambria Math" pitchFamily="34" charset="0"/>
                            <a:ea typeface="Cambria Math" pitchFamily="34" charset="-122"/>
                            <a:cs typeface="Cambria Math" pitchFamily="34" charset="-120"/>
                          </a:rPr>
                          <m:t>∘</m:t>
                        </m:r>
                      </m:sup>
                    </m:sSup>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sin</m:t>
                    </m:r>
                    <m:r>
                      <a:rPr lang="en-US" altLang="zh-CN" sz="1800" b="0" i="0">
                        <a:solidFill>
                          <a:srgbClr val="003760"/>
                        </a:solidFill>
                        <a:latin typeface="Cambria Math" pitchFamily="34" charset="0"/>
                        <a:ea typeface="Cambria Math" pitchFamily="34" charset="-122"/>
                        <a:cs typeface="Cambria Math" pitchFamily="34" charset="-120"/>
                      </a:rPr>
                      <m:t>(</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60</m:t>
                        </m:r>
                      </m:e>
                      <m:sup>
                        <m:r>
                          <a:rPr lang="en-US" altLang="zh-CN" sz="1800" b="0" i="0">
                            <a:solidFill>
                              <a:srgbClr val="003760"/>
                            </a:solidFill>
                            <a:latin typeface="Cambria Math" pitchFamily="34" charset="0"/>
                            <a:ea typeface="Cambria Math" pitchFamily="34" charset="-122"/>
                            <a:cs typeface="Cambria Math" pitchFamily="34" charset="-120"/>
                          </a:rPr>
                          <m:t>∘</m:t>
                        </m:r>
                      </m:sup>
                    </m:sSup>
                    <m:r>
                      <a:rPr lang="en-US" altLang="zh-CN" sz="1800" b="0" i="0">
                        <a:solidFill>
                          <a:srgbClr val="003760"/>
                        </a:solidFill>
                        <a:latin typeface="Cambria Math" pitchFamily="34" charset="0"/>
                        <a:ea typeface="Cambria Math" pitchFamily="34" charset="-122"/>
                        <a:cs typeface="Cambria Math" pitchFamily="34" charset="-120"/>
                      </a:rPr>
                      <m:t>−</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10</m:t>
                        </m:r>
                      </m:e>
                      <m:sup>
                        <m:r>
                          <a:rPr lang="en-US" altLang="zh-CN" sz="1800" b="0" i="0">
                            <a:solidFill>
                              <a:srgbClr val="003760"/>
                            </a:solidFill>
                            <a:latin typeface="Cambria Math" pitchFamily="34" charset="0"/>
                            <a:ea typeface="Cambria Math" pitchFamily="34" charset="-122"/>
                            <a:cs typeface="Cambria Math" pitchFamily="34" charset="-120"/>
                          </a:rPr>
                          <m:t>∘</m:t>
                        </m:r>
                      </m:sup>
                    </m:sSup>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10</m:t>
                        </m:r>
                      </m:e>
                      <m:sup>
                        <m:r>
                          <a:rPr lang="en-US" altLang="zh-CN" sz="1800" b="0" i="0">
                            <a:solidFill>
                              <a:srgbClr val="003760"/>
                            </a:solidFill>
                            <a:latin typeface="Cambria Math" pitchFamily="34" charset="0"/>
                            <a:ea typeface="Cambria Math" pitchFamily="34" charset="-122"/>
                            <a:cs typeface="Cambria Math" pitchFamily="34" charset="-120"/>
                          </a:rPr>
                          <m:t>∘</m:t>
                        </m:r>
                      </m:sup>
                    </m:sSup>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800" dirty="0"/>
              </a:p>
              <a:p>
                <a:pPr latinLnBrk="1">
                  <a:lnSpc>
                    <a:spcPts val="4600"/>
                  </a:lnSpc>
                </a:pPr>
                <a:r>
                  <a:rPr lang="en-US" altLang="zh-CN" b="0" i="0" kern="0">
                    <a:solidFill>
                      <a:srgbClr val="003760"/>
                    </a:solidFill>
                    <a:latin typeface="SimSun" panose="02010600030101010101" pitchFamily="2" charset="-122"/>
                    <a:ea typeface="微软雅黑" pitchFamily="34" charset="-122"/>
                    <a:cs typeface="Times New Roman" pitchFamily="34" charset="-120"/>
                  </a:rPr>
                  <a:t>    </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a:solidFill>
                          <a:srgbClr val="003760"/>
                        </a:solidFill>
                        <a:latin typeface="Cambria Math" pitchFamily="34" charset="0"/>
                        <a:ea typeface="Cambria Math" pitchFamily="34" charset="-122"/>
                        <a:cs typeface="Cambria Math" pitchFamily="34" charset="-120"/>
                      </a:rPr>
                      <m:t>(</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m:rPr>
                            <m:sty m:val="p"/>
                          </m:rPr>
                          <a:rPr lang="en-US" altLang="zh-CN" sz="1800" b="0" i="0">
                            <a:solidFill>
                              <a:srgbClr val="003760"/>
                            </a:solidFill>
                            <a:latin typeface="Cambria Math" pitchFamily="34" charset="0"/>
                            <a:ea typeface="Cambria Math" pitchFamily="34" charset="-122"/>
                            <a:cs typeface="Cambria Math" pitchFamily="34" charset="-120"/>
                          </a:rPr>
                          <m:t>sin</m:t>
                        </m:r>
                      </m:e>
                      <m:sup>
                        <m:r>
                          <a:rPr lang="en-US" altLang="zh-CN" sz="1800" b="0" i="0">
                            <a:solidFill>
                              <a:srgbClr val="003760"/>
                            </a:solidFill>
                            <a:latin typeface="Cambria Math" pitchFamily="34" charset="0"/>
                            <a:ea typeface="Cambria Math" pitchFamily="34" charset="-122"/>
                            <a:cs typeface="Cambria Math" pitchFamily="34" charset="-120"/>
                          </a:rPr>
                          <m:t>2</m:t>
                        </m:r>
                      </m:sup>
                    </m:sSup>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60</m:t>
                        </m:r>
                      </m:e>
                      <m:sup>
                        <m:r>
                          <a:rPr lang="en-US" altLang="zh-CN" sz="1800" b="0" i="0">
                            <a:solidFill>
                              <a:srgbClr val="003760"/>
                            </a:solidFill>
                            <a:latin typeface="Cambria Math" pitchFamily="34" charset="0"/>
                            <a:ea typeface="Cambria Math" pitchFamily="34" charset="-122"/>
                            <a:cs typeface="Cambria Math" pitchFamily="34" charset="-120"/>
                          </a:rPr>
                          <m:t>∘</m:t>
                        </m:r>
                      </m:sup>
                    </m:sSup>
                    <m:r>
                      <a:rPr lang="en-US" altLang="zh-CN" sz="1800" b="0" i="0">
                        <a:solidFill>
                          <a:srgbClr val="003760"/>
                        </a:solidFill>
                        <a:latin typeface="Cambria Math" pitchFamily="34" charset="0"/>
                        <a:ea typeface="Cambria Math" pitchFamily="34" charset="-122"/>
                        <a:cs typeface="Cambria Math" pitchFamily="34" charset="-120"/>
                      </a:rPr>
                      <m:t>−</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m:rPr>
                            <m:sty m:val="p"/>
                          </m:rPr>
                          <a:rPr lang="en-US" altLang="zh-CN" sz="1800" b="0" i="0">
                            <a:solidFill>
                              <a:srgbClr val="003760"/>
                            </a:solidFill>
                            <a:latin typeface="Cambria Math" pitchFamily="34" charset="0"/>
                            <a:ea typeface="Cambria Math" pitchFamily="34" charset="-122"/>
                            <a:cs typeface="Cambria Math" pitchFamily="34" charset="-120"/>
                          </a:rPr>
                          <m:t>sin</m:t>
                        </m:r>
                      </m:e>
                      <m:sup>
                        <m:r>
                          <a:rPr lang="en-US" altLang="zh-CN" sz="1800" b="0" i="0">
                            <a:solidFill>
                              <a:srgbClr val="003760"/>
                            </a:solidFill>
                            <a:latin typeface="Cambria Math" pitchFamily="34" charset="0"/>
                            <a:ea typeface="Cambria Math" pitchFamily="34" charset="-122"/>
                            <a:cs typeface="Cambria Math" pitchFamily="34" charset="-120"/>
                          </a:rPr>
                          <m:t>2</m:t>
                        </m:r>
                      </m:sup>
                    </m:sSup>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10</m:t>
                        </m:r>
                      </m:e>
                      <m:sup>
                        <m:r>
                          <a:rPr lang="en-US" altLang="zh-CN" sz="1800" b="0" i="0">
                            <a:solidFill>
                              <a:srgbClr val="003760"/>
                            </a:solidFill>
                            <a:latin typeface="Cambria Math" pitchFamily="34" charset="0"/>
                            <a:ea typeface="Cambria Math" pitchFamily="34" charset="-122"/>
                            <a:cs typeface="Cambria Math" pitchFamily="34" charset="-120"/>
                          </a:rPr>
                          <m:t>∘</m:t>
                        </m:r>
                      </m:sup>
                    </m:sSup>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10</m:t>
                        </m:r>
                      </m:e>
                      <m:sup>
                        <m:r>
                          <a:rPr lang="en-US" altLang="zh-CN" sz="1800" b="0" i="0">
                            <a:solidFill>
                              <a:srgbClr val="003760"/>
                            </a:solidFill>
                            <a:latin typeface="Cambria Math" pitchFamily="34" charset="0"/>
                            <a:ea typeface="Cambria Math" pitchFamily="34" charset="-122"/>
                            <a:cs typeface="Cambria Math" pitchFamily="34" charset="-120"/>
                          </a:rPr>
                          <m:t>∘</m:t>
                        </m:r>
                      </m:sup>
                    </m:sSup>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800" dirty="0"/>
              </a:p>
              <a:p>
                <a:pPr latinLnBrk="1">
                  <a:lnSpc>
                    <a:spcPts val="4500"/>
                  </a:lnSpc>
                </a:pPr>
                <a:r>
                  <a:rPr lang="en-US" altLang="zh-CN" b="0" i="0" kern="0">
                    <a:solidFill>
                      <a:srgbClr val="003760"/>
                    </a:solidFill>
                    <a:latin typeface="SimSun" panose="02010600030101010101" pitchFamily="2" charset="-122"/>
                    <a:ea typeface="微软雅黑" pitchFamily="34" charset="-122"/>
                    <a:cs typeface="Times New Roman" pitchFamily="34" charset="-120"/>
                  </a:rPr>
                  <a:t>    </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8</m:t>
                        </m:r>
                      </m:den>
                    </m:f>
                    <m:r>
                      <a:rPr lang="en-US" altLang="zh-CN" sz="1800" b="0" i="0">
                        <a:solidFill>
                          <a:srgbClr val="003760"/>
                        </a:solidFill>
                        <a:latin typeface="Cambria Math" pitchFamily="34" charset="0"/>
                        <a:ea typeface="Cambria Math" pitchFamily="34" charset="-122"/>
                        <a:cs typeface="Cambria Math" pitchFamily="34" charset="-120"/>
                      </a:rPr>
                      <m:t>(3</m:t>
                    </m:r>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10</m:t>
                        </m:r>
                      </m:e>
                      <m:sup>
                        <m:r>
                          <a:rPr lang="en-US" altLang="zh-CN" sz="1800" b="0" i="0">
                            <a:solidFill>
                              <a:srgbClr val="003760"/>
                            </a:solidFill>
                            <a:latin typeface="Cambria Math" pitchFamily="34" charset="0"/>
                            <a:ea typeface="Cambria Math" pitchFamily="34" charset="-122"/>
                            <a:cs typeface="Cambria Math" pitchFamily="34" charset="-120"/>
                          </a:rPr>
                          <m:t>∘</m:t>
                        </m:r>
                      </m:sup>
                    </m:sSup>
                    <m:r>
                      <a:rPr lang="en-US" altLang="zh-CN" sz="1800" b="0" i="0">
                        <a:solidFill>
                          <a:srgbClr val="003760"/>
                        </a:solidFill>
                        <a:latin typeface="Cambria Math" pitchFamily="34" charset="0"/>
                        <a:ea typeface="Cambria Math" pitchFamily="34" charset="-122"/>
                        <a:cs typeface="Cambria Math" pitchFamily="34" charset="-120"/>
                      </a:rPr>
                      <m:t>−4</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m:rPr>
                            <m:sty m:val="p"/>
                          </m:rPr>
                          <a:rPr lang="en-US" altLang="zh-CN" sz="1800" b="0" i="0">
                            <a:solidFill>
                              <a:srgbClr val="003760"/>
                            </a:solidFill>
                            <a:latin typeface="Cambria Math" pitchFamily="34" charset="0"/>
                            <a:ea typeface="Cambria Math" pitchFamily="34" charset="-122"/>
                            <a:cs typeface="Cambria Math" pitchFamily="34" charset="-120"/>
                          </a:rPr>
                          <m:t>sin</m:t>
                        </m:r>
                      </m:e>
                      <m:sup>
                        <m:r>
                          <a:rPr lang="en-US" altLang="zh-CN" sz="1800" b="0" i="0">
                            <a:solidFill>
                              <a:srgbClr val="003760"/>
                            </a:solidFill>
                            <a:latin typeface="Cambria Math" pitchFamily="34" charset="0"/>
                            <a:ea typeface="Cambria Math" pitchFamily="34" charset="-122"/>
                            <a:cs typeface="Cambria Math" pitchFamily="34" charset="-120"/>
                          </a:rPr>
                          <m:t>3</m:t>
                        </m:r>
                      </m:sup>
                    </m:sSup>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10</m:t>
                        </m:r>
                      </m:e>
                      <m:sup>
                        <m:r>
                          <a:rPr lang="en-US" altLang="zh-CN" sz="1800" b="0" i="0">
                            <a:solidFill>
                              <a:srgbClr val="003760"/>
                            </a:solidFill>
                            <a:latin typeface="Cambria Math" pitchFamily="34" charset="0"/>
                            <a:ea typeface="Cambria Math" pitchFamily="34" charset="-122"/>
                            <a:cs typeface="Cambria Math" pitchFamily="34" charset="-120"/>
                          </a:rPr>
                          <m:t>∘</m:t>
                        </m:r>
                      </m:sup>
                    </m:sSup>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8</m:t>
                        </m:r>
                      </m:den>
                    </m:f>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30</m:t>
                        </m:r>
                      </m:e>
                      <m:sup>
                        <m:r>
                          <a:rPr lang="en-US" altLang="zh-CN" sz="1800" b="0" i="0">
                            <a:solidFill>
                              <a:srgbClr val="003760"/>
                            </a:solidFill>
                            <a:latin typeface="Cambria Math" pitchFamily="34" charset="0"/>
                            <a:ea typeface="Cambria Math" pitchFamily="34" charset="-122"/>
                            <a:cs typeface="Cambria Math" pitchFamily="34" charset="-120"/>
                          </a:rPr>
                          <m:t>∘</m:t>
                        </m:r>
                      </m:sup>
                    </m:sSup>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16</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p:txBody>
          </p:sp>
        </mc:Choice>
        <mc:Fallback xmlns="">
          <p:sp>
            <p:nvSpPr>
              <p:cNvPr id="3" name="QO_6_AN.11_1#a11c288b1?vcp=1&amp;vop=1&amp;pid=350472d33&amp;color=0,55,96&amp;vtp=1&amp;bbb=1"/>
              <p:cNvSpPr>
                <a:spLocks noRot="1" noChangeAspect="1" noMove="1" noResize="1" noEditPoints="1" noAdjustHandles="1" noChangeArrowheads="1" noChangeShapeType="1" noTextEdit="1"/>
              </p:cNvSpPr>
              <p:nvPr/>
            </p:nvSpPr>
            <p:spPr>
              <a:xfrm>
                <a:off x="502920" y="2350884"/>
                <a:ext cx="10570464" cy="2697671"/>
              </a:xfrm>
              <a:prstGeom prst="rect">
                <a:avLst/>
              </a:prstGeom>
              <a:blipFill>
                <a:blip r:embed="rId4"/>
                <a:stretch>
                  <a:fillRect l="-1384" b="-2941"/>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anim calcmode="lin" valueType="num">
                                      <p:cBhvr>
                                        <p:cTn id="8" dur="500" fill="hold"/>
                                        <p:tgtEl>
                                          <p:spTgt spid="3">
                                            <p:bg/>
                                          </p:spTgt>
                                        </p:tgtEl>
                                        <p:attrNameLst>
                                          <p:attrName>ppt_x</p:attrName>
                                        </p:attrNameLst>
                                      </p:cBhvr>
                                      <p:tavLst>
                                        <p:tav tm="0">
                                          <p:val>
                                            <p:strVal val="#ppt_x"/>
                                          </p:val>
                                        </p:tav>
                                        <p:tav tm="100000">
                                          <p:val>
                                            <p:strVal val="#ppt_x"/>
                                          </p:val>
                                        </p:tav>
                                      </p:tavLst>
                                    </p:anim>
                                    <p:anim calcmode="lin" valueType="num">
                                      <p:cBhvr>
                                        <p:cTn id="9" dur="500" fill="hold"/>
                                        <p:tgtEl>
                                          <p:spTgt spid="3">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500"/>
                                        <p:tgtEl>
                                          <p:spTgt spid="3">
                                            <p:txEl>
                                              <p:pRg st="0" end="0"/>
                                            </p:txEl>
                                          </p:spTgt>
                                        </p:tgtEl>
                                      </p:cBhvr>
                                    </p:animEffect>
                                    <p:anim calcmode="lin" valueType="num">
                                      <p:cBhvr>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3">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fade">
                                      <p:cBhvr>
                                        <p:cTn id="17" dur="500"/>
                                        <p:tgtEl>
                                          <p:spTgt spid="3">
                                            <p:txEl>
                                              <p:pRg st="1" end="1"/>
                                            </p:txEl>
                                          </p:spTgt>
                                        </p:tgtEl>
                                      </p:cBhvr>
                                    </p:animEffect>
                                    <p:anim calcmode="lin" valueType="num">
                                      <p:cBhvr>
                                        <p:cTn id="18"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3">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fade">
                                      <p:cBhvr>
                                        <p:cTn id="22" dur="500"/>
                                        <p:tgtEl>
                                          <p:spTgt spid="3">
                                            <p:txEl>
                                              <p:pRg st="2" end="2"/>
                                            </p:txEl>
                                          </p:spTgt>
                                        </p:tgtEl>
                                      </p:cBhvr>
                                    </p:animEffect>
                                    <p:anim calcmode="lin" valueType="num">
                                      <p:cBhvr>
                                        <p:cTn id="2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3">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Effect transition="in" filter="fade">
                                      <p:cBhvr>
                                        <p:cTn id="27" dur="500"/>
                                        <p:tgtEl>
                                          <p:spTgt spid="3">
                                            <p:txEl>
                                              <p:pRg st="3" end="3"/>
                                            </p:txEl>
                                          </p:spTgt>
                                        </p:tgtEl>
                                      </p:cBhvr>
                                    </p:animEffect>
                                    <p:anim calcmode="lin" valueType="num">
                                      <p:cBhvr>
                                        <p:cTn id="28"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3">
                                            <p:txEl>
                                              <p:pRg st="3" end="3"/>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3">
                                            <p:txEl>
                                              <p:pRg st="4" end="4"/>
                                            </p:txEl>
                                          </p:spTgt>
                                        </p:tgtEl>
                                        <p:attrNameLst>
                                          <p:attrName>style.visibility</p:attrName>
                                        </p:attrNameLst>
                                      </p:cBhvr>
                                      <p:to>
                                        <p:strVal val="visible"/>
                                      </p:to>
                                    </p:set>
                                    <p:animEffect transition="in" filter="fade">
                                      <p:cBhvr>
                                        <p:cTn id="32" dur="500"/>
                                        <p:tgtEl>
                                          <p:spTgt spid="3">
                                            <p:txEl>
                                              <p:pRg st="4" end="4"/>
                                            </p:txEl>
                                          </p:spTgt>
                                        </p:tgtEl>
                                      </p:cBhvr>
                                    </p:animEffect>
                                    <p:anim calcmode="lin" valueType="num">
                                      <p:cBhvr>
                                        <p:cTn id="33"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4" dur="5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3.xml><?xml version="1.0" encoding="utf-8"?>
<p:sld xmlns:a="http://schemas.openxmlformats.org/drawingml/2006/main" xmlns:r="http://schemas.openxmlformats.org/officeDocument/2006/relationships" xmlns:p="http://schemas.openxmlformats.org/presentationml/2006/main">
  <p:cSld name="Slide 12&amp;si=12">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P_6_BD#1748abc88?vcp=1&amp;pid=350472d33&amp;color=0,55,96&amp;vtp=1&amp;bt=1&amp;bbb=1&amp;hb=1"/>
              <p:cNvSpPr/>
              <p:nvPr/>
            </p:nvSpPr>
            <p:spPr>
              <a:xfrm>
                <a:off x="502920" y="3147713"/>
                <a:ext cx="10570464" cy="772859"/>
              </a:xfrm>
              <a:prstGeom prst="rect">
                <a:avLst/>
              </a:prstGeom>
              <a:noFill/>
              <a:ln/>
            </p:spPr>
            <p:txBody>
              <a:bodyPr wrap="none" lIns="0" tIns="0" rIns="0" bIns="0" rtlCol="0" anchor="t"/>
              <a:lstStyle/>
              <a:p>
                <a:pPr algn="l" latinLnBrk="1">
                  <a:lnSpc>
                    <a:spcPts val="3300"/>
                  </a:lnSpc>
                </a:pPr>
                <a:r>
                  <a:rPr lang="en-US" altLang="zh-CN" sz="1800" b="0"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【方法总结】</a:t>
                </a:r>
                <a:r>
                  <a:rPr lang="en-US" altLang="zh-CN" sz="1800" b="0" i="0" dirty="0">
                    <a:solidFill>
                      <a:srgbClr val="003760"/>
                    </a:solidFill>
                    <a:latin typeface="Times New Roman" pitchFamily="34" charset="0"/>
                    <a:ea typeface="微软雅黑" pitchFamily="34" charset="-122"/>
                    <a:cs typeface="Times New Roman" pitchFamily="34" charset="-120"/>
                  </a:rPr>
                  <a:t>对于</a:t>
                </a:r>
                <a14:m>
                  <m:oMath xmlns:m="http://schemas.openxmlformats.org/officeDocument/2006/math">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m:rPr>
                            <m:sty m:val="p"/>
                          </m:rPr>
                          <a:rPr lang="en-US" altLang="zh-CN" sz="1800" b="0" i="0">
                            <a:solidFill>
                              <a:srgbClr val="003760"/>
                            </a:solidFill>
                            <a:latin typeface="Cambria Math" pitchFamily="34" charset="0"/>
                            <a:ea typeface="Cambria Math" pitchFamily="34" charset="-122"/>
                            <a:cs typeface="Cambria Math" pitchFamily="34" charset="-120"/>
                          </a:rPr>
                          <m:t>sin</m:t>
                        </m:r>
                      </m:e>
                      <m:sup>
                        <m:r>
                          <a:rPr lang="en-US" altLang="zh-CN" sz="1800" b="0" i="0">
                            <a:solidFill>
                              <a:srgbClr val="003760"/>
                            </a:solidFill>
                            <a:latin typeface="Cambria Math" pitchFamily="34" charset="0"/>
                            <a:ea typeface="Cambria Math" pitchFamily="34" charset="-122"/>
                            <a:cs typeface="Cambria Math" pitchFamily="34" charset="-120"/>
                          </a:rPr>
                          <m:t>2</m:t>
                        </m:r>
                      </m:sup>
                    </m:sSup>
                    <m:r>
                      <a:rPr lang="en-US" altLang="zh-CN" sz="1800" b="0" i="0">
                        <a:solidFill>
                          <a:srgbClr val="003760"/>
                        </a:solidFill>
                        <a:latin typeface="Cambria Math" pitchFamily="34" charset="0"/>
                        <a:ea typeface="Cambria Math" pitchFamily="34" charset="-122"/>
                        <a:cs typeface="Cambria Math" pitchFamily="34" charset="-120"/>
                      </a:rPr>
                      <m:t>𝛼</m:t>
                    </m:r>
                    <m:r>
                      <a:rPr lang="en-US" altLang="zh-CN" sz="1800" b="0" i="0">
                        <a:solidFill>
                          <a:srgbClr val="003760"/>
                        </a:solidFill>
                        <a:latin typeface="Cambria Math" pitchFamily="34" charset="0"/>
                        <a:ea typeface="Cambria Math" pitchFamily="34" charset="-122"/>
                        <a:cs typeface="Cambria Math" pitchFamily="34" charset="-120"/>
                      </a:rPr>
                      <m:t>−</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m:rPr>
                            <m:sty m:val="p"/>
                          </m:rPr>
                          <a:rPr lang="en-US" altLang="zh-CN" sz="1800" b="0" i="0">
                            <a:solidFill>
                              <a:srgbClr val="003760"/>
                            </a:solidFill>
                            <a:latin typeface="Cambria Math" pitchFamily="34" charset="0"/>
                            <a:ea typeface="Cambria Math" pitchFamily="34" charset="-122"/>
                            <a:cs typeface="Cambria Math" pitchFamily="34" charset="-120"/>
                          </a:rPr>
                          <m:t>sin</m:t>
                        </m:r>
                      </m:e>
                      <m:sup>
                        <m:r>
                          <a:rPr lang="en-US" altLang="zh-CN" sz="1800" b="0" i="0">
                            <a:solidFill>
                              <a:srgbClr val="003760"/>
                            </a:solidFill>
                            <a:latin typeface="Cambria Math" pitchFamily="34" charset="0"/>
                            <a:ea typeface="Cambria Math" pitchFamily="34" charset="-122"/>
                            <a:cs typeface="Cambria Math" pitchFamily="34" charset="-120"/>
                          </a:rPr>
                          <m:t>2</m:t>
                        </m:r>
                      </m:sup>
                    </m:sSup>
                    <m:r>
                      <a:rPr lang="en-US" altLang="zh-CN" sz="1800" b="0" i="0">
                        <a:solidFill>
                          <a:srgbClr val="003760"/>
                        </a:solidFill>
                        <a:latin typeface="Cambria Math" pitchFamily="34" charset="0"/>
                        <a:ea typeface="Cambria Math" pitchFamily="34" charset="-122"/>
                        <a:cs typeface="Cambria Math" pitchFamily="34" charset="-120"/>
                      </a:rPr>
                      <m:t>𝛽</m:t>
                    </m:r>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sin</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𝛼</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𝛽</m:t>
                    </m:r>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sin</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𝛼</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𝛽</m:t>
                    </m:r>
                    <m:r>
                      <a:rPr lang="en-US" altLang="zh-CN" sz="1800" b="0" i="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，我们可以注意其特点，</a:t>
                </a:r>
                <a:r>
                  <a:rPr lang="en-US" altLang="zh-CN" sz="1800" b="0" i="0">
                    <a:solidFill>
                      <a:srgbClr val="003760"/>
                    </a:solidFill>
                    <a:latin typeface="Times New Roman" pitchFamily="34" charset="0"/>
                    <a:ea typeface="微软雅黑" pitchFamily="34" charset="-122"/>
                    <a:cs typeface="Times New Roman" pitchFamily="34" charset="-120"/>
                  </a:rPr>
                  <a:t>在解题时巧妙应用.</a:t>
                </a:r>
              </a:p>
              <a:p>
                <a:pPr latinLnBrk="1">
                  <a:lnSpc>
                    <a:spcPts val="3100"/>
                  </a:lnSpc>
                </a:pPr>
                <a:r>
                  <a:rPr lang="en-US" altLang="zh-CN" b="0" i="0">
                    <a:solidFill>
                      <a:srgbClr val="003760"/>
                    </a:solidFill>
                    <a:latin typeface="Times New Roman" pitchFamily="34" charset="0"/>
                    <a:ea typeface="微软雅黑" pitchFamily="34" charset="-122"/>
                    <a:cs typeface="Times New Roman" pitchFamily="34" charset="-120"/>
                  </a:rPr>
                  <a:t>也可变为式子</a:t>
                </a:r>
                <a14:m>
                  <m:oMath xmlns:m="http://schemas.openxmlformats.org/officeDocument/2006/math">
                    <m:sSup>
                      <m:sSupPr>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sSupPr>
                      <m:e>
                        <m:r>
                          <m:rPr>
                            <m:sty m:val="p"/>
                          </m:rPr>
                          <a:rPr lang="en-US" altLang="zh-CN" b="0" i="0">
                            <a:solidFill>
                              <a:srgbClr val="003760"/>
                            </a:solidFill>
                            <a:latin typeface="Cambria Math" pitchFamily="34" charset="0"/>
                            <a:ea typeface="Cambria Math" pitchFamily="34" charset="-122"/>
                            <a:cs typeface="Cambria Math" pitchFamily="34" charset="-120"/>
                          </a:rPr>
                          <m:t>cos</m:t>
                        </m:r>
                      </m:e>
                      <m:sup>
                        <m:r>
                          <a:rPr lang="en-US" altLang="zh-CN" b="0" i="0">
                            <a:solidFill>
                              <a:srgbClr val="003760"/>
                            </a:solidFill>
                            <a:latin typeface="Cambria Math" pitchFamily="34" charset="0"/>
                            <a:ea typeface="Cambria Math" pitchFamily="34" charset="-122"/>
                            <a:cs typeface="Cambria Math" pitchFamily="34" charset="-120"/>
                          </a:rPr>
                          <m:t>2</m:t>
                        </m:r>
                      </m:sup>
                    </m:sSup>
                    <m:r>
                      <a:rPr lang="en-US" altLang="zh-CN" b="0" i="0">
                        <a:solidFill>
                          <a:srgbClr val="003760"/>
                        </a:solidFill>
                        <a:latin typeface="Cambria Math" pitchFamily="34" charset="0"/>
                        <a:ea typeface="Cambria Math" pitchFamily="34" charset="-122"/>
                        <a:cs typeface="Cambria Math" pitchFamily="34" charset="-120"/>
                      </a:rPr>
                      <m:t>𝛼</m:t>
                    </m:r>
                    <m:r>
                      <a:rPr lang="en-US" altLang="zh-CN" b="0" i="0">
                        <a:solidFill>
                          <a:srgbClr val="003760"/>
                        </a:solidFill>
                        <a:latin typeface="Cambria Math" pitchFamily="34" charset="0"/>
                        <a:ea typeface="Cambria Math" pitchFamily="34" charset="-122"/>
                        <a:cs typeface="Cambria Math" pitchFamily="34" charset="-120"/>
                      </a:rPr>
                      <m:t>−</m:t>
                    </m:r>
                    <m:sSup>
                      <m:sSupPr>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sSupPr>
                      <m:e>
                        <m:r>
                          <m:rPr>
                            <m:sty m:val="p"/>
                          </m:rPr>
                          <a:rPr lang="en-US" altLang="zh-CN" b="0" i="0">
                            <a:solidFill>
                              <a:srgbClr val="003760"/>
                            </a:solidFill>
                            <a:latin typeface="Cambria Math" pitchFamily="34" charset="0"/>
                            <a:ea typeface="Cambria Math" pitchFamily="34" charset="-122"/>
                            <a:cs typeface="Cambria Math" pitchFamily="34" charset="-120"/>
                          </a:rPr>
                          <m:t>cos</m:t>
                        </m:r>
                      </m:e>
                      <m:sup>
                        <m:r>
                          <a:rPr lang="en-US" altLang="zh-CN" b="0" i="0">
                            <a:solidFill>
                              <a:srgbClr val="003760"/>
                            </a:solidFill>
                            <a:latin typeface="Cambria Math" pitchFamily="34" charset="0"/>
                            <a:ea typeface="Cambria Math" pitchFamily="34" charset="-122"/>
                            <a:cs typeface="Cambria Math" pitchFamily="34" charset="-120"/>
                          </a:rPr>
                          <m:t>2</m:t>
                        </m:r>
                      </m:sup>
                    </m:sSup>
                    <m:r>
                      <a:rPr lang="en-US" altLang="zh-CN" b="0" i="0">
                        <a:solidFill>
                          <a:srgbClr val="003760"/>
                        </a:solidFill>
                        <a:latin typeface="Cambria Math" pitchFamily="34" charset="0"/>
                        <a:ea typeface="Cambria Math" pitchFamily="34" charset="-122"/>
                        <a:cs typeface="Cambria Math" pitchFamily="34" charset="-120"/>
                      </a:rPr>
                      <m:t>𝛽</m:t>
                    </m:r>
                    <m:r>
                      <a:rPr lang="en-US" altLang="zh-CN" b="0" i="0">
                        <a:solidFill>
                          <a:srgbClr val="003760"/>
                        </a:solidFill>
                        <a:latin typeface="Cambria Math" pitchFamily="34" charset="0"/>
                        <a:ea typeface="Cambria Math" pitchFamily="34" charset="-122"/>
                        <a:cs typeface="Cambria Math" pitchFamily="34" charset="-120"/>
                      </a:rPr>
                      <m:t>=−</m:t>
                    </m:r>
                    <m:r>
                      <m:rPr>
                        <m:sty m:val="p"/>
                      </m:rPr>
                      <a:rPr lang="en-US" altLang="zh-CN" b="0" i="0">
                        <a:solidFill>
                          <a:srgbClr val="003760"/>
                        </a:solidFill>
                        <a:latin typeface="Cambria Math" pitchFamily="34" charset="0"/>
                        <a:ea typeface="Cambria Math" pitchFamily="34" charset="-122"/>
                        <a:cs typeface="Cambria Math" pitchFamily="34" charset="-120"/>
                      </a:rPr>
                      <m:t>sin</m:t>
                    </m:r>
                    <m:r>
                      <a:rPr lang="en-US" altLang="zh-CN" b="0" i="0">
                        <a:solidFill>
                          <a:srgbClr val="003760"/>
                        </a:solidFill>
                        <a:latin typeface="Cambria Math" pitchFamily="34" charset="0"/>
                        <a:ea typeface="Cambria Math" pitchFamily="34" charset="-122"/>
                        <a:cs typeface="Cambria Math" pitchFamily="34" charset="-120"/>
                      </a:rPr>
                      <m:t>(</m:t>
                    </m:r>
                    <m:r>
                      <a:rPr lang="en-US" altLang="zh-CN" b="0" i="0">
                        <a:solidFill>
                          <a:srgbClr val="003760"/>
                        </a:solidFill>
                        <a:latin typeface="Cambria Math" pitchFamily="34" charset="0"/>
                        <a:ea typeface="Cambria Math" pitchFamily="34" charset="-122"/>
                        <a:cs typeface="Cambria Math" pitchFamily="34" charset="-120"/>
                      </a:rPr>
                      <m:t>𝛼</m:t>
                    </m:r>
                    <m:r>
                      <a:rPr lang="en-US" altLang="zh-CN" b="0" i="0">
                        <a:solidFill>
                          <a:srgbClr val="003760"/>
                        </a:solidFill>
                        <a:latin typeface="Cambria Math" pitchFamily="34" charset="0"/>
                        <a:ea typeface="Cambria Math" pitchFamily="34" charset="-122"/>
                        <a:cs typeface="Cambria Math" pitchFamily="34" charset="-120"/>
                      </a:rPr>
                      <m:t>+</m:t>
                    </m:r>
                    <m:r>
                      <a:rPr lang="en-US" altLang="zh-CN" b="0" i="0">
                        <a:solidFill>
                          <a:srgbClr val="003760"/>
                        </a:solidFill>
                        <a:latin typeface="Cambria Math" pitchFamily="34" charset="0"/>
                        <a:ea typeface="Cambria Math" pitchFamily="34" charset="-122"/>
                        <a:cs typeface="Cambria Math" pitchFamily="34" charset="-120"/>
                      </a:rPr>
                      <m:t>𝛽</m:t>
                    </m:r>
                    <m:r>
                      <a:rPr lang="en-US" altLang="zh-CN" b="0" i="0">
                        <a:solidFill>
                          <a:srgbClr val="003760"/>
                        </a:solidFill>
                        <a:latin typeface="Cambria Math" pitchFamily="34" charset="0"/>
                        <a:ea typeface="Cambria Math" pitchFamily="34" charset="-122"/>
                        <a:cs typeface="Cambria Math" pitchFamily="34" charset="-120"/>
                      </a:rPr>
                      <m:t>)</m:t>
                    </m:r>
                    <m:r>
                      <m:rPr>
                        <m:sty m:val="p"/>
                      </m:rPr>
                      <a:rPr lang="en-US" altLang="zh-CN" b="0" i="0">
                        <a:solidFill>
                          <a:srgbClr val="003760"/>
                        </a:solidFill>
                        <a:latin typeface="Cambria Math" pitchFamily="34" charset="0"/>
                        <a:ea typeface="Cambria Math" pitchFamily="34" charset="-122"/>
                        <a:cs typeface="Cambria Math" pitchFamily="34" charset="-120"/>
                      </a:rPr>
                      <m:t>sin</m:t>
                    </m:r>
                    <m:r>
                      <a:rPr lang="en-US" altLang="zh-CN" b="0" i="0">
                        <a:solidFill>
                          <a:srgbClr val="003760"/>
                        </a:solidFill>
                        <a:latin typeface="Cambria Math" pitchFamily="34" charset="0"/>
                        <a:ea typeface="Cambria Math" pitchFamily="34" charset="-122"/>
                        <a:cs typeface="Cambria Math" pitchFamily="34" charset="-120"/>
                      </a:rPr>
                      <m:t>(</m:t>
                    </m:r>
                    <m:r>
                      <a:rPr lang="en-US" altLang="zh-CN" b="0" i="0">
                        <a:solidFill>
                          <a:srgbClr val="003760"/>
                        </a:solidFill>
                        <a:latin typeface="Cambria Math" pitchFamily="34" charset="0"/>
                        <a:ea typeface="Cambria Math" pitchFamily="34" charset="-122"/>
                        <a:cs typeface="Cambria Math" pitchFamily="34" charset="-120"/>
                      </a:rPr>
                      <m:t>𝛼</m:t>
                    </m:r>
                    <m:r>
                      <a:rPr lang="en-US" altLang="zh-CN" b="0" i="0">
                        <a:solidFill>
                          <a:srgbClr val="003760"/>
                        </a:solidFill>
                        <a:latin typeface="Cambria Math" pitchFamily="34" charset="0"/>
                        <a:ea typeface="Cambria Math" pitchFamily="34" charset="-122"/>
                        <a:cs typeface="Cambria Math" pitchFamily="34" charset="-120"/>
                      </a:rPr>
                      <m:t>−</m:t>
                    </m:r>
                    <m:r>
                      <a:rPr lang="en-US" altLang="zh-CN" b="0" i="0">
                        <a:solidFill>
                          <a:srgbClr val="003760"/>
                        </a:solidFill>
                        <a:latin typeface="Cambria Math" pitchFamily="34" charset="0"/>
                        <a:ea typeface="Cambria Math" pitchFamily="34" charset="-122"/>
                        <a:cs typeface="Cambria Math" pitchFamily="34" charset="-120"/>
                      </a:rPr>
                      <m:t>𝛽</m:t>
                    </m:r>
                    <m:r>
                      <a:rPr lang="en-US" altLang="zh-CN" b="0" i="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a:t>
                </a:r>
                <a:endParaRPr lang="en-US" altLang="zh-CN" dirty="0"/>
              </a:p>
            </p:txBody>
          </p:sp>
        </mc:Choice>
        <mc:Fallback xmlns="">
          <p:sp>
            <p:nvSpPr>
              <p:cNvPr id="2" name="P_6_BD#1748abc88?vcp=1&amp;pid=350472d33&amp;color=0,55,96&amp;vtp=1&amp;bt=1&amp;bbb=1&amp;hb=1"/>
              <p:cNvSpPr>
                <a:spLocks noRot="1" noChangeAspect="1" noMove="1" noResize="1" noEditPoints="1" noAdjustHandles="1" noChangeArrowheads="1" noChangeShapeType="1" noTextEdit="1"/>
              </p:cNvSpPr>
              <p:nvPr/>
            </p:nvSpPr>
            <p:spPr>
              <a:xfrm>
                <a:off x="502920" y="3147713"/>
                <a:ext cx="10570464" cy="772859"/>
              </a:xfrm>
              <a:prstGeom prst="rect">
                <a:avLst/>
              </a:prstGeom>
              <a:blipFill>
                <a:blip r:embed="rId3"/>
                <a:stretch>
                  <a:fillRect l="-1384" r="-1672" b="-18110"/>
                </a:stretch>
              </a:blipFill>
              <a:ln/>
            </p:spPr>
            <p:txBody>
              <a:bodyPr/>
              <a:lstStyle/>
              <a:p>
                <a:r>
                  <a:rPr lang="zh-CN" altLang="en-US">
                    <a:noFill/>
                  </a:rPr>
                  <a:t> </a:t>
                </a:r>
              </a:p>
            </p:txBody>
          </p:sp>
        </mc:Fallback>
      </mc:AlternateContent>
    </p:spTree>
  </p:cSld>
  <p:clrMapOvr>
    <a:masterClrMapping/>
  </p:clrMapOvr>
  <p:transition/>
</p:sld>
</file>

<file path=ppt/slides/slide14.xml><?xml version="1.0" encoding="utf-8"?>
<p:sld xmlns:a="http://schemas.openxmlformats.org/drawingml/2006/main" xmlns:r="http://schemas.openxmlformats.org/officeDocument/2006/relationships" xmlns:p="http://schemas.openxmlformats.org/presentationml/2006/main">
  <p:cSld name="Slide 13&amp;si=13">
    <p:spTree>
      <p:nvGrpSpPr>
        <p:cNvPr id="1" name=""/>
        <p:cNvGrpSpPr/>
        <p:nvPr/>
      </p:nvGrpSpPr>
      <p:grpSpPr>
        <a:xfrm>
          <a:off x="0" y="0"/>
          <a:ext cx="0" cy="0"/>
          <a:chOff x="0" y="0"/>
          <a:chExt cx="0" cy="0"/>
        </a:xfrm>
      </p:grpSpPr>
      <p:pic>
        <p:nvPicPr>
          <p:cNvPr id="2" name="C_4#6f3234110?vcp=1&amp;pid=0dafb67db&amp;color=0,55,96&amp;tib=255,255,255&amp;vtp=1&amp;bt=1" descr="preencoded.png"/>
          <p:cNvPicPr>
            <a:picLocks noChangeAspect="1"/>
          </p:cNvPicPr>
          <p:nvPr/>
        </p:nvPicPr>
        <p:blipFill>
          <a:blip r:embed="rId3"/>
          <a:stretch>
            <a:fillRect/>
          </a:stretch>
        </p:blipFill>
        <p:spPr>
          <a:xfrm>
            <a:off x="521208" y="792000"/>
            <a:ext cx="621792" cy="658368"/>
          </a:xfrm>
          <a:prstGeom prst="rect">
            <a:avLst/>
          </a:prstGeom>
        </p:spPr>
      </p:pic>
      <p:sp>
        <p:nvSpPr>
          <p:cNvPr id="3" name="C_4_BD#6f3234110?vcp=1&amp;pid=0dafb67db&amp;color=61,88,159&amp;vtp=1&amp;bbb=1"/>
          <p:cNvSpPr/>
          <p:nvPr/>
        </p:nvSpPr>
        <p:spPr>
          <a:xfrm>
            <a:off x="1252728" y="910872"/>
            <a:ext cx="1801368" cy="521208"/>
          </a:xfrm>
          <a:prstGeom prst="rect">
            <a:avLst/>
          </a:prstGeom>
          <a:noFill/>
          <a:ln/>
        </p:spPr>
        <p:txBody>
          <a:bodyPr wrap="none" lIns="0" tIns="0" rIns="0" bIns="0" rtlCol="0" anchor="ctr"/>
          <a:lstStyle/>
          <a:p>
            <a:pPr algn="l" latinLnBrk="1">
              <a:lnSpc>
                <a:spcPts val="2900"/>
              </a:lnSpc>
            </a:pPr>
            <a:r>
              <a:rPr lang="en-US" altLang="zh-CN" sz="2400" b="0" i="0" dirty="0">
                <a:solidFill>
                  <a:srgbClr val="3D589F"/>
                </a:solidFill>
                <a:latin typeface="微软雅黑" pitchFamily="34" charset="0"/>
                <a:ea typeface="微软雅黑" pitchFamily="34" charset="-122"/>
                <a:cs typeface="微软雅黑" pitchFamily="34" charset="-120"/>
              </a:rPr>
              <a:t>易错记</a:t>
            </a:r>
            <a:endParaRPr lang="en-US" altLang="zh-CN" sz="2400" dirty="0"/>
          </a:p>
        </p:txBody>
      </p:sp>
      <p:sp>
        <p:nvSpPr>
          <p:cNvPr id="4" name="C_5_BD#de84dd3ad?vcp=1&amp;pid=6f3234110&amp;color=97,97,244&amp;vtp=1&amp;bbb=1"/>
          <p:cNvSpPr/>
          <p:nvPr/>
        </p:nvSpPr>
        <p:spPr>
          <a:xfrm>
            <a:off x="502920" y="1444272"/>
            <a:ext cx="10570464" cy="812800"/>
          </a:xfrm>
          <a:prstGeom prst="rect">
            <a:avLst/>
          </a:prstGeom>
          <a:noFill/>
          <a:ln/>
        </p:spPr>
        <p:txBody>
          <a:bodyPr wrap="none" lIns="0" tIns="0" rIns="0" bIns="0" rtlCol="0" anchor="t"/>
          <a:lstStyle/>
          <a:p>
            <a:pPr algn="l" latinLnBrk="1">
              <a:lnSpc>
                <a:spcPts val="3400"/>
              </a:lnSpc>
            </a:pPr>
            <a:r>
              <a:rPr lang="en-US" altLang="zh-CN" sz="2000" b="0" i="0" dirty="0">
                <a:solidFill>
                  <a:srgbClr val="6161F4"/>
                </a:solidFill>
                <a:latin typeface="Times New Roman" pitchFamily="34" charset="0"/>
                <a:ea typeface="微软雅黑" pitchFamily="34" charset="-122"/>
                <a:cs typeface="Times New Roman" pitchFamily="34" charset="-120"/>
              </a:rPr>
              <a:t>易错点</a:t>
            </a:r>
            <a:r>
              <a:rPr lang="en-US" altLang="zh-CN" sz="2000" b="0" i="0" dirty="0">
                <a:solidFill>
                  <a:srgbClr val="6161F4"/>
                </a:solidFill>
                <a:latin typeface="SimSun" pitchFamily="34" charset="0"/>
                <a:ea typeface="SimSun" pitchFamily="34" charset="-122"/>
                <a:cs typeface="SimSun" pitchFamily="34" charset="-120"/>
              </a:rPr>
              <a:t> </a:t>
            </a:r>
            <a:r>
              <a:rPr lang="en-US" altLang="zh-CN" sz="2000" b="0" i="0" dirty="0">
                <a:solidFill>
                  <a:srgbClr val="6161F4"/>
                </a:solidFill>
                <a:latin typeface="Times New Roman" pitchFamily="34" charset="0"/>
                <a:ea typeface="微软雅黑" pitchFamily="34" charset="-122"/>
                <a:cs typeface="Times New Roman" pitchFamily="34" charset="-120"/>
              </a:rPr>
              <a:t>忽略角的范围致误</a:t>
            </a:r>
            <a:endParaRPr lang="en-US" altLang="zh-CN" sz="2000" dirty="0"/>
          </a:p>
        </p:txBody>
      </p:sp>
      <mc:AlternateContent xmlns:mc="http://schemas.openxmlformats.org/markup-compatibility/2006" xmlns:a14="http://schemas.microsoft.com/office/drawing/2010/main">
        <mc:Choice Requires="a14">
          <p:sp>
            <p:nvSpPr>
              <p:cNvPr id="5" name="QO_6_BD.12_1#01be992ec?vcp=1&amp;vop=1&amp;pid=de84dd3ad&amp;color=0,55,96&amp;vtp=1&amp;bbb=1"/>
              <p:cNvSpPr/>
              <p:nvPr/>
            </p:nvSpPr>
            <p:spPr>
              <a:xfrm>
                <a:off x="502920" y="1831622"/>
                <a:ext cx="10570464" cy="578866"/>
              </a:xfrm>
              <a:prstGeom prst="rect">
                <a:avLst/>
              </a:prstGeom>
              <a:noFill/>
              <a:ln/>
            </p:spPr>
            <p:txBody>
              <a:bodyPr wrap="none" lIns="0" tIns="0" rIns="0" bIns="0" rtlCol="0" anchor="t"/>
              <a:lstStyle/>
              <a:p>
                <a:pPr algn="l" latinLnBrk="1">
                  <a:lnSpc>
                    <a:spcPts val="4800"/>
                  </a:lnSpc>
                </a:pPr>
                <a:r>
                  <a:rPr lang="en-US" altLang="zh-CN" sz="1800" b="0"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例1</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化简</a:t>
                </a:r>
                <a14:m>
                  <m:oMath xmlns:m="http://schemas.openxmlformats.org/officeDocument/2006/math">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2−</m:t>
                        </m:r>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2+</m:t>
                            </m:r>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2+2</m:t>
                                </m:r>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𝛼</m:t>
                                </m:r>
                              </m:e>
                            </m:rad>
                          </m:e>
                        </m:rad>
                      </m:e>
                    </m:rad>
                    <m:r>
                      <a:rPr lang="en-US" altLang="zh-CN" sz="1800" b="0" i="0">
                        <a:solidFill>
                          <a:srgbClr val="003760"/>
                        </a:solidFill>
                        <a:latin typeface="Cambria Math" pitchFamily="34" charset="0"/>
                        <a:ea typeface="Cambria Math" pitchFamily="34" charset="-122"/>
                        <a:cs typeface="Cambria Math" pitchFamily="34" charset="-120"/>
                      </a:rPr>
                      <m:t>(3</m:t>
                    </m:r>
                    <m:r>
                      <m:rPr>
                        <m:sty m:val="p"/>
                      </m:rPr>
                      <a:rPr lang="en-US" altLang="zh-CN" sz="1800" b="0" i="0">
                        <a:solidFill>
                          <a:srgbClr val="003760"/>
                        </a:solidFill>
                        <a:latin typeface="Cambria Math" pitchFamily="34" charset="0"/>
                        <a:ea typeface="Cambria Math" pitchFamily="34" charset="-122"/>
                        <a:cs typeface="Cambria Math" pitchFamily="34" charset="-120"/>
                      </a:rPr>
                      <m:t>π</m:t>
                    </m:r>
                    <m:r>
                      <a:rPr lang="en-US" altLang="zh-CN" sz="1800" b="0" i="0">
                        <a:solidFill>
                          <a:srgbClr val="003760"/>
                        </a:solidFill>
                        <a:latin typeface="Cambria Math" pitchFamily="34" charset="0"/>
                        <a:ea typeface="Cambria Math" pitchFamily="34" charset="-122"/>
                        <a:cs typeface="Cambria Math" pitchFamily="34" charset="-120"/>
                      </a:rPr>
                      <m:t>&lt;</m:t>
                    </m:r>
                    <m:r>
                      <a:rPr lang="en-US" altLang="zh-CN" sz="1800" b="0" i="0">
                        <a:solidFill>
                          <a:srgbClr val="003760"/>
                        </a:solidFill>
                        <a:latin typeface="Cambria Math" pitchFamily="34" charset="0"/>
                        <a:ea typeface="Cambria Math" pitchFamily="34" charset="-122"/>
                        <a:cs typeface="Cambria Math" pitchFamily="34" charset="-120"/>
                      </a:rPr>
                      <m:t>𝛼</m:t>
                    </m:r>
                    <m:r>
                      <a:rPr lang="en-US" altLang="zh-CN" sz="1800" b="0" i="0">
                        <a:solidFill>
                          <a:srgbClr val="003760"/>
                        </a:solidFill>
                        <a:latin typeface="Cambria Math" pitchFamily="34" charset="0"/>
                        <a:ea typeface="Cambria Math" pitchFamily="34" charset="-122"/>
                        <a:cs typeface="Cambria Math" pitchFamily="34" charset="-120"/>
                      </a:rPr>
                      <m:t>&lt;4</m:t>
                    </m:r>
                    <m:r>
                      <m:rPr>
                        <m:sty m:val="p"/>
                      </m:rPr>
                      <a:rPr lang="en-US" altLang="zh-CN" sz="1800" b="0" i="0">
                        <a:solidFill>
                          <a:srgbClr val="003760"/>
                        </a:solidFill>
                        <a:latin typeface="Cambria Math" pitchFamily="34" charset="0"/>
                        <a:ea typeface="Cambria Math" pitchFamily="34" charset="-122"/>
                        <a:cs typeface="Cambria Math" pitchFamily="34" charset="-120"/>
                      </a:rPr>
                      <m:t>π</m:t>
                    </m:r>
                    <m:r>
                      <a:rPr lang="en-US" altLang="zh-CN" sz="1800" b="0" i="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p:txBody>
          </p:sp>
        </mc:Choice>
        <mc:Fallback xmlns="">
          <p:sp>
            <p:nvSpPr>
              <p:cNvPr id="5" name="QO_6_BD.12_1#01be992ec?vcp=1&amp;vop=1&amp;pid=de84dd3ad&amp;color=0,55,96&amp;vtp=1&amp;bbb=1"/>
              <p:cNvSpPr>
                <a:spLocks noRot="1" noChangeAspect="1" noMove="1" noResize="1" noEditPoints="1" noAdjustHandles="1" noChangeArrowheads="1" noChangeShapeType="1" noTextEdit="1"/>
              </p:cNvSpPr>
              <p:nvPr/>
            </p:nvSpPr>
            <p:spPr>
              <a:xfrm>
                <a:off x="502920" y="1831622"/>
                <a:ext cx="10570464" cy="578866"/>
              </a:xfrm>
              <a:prstGeom prst="rect">
                <a:avLst/>
              </a:prstGeom>
              <a:blipFill>
                <a:blip r:embed="rId4"/>
                <a:stretch>
                  <a:fillRect b="-13684"/>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6" name="QO_6_AS.13_1#01be992ec?vcp=1&amp;vop=1&amp;pid=de84dd3ad&amp;color=0,55,96&amp;vtp=1&amp;bbb=1&amp;hb=1"/>
              <p:cNvSpPr/>
              <p:nvPr/>
            </p:nvSpPr>
            <p:spPr>
              <a:xfrm>
                <a:off x="502920" y="2412456"/>
                <a:ext cx="10570464" cy="3478340"/>
              </a:xfrm>
              <a:prstGeom prst="rect">
                <a:avLst/>
              </a:prstGeom>
              <a:noFill/>
              <a:ln/>
            </p:spPr>
            <p:txBody>
              <a:bodyPr wrap="none" lIns="0" tIns="0" rIns="0" bIns="0" rtlCol="0" anchor="t"/>
              <a:lstStyle/>
              <a:p>
                <a:pPr algn="l" latinLnBrk="1">
                  <a:lnSpc>
                    <a:spcPts val="9300"/>
                  </a:lnSpc>
                </a:pPr>
                <a:r>
                  <a:rPr lang="en-US" altLang="zh-CN" sz="1800" b="1" i="0" dirty="0">
                    <a:solidFill>
                      <a:srgbClr val="003760"/>
                    </a:solidFill>
                    <a:latin typeface="Times New Roman" pitchFamily="34" charset="0"/>
                    <a:ea typeface="微软雅黑" pitchFamily="34" charset="-122"/>
                    <a:cs typeface="Times New Roman" pitchFamily="34" charset="-120"/>
                  </a:rPr>
                  <a:t>【错解】</a:t>
                </a:r>
                <a:r>
                  <a:rPr lang="en-US" altLang="zh-CN" sz="1800" b="0" i="0" dirty="0">
                    <a:solidFill>
                      <a:srgbClr val="003760"/>
                    </a:solidFill>
                    <a:latin typeface="SimSun" pitchFamily="34" charset="0"/>
                    <a:ea typeface="SimSun" pitchFamily="34" charset="-122"/>
                    <a:cs typeface="SimSun" pitchFamily="34" charset="-120"/>
                  </a:rPr>
                  <a:t> </a:t>
                </a:r>
                <a14:m>
                  <m:oMath xmlns:m="http://schemas.openxmlformats.org/officeDocument/2006/math">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2−</m:t>
                        </m:r>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2+</m:t>
                            </m:r>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2+2</m:t>
                                </m:r>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𝛼</m:t>
                                </m:r>
                              </m:e>
                            </m:rad>
                          </m:e>
                        </m:rad>
                      </m:e>
                    </m:rad>
                    <m:r>
                      <a:rPr lang="en-US" altLang="zh-CN" sz="1800" b="0" i="0">
                        <a:solidFill>
                          <a:srgbClr val="003760"/>
                        </a:solidFill>
                        <a:latin typeface="Cambria Math" pitchFamily="34" charset="0"/>
                        <a:ea typeface="Cambria Math" pitchFamily="34" charset="-122"/>
                        <a:cs typeface="Cambria Math" pitchFamily="34" charset="-120"/>
                      </a:rPr>
                      <m:t>=</m:t>
                    </m:r>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2−</m:t>
                        </m:r>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2+</m:t>
                            </m:r>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4</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m:rPr>
                                        <m:sty m:val="p"/>
                                      </m:rPr>
                                      <a:rPr lang="en-US" altLang="zh-CN" sz="1800" b="0" i="0">
                                        <a:solidFill>
                                          <a:srgbClr val="003760"/>
                                        </a:solidFill>
                                        <a:latin typeface="Cambria Math" pitchFamily="34" charset="0"/>
                                        <a:ea typeface="Cambria Math" pitchFamily="34" charset="-122"/>
                                        <a:cs typeface="Cambria Math" pitchFamily="34" charset="-120"/>
                                      </a:rPr>
                                      <m:t>cos</m:t>
                                    </m:r>
                                  </m:e>
                                  <m:sup>
                                    <m:r>
                                      <a:rPr lang="en-US" altLang="zh-CN" sz="1800" b="0" i="0">
                                        <a:solidFill>
                                          <a:srgbClr val="003760"/>
                                        </a:solidFill>
                                        <a:latin typeface="Cambria Math" pitchFamily="34" charset="0"/>
                                        <a:ea typeface="Cambria Math" pitchFamily="34" charset="-122"/>
                                        <a:cs typeface="Cambria Math" pitchFamily="34" charset="-120"/>
                                      </a:rPr>
                                      <m:t>2</m:t>
                                    </m:r>
                                  </m:sup>
                                </m:sSup>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𝛼</m:t>
                                    </m:r>
                                  </m:num>
                                  <m:den>
                                    <m:r>
                                      <a:rPr lang="en-US" altLang="zh-CN" sz="1800" b="0" i="0">
                                        <a:solidFill>
                                          <a:srgbClr val="003760"/>
                                        </a:solidFill>
                                        <a:latin typeface="Cambria Math" pitchFamily="34" charset="0"/>
                                        <a:ea typeface="Cambria Math" pitchFamily="34" charset="-122"/>
                                        <a:cs typeface="Cambria Math" pitchFamily="34" charset="-120"/>
                                      </a:rPr>
                                      <m:t>2</m:t>
                                    </m:r>
                                  </m:den>
                                </m:f>
                              </m:e>
                            </m:rad>
                          </m:e>
                        </m:rad>
                      </m:e>
                    </m:rad>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800" dirty="0"/>
              </a:p>
              <a:p>
                <a:pPr latinLnBrk="1">
                  <a:lnSpc>
                    <a:spcPts val="7100"/>
                  </a:lnSpc>
                </a:pPr>
                <a:r>
                  <a:rPr lang="en-US" altLang="zh-CN" b="0" i="0" kern="0" dirty="0">
                    <a:solidFill>
                      <a:srgbClr val="003760"/>
                    </a:solidFill>
                    <a:latin typeface="SimSun" panose="02010600030101010101" pitchFamily="2" charset="-122"/>
                    <a:ea typeface="微软雅黑" pitchFamily="34" charset="-122"/>
                    <a:cs typeface="Times New Roman" pitchFamily="34" charset="-120"/>
                  </a:rPr>
                  <a:t> </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m:t>
                    </m:r>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2−</m:t>
                        </m:r>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2+2</m:t>
                            </m:r>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𝛼</m:t>
                                </m:r>
                              </m:num>
                              <m:den>
                                <m:r>
                                  <a:rPr lang="en-US" altLang="zh-CN" sz="1800" b="0" i="0">
                                    <a:solidFill>
                                      <a:srgbClr val="003760"/>
                                    </a:solidFill>
                                    <a:latin typeface="Cambria Math" pitchFamily="34" charset="0"/>
                                    <a:ea typeface="Cambria Math" pitchFamily="34" charset="-122"/>
                                    <a:cs typeface="Cambria Math" pitchFamily="34" charset="-120"/>
                                  </a:rPr>
                                  <m:t>2</m:t>
                                </m:r>
                              </m:den>
                            </m:f>
                          </m:e>
                        </m:rad>
                      </m:e>
                    </m:rad>
                    <m:r>
                      <a:rPr lang="en-US" altLang="zh-CN" sz="1800" b="0" i="0">
                        <a:solidFill>
                          <a:srgbClr val="003760"/>
                        </a:solidFill>
                        <a:latin typeface="Cambria Math" pitchFamily="34" charset="0"/>
                        <a:ea typeface="Cambria Math" pitchFamily="34" charset="-122"/>
                        <a:cs typeface="Cambria Math" pitchFamily="34" charset="-120"/>
                      </a:rPr>
                      <m:t>=</m:t>
                    </m:r>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2−</m:t>
                        </m:r>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4</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m:rPr>
                                    <m:sty m:val="p"/>
                                  </m:rPr>
                                  <a:rPr lang="en-US" altLang="zh-CN" sz="1800" b="0" i="0">
                                    <a:solidFill>
                                      <a:srgbClr val="003760"/>
                                    </a:solidFill>
                                    <a:latin typeface="Cambria Math" pitchFamily="34" charset="0"/>
                                    <a:ea typeface="Cambria Math" pitchFamily="34" charset="-122"/>
                                    <a:cs typeface="Cambria Math" pitchFamily="34" charset="-120"/>
                                  </a:rPr>
                                  <m:t>cos</m:t>
                                </m:r>
                              </m:e>
                              <m:sup>
                                <m:r>
                                  <a:rPr lang="en-US" altLang="zh-CN" sz="1800" b="0" i="0">
                                    <a:solidFill>
                                      <a:srgbClr val="003760"/>
                                    </a:solidFill>
                                    <a:latin typeface="Cambria Math" pitchFamily="34" charset="0"/>
                                    <a:ea typeface="Cambria Math" pitchFamily="34" charset="-122"/>
                                    <a:cs typeface="Cambria Math" pitchFamily="34" charset="-120"/>
                                  </a:rPr>
                                  <m:t>2</m:t>
                                </m:r>
                              </m:sup>
                            </m:sSup>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𝛼</m:t>
                                </m:r>
                              </m:num>
                              <m:den>
                                <m:r>
                                  <a:rPr lang="en-US" altLang="zh-CN" sz="1800" b="0" i="0">
                                    <a:solidFill>
                                      <a:srgbClr val="003760"/>
                                    </a:solidFill>
                                    <a:latin typeface="Cambria Math" pitchFamily="34" charset="0"/>
                                    <a:ea typeface="Cambria Math" pitchFamily="34" charset="-122"/>
                                    <a:cs typeface="Cambria Math" pitchFamily="34" charset="-120"/>
                                  </a:rPr>
                                  <m:t>4</m:t>
                                </m:r>
                              </m:den>
                            </m:f>
                          </m:e>
                        </m:rad>
                      </m:e>
                    </m:rad>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800" dirty="0"/>
              </a:p>
              <a:p>
                <a:pPr latinLnBrk="1">
                  <a:lnSpc>
                    <a:spcPts val="4900"/>
                  </a:lnSpc>
                </a:pPr>
                <a:r>
                  <a:rPr lang="en-US" altLang="zh-CN" b="0" i="0" kern="0" dirty="0">
                    <a:solidFill>
                      <a:srgbClr val="003760"/>
                    </a:solidFill>
                    <a:latin typeface="SimSun" panose="02010600030101010101" pitchFamily="2" charset="-122"/>
                    <a:ea typeface="微软雅黑" pitchFamily="34" charset="-122"/>
                    <a:cs typeface="Times New Roman" pitchFamily="34" charset="-120"/>
                  </a:rPr>
                  <a:t> </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m:t>
                    </m:r>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2−2</m:t>
                        </m:r>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𝛼</m:t>
                            </m:r>
                          </m:num>
                          <m:den>
                            <m:r>
                              <a:rPr lang="en-US" altLang="zh-CN" sz="1800" b="0" i="0">
                                <a:solidFill>
                                  <a:srgbClr val="003760"/>
                                </a:solidFill>
                                <a:latin typeface="Cambria Math" pitchFamily="34" charset="0"/>
                                <a:ea typeface="Cambria Math" pitchFamily="34" charset="-122"/>
                                <a:cs typeface="Cambria Math" pitchFamily="34" charset="-120"/>
                              </a:rPr>
                              <m:t>4</m:t>
                            </m:r>
                          </m:den>
                        </m:f>
                      </m:e>
                    </m:rad>
                    <m:r>
                      <a:rPr lang="en-US" altLang="zh-CN" sz="1800" b="0" i="0">
                        <a:solidFill>
                          <a:srgbClr val="003760"/>
                        </a:solidFill>
                        <a:latin typeface="Cambria Math" pitchFamily="34" charset="0"/>
                        <a:ea typeface="Cambria Math" pitchFamily="34" charset="-122"/>
                        <a:cs typeface="Cambria Math" pitchFamily="34" charset="-120"/>
                      </a:rPr>
                      <m:t>=</m:t>
                    </m:r>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4</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m:rPr>
                                <m:sty m:val="p"/>
                              </m:rPr>
                              <a:rPr lang="en-US" altLang="zh-CN" sz="1800" b="0" i="0">
                                <a:solidFill>
                                  <a:srgbClr val="003760"/>
                                </a:solidFill>
                                <a:latin typeface="Cambria Math" pitchFamily="34" charset="0"/>
                                <a:ea typeface="Cambria Math" pitchFamily="34" charset="-122"/>
                                <a:cs typeface="Cambria Math" pitchFamily="34" charset="-120"/>
                              </a:rPr>
                              <m:t>sin</m:t>
                            </m:r>
                          </m:e>
                          <m:sup>
                            <m:r>
                              <a:rPr lang="en-US" altLang="zh-CN" sz="1800" b="0" i="0">
                                <a:solidFill>
                                  <a:srgbClr val="003760"/>
                                </a:solidFill>
                                <a:latin typeface="Cambria Math" pitchFamily="34" charset="0"/>
                                <a:ea typeface="Cambria Math" pitchFamily="34" charset="-122"/>
                                <a:cs typeface="Cambria Math" pitchFamily="34" charset="-120"/>
                              </a:rPr>
                              <m:t>2</m:t>
                            </m:r>
                          </m:sup>
                        </m:sSup>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𝛼</m:t>
                            </m:r>
                          </m:num>
                          <m:den>
                            <m:r>
                              <a:rPr lang="en-US" altLang="zh-CN" sz="1800" b="0" i="0">
                                <a:solidFill>
                                  <a:srgbClr val="003760"/>
                                </a:solidFill>
                                <a:latin typeface="Cambria Math" pitchFamily="34" charset="0"/>
                                <a:ea typeface="Cambria Math" pitchFamily="34" charset="-122"/>
                                <a:cs typeface="Cambria Math" pitchFamily="34" charset="-120"/>
                              </a:rPr>
                              <m:t>8</m:t>
                            </m:r>
                          </m:den>
                        </m:f>
                      </m:e>
                    </m:rad>
                    <m:r>
                      <a:rPr lang="en-US" altLang="zh-CN" sz="1800" b="0" i="0">
                        <a:solidFill>
                          <a:srgbClr val="003760"/>
                        </a:solidFill>
                        <a:latin typeface="Cambria Math" pitchFamily="34" charset="0"/>
                        <a:ea typeface="Cambria Math" pitchFamily="34" charset="-122"/>
                        <a:cs typeface="Cambria Math" pitchFamily="34" charset="-120"/>
                      </a:rPr>
                      <m:t>=2</m:t>
                    </m:r>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𝛼</m:t>
                        </m:r>
                      </m:num>
                      <m:den>
                        <m:r>
                          <a:rPr lang="en-US" altLang="zh-CN" sz="1800" b="0" i="0">
                            <a:solidFill>
                              <a:srgbClr val="003760"/>
                            </a:solidFill>
                            <a:latin typeface="Cambria Math" pitchFamily="34" charset="0"/>
                            <a:ea typeface="Cambria Math" pitchFamily="34" charset="-122"/>
                            <a:cs typeface="Cambria Math" pitchFamily="34" charset="-120"/>
                          </a:rPr>
                          <m:t>8</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latinLnBrk="1">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a:t>
                </a:r>
                <a:r>
                  <a:rPr lang="en-US" altLang="zh-CN" sz="1800" b="1" i="0" dirty="0" err="1">
                    <a:solidFill>
                      <a:srgbClr val="003760"/>
                    </a:solidFill>
                    <a:latin typeface="Times New Roman" pitchFamily="34" charset="0"/>
                    <a:ea typeface="微软雅黑" pitchFamily="34" charset="-122"/>
                    <a:cs typeface="Times New Roman" pitchFamily="34" charset="-120"/>
                  </a:rPr>
                  <a:t>错因分析】</a:t>
                </a:r>
                <a:r>
                  <a:rPr lang="en-US" altLang="zh-CN" sz="1800" b="0" i="0" dirty="0" err="1">
                    <a:solidFill>
                      <a:srgbClr val="003760"/>
                    </a:solidFill>
                    <a:latin typeface="Times New Roman" pitchFamily="34" charset="0"/>
                    <a:ea typeface="微软雅黑" pitchFamily="34" charset="-122"/>
                    <a:cs typeface="Times New Roman" pitchFamily="34" charset="-120"/>
                  </a:rPr>
                  <a:t>上述错解在于运用倍角公式从里到外去掉根号时，没有考虑角的范围来选择函数值的正</a:t>
                </a:r>
                <a:r>
                  <a:rPr lang="en-US" altLang="zh-CN" sz="1800" b="0" i="0" dirty="0">
                    <a:solidFill>
                      <a:srgbClr val="003760"/>
                    </a:solidFill>
                    <a:latin typeface="Times New Roman" pitchFamily="34" charset="0"/>
                    <a:ea typeface="微软雅黑" pitchFamily="34" charset="-122"/>
                    <a:cs typeface="Times New Roman" pitchFamily="34" charset="-120"/>
                  </a:rPr>
                  <a:t>、</a:t>
                </a:r>
              </a:p>
              <a:p>
                <a:pPr latinLnBrk="1">
                  <a:lnSpc>
                    <a:spcPts val="3100"/>
                  </a:lnSpc>
                </a:pPr>
                <a:r>
                  <a:rPr lang="en-US" altLang="zh-CN" b="0" i="0" dirty="0" err="1">
                    <a:solidFill>
                      <a:srgbClr val="003760"/>
                    </a:solidFill>
                    <a:latin typeface="Times New Roman" pitchFamily="34" charset="0"/>
                    <a:ea typeface="微软雅黑" pitchFamily="34" charset="-122"/>
                    <a:cs typeface="Times New Roman" pitchFamily="34" charset="-120"/>
                  </a:rPr>
                  <a:t>负，只是机械地套用公式</a:t>
                </a:r>
                <a:r>
                  <a:rPr lang="en-US" altLang="zh-CN" b="0" i="0" dirty="0">
                    <a:solidFill>
                      <a:srgbClr val="003760"/>
                    </a:solidFill>
                    <a:latin typeface="Times New Roman" pitchFamily="34" charset="0"/>
                    <a:ea typeface="微软雅黑" pitchFamily="34" charset="-122"/>
                    <a:cs typeface="Times New Roman" pitchFamily="34" charset="-120"/>
                  </a:rPr>
                  <a:t>.</a:t>
                </a:r>
                <a:endParaRPr lang="en-US" altLang="zh-CN" dirty="0"/>
              </a:p>
            </p:txBody>
          </p:sp>
        </mc:Choice>
        <mc:Fallback>
          <p:sp>
            <p:nvSpPr>
              <p:cNvPr id="6" name="QO_6_AS.13_1#01be992ec?vcp=1&amp;vop=1&amp;pid=de84dd3ad&amp;color=0,55,96&amp;vtp=1&amp;bbb=1&amp;hb=1"/>
              <p:cNvSpPr>
                <a:spLocks noRot="1" noChangeAspect="1" noMove="1" noResize="1" noEditPoints="1" noAdjustHandles="1" noChangeArrowheads="1" noChangeShapeType="1" noTextEdit="1"/>
              </p:cNvSpPr>
              <p:nvPr/>
            </p:nvSpPr>
            <p:spPr>
              <a:xfrm>
                <a:off x="502920" y="2412456"/>
                <a:ext cx="10570464" cy="3478340"/>
              </a:xfrm>
              <a:prstGeom prst="rect">
                <a:avLst/>
              </a:prstGeom>
              <a:blipFill>
                <a:blip r:embed="rId5"/>
                <a:stretch>
                  <a:fillRect l="-1384" b="-4035"/>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6">
                                            <p:bg/>
                                          </p:spTgt>
                                        </p:tgtEl>
                                        <p:attrNameLst>
                                          <p:attrName>style.visibility</p:attrName>
                                        </p:attrNameLst>
                                      </p:cBhvr>
                                      <p:to>
                                        <p:strVal val="visible"/>
                                      </p:to>
                                    </p:set>
                                    <p:animEffect transition="in" filter="fade">
                                      <p:cBhvr>
                                        <p:cTn id="7" dur="500"/>
                                        <p:tgtEl>
                                          <p:spTgt spid="6">
                                            <p:bg/>
                                          </p:spTgt>
                                        </p:tgtEl>
                                      </p:cBhvr>
                                    </p:animEffect>
                                    <p:anim calcmode="lin" valueType="num">
                                      <p:cBhvr>
                                        <p:cTn id="8" dur="500" fill="hold"/>
                                        <p:tgtEl>
                                          <p:spTgt spid="6">
                                            <p:bg/>
                                          </p:spTgt>
                                        </p:tgtEl>
                                        <p:attrNameLst>
                                          <p:attrName>ppt_x</p:attrName>
                                        </p:attrNameLst>
                                      </p:cBhvr>
                                      <p:tavLst>
                                        <p:tav tm="0">
                                          <p:val>
                                            <p:strVal val="#ppt_x"/>
                                          </p:val>
                                        </p:tav>
                                        <p:tav tm="100000">
                                          <p:val>
                                            <p:strVal val="#ppt_x"/>
                                          </p:val>
                                        </p:tav>
                                      </p:tavLst>
                                    </p:anim>
                                    <p:anim calcmode="lin" valueType="num">
                                      <p:cBhvr>
                                        <p:cTn id="9" dur="500" fill="hold"/>
                                        <p:tgtEl>
                                          <p:spTgt spid="6">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6">
                                            <p:txEl>
                                              <p:pRg st="0" end="0"/>
                                            </p:txEl>
                                          </p:spTgt>
                                        </p:tgtEl>
                                        <p:attrNameLst>
                                          <p:attrName>style.visibility</p:attrName>
                                        </p:attrNameLst>
                                      </p:cBhvr>
                                      <p:to>
                                        <p:strVal val="visible"/>
                                      </p:to>
                                    </p:set>
                                    <p:animEffect transition="in" filter="fade">
                                      <p:cBhvr>
                                        <p:cTn id="12" dur="500"/>
                                        <p:tgtEl>
                                          <p:spTgt spid="6">
                                            <p:txEl>
                                              <p:pRg st="0" end="0"/>
                                            </p:txEl>
                                          </p:spTgt>
                                        </p:tgtEl>
                                      </p:cBhvr>
                                    </p:animEffect>
                                    <p:anim calcmode="lin" valueType="num">
                                      <p:cBhvr>
                                        <p:cTn id="13"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6">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6">
                                            <p:txEl>
                                              <p:pRg st="1" end="1"/>
                                            </p:txEl>
                                          </p:spTgt>
                                        </p:tgtEl>
                                        <p:attrNameLst>
                                          <p:attrName>style.visibility</p:attrName>
                                        </p:attrNameLst>
                                      </p:cBhvr>
                                      <p:to>
                                        <p:strVal val="visible"/>
                                      </p:to>
                                    </p:set>
                                    <p:animEffect transition="in" filter="fade">
                                      <p:cBhvr>
                                        <p:cTn id="17" dur="500"/>
                                        <p:tgtEl>
                                          <p:spTgt spid="6">
                                            <p:txEl>
                                              <p:pRg st="1" end="1"/>
                                            </p:txEl>
                                          </p:spTgt>
                                        </p:tgtEl>
                                      </p:cBhvr>
                                    </p:animEffect>
                                    <p:anim calcmode="lin" valueType="num">
                                      <p:cBhvr>
                                        <p:cTn id="18"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6">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6">
                                            <p:txEl>
                                              <p:pRg st="2" end="2"/>
                                            </p:txEl>
                                          </p:spTgt>
                                        </p:tgtEl>
                                        <p:attrNameLst>
                                          <p:attrName>style.visibility</p:attrName>
                                        </p:attrNameLst>
                                      </p:cBhvr>
                                      <p:to>
                                        <p:strVal val="visible"/>
                                      </p:to>
                                    </p:set>
                                    <p:animEffect transition="in" filter="fade">
                                      <p:cBhvr>
                                        <p:cTn id="22" dur="500"/>
                                        <p:tgtEl>
                                          <p:spTgt spid="6">
                                            <p:txEl>
                                              <p:pRg st="2" end="2"/>
                                            </p:txEl>
                                          </p:spTgt>
                                        </p:tgtEl>
                                      </p:cBhvr>
                                    </p:animEffect>
                                    <p:anim calcmode="lin" valueType="num">
                                      <p:cBhvr>
                                        <p:cTn id="23"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6">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6">
                                            <p:txEl>
                                              <p:pRg st="3" end="3"/>
                                            </p:txEl>
                                          </p:spTgt>
                                        </p:tgtEl>
                                        <p:attrNameLst>
                                          <p:attrName>style.visibility</p:attrName>
                                        </p:attrNameLst>
                                      </p:cBhvr>
                                      <p:to>
                                        <p:strVal val="visible"/>
                                      </p:to>
                                    </p:set>
                                    <p:animEffect transition="in" filter="fade">
                                      <p:cBhvr>
                                        <p:cTn id="27" dur="500"/>
                                        <p:tgtEl>
                                          <p:spTgt spid="6">
                                            <p:txEl>
                                              <p:pRg st="3" end="3"/>
                                            </p:txEl>
                                          </p:spTgt>
                                        </p:tgtEl>
                                      </p:cBhvr>
                                    </p:animEffect>
                                    <p:anim calcmode="lin" valueType="num">
                                      <p:cBhvr>
                                        <p:cTn id="28" dur="500" fill="hold"/>
                                        <p:tgtEl>
                                          <p:spTgt spid="6">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6">
                                            <p:txEl>
                                              <p:pRg st="3" end="3"/>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6">
                                            <p:txEl>
                                              <p:pRg st="4" end="4"/>
                                            </p:txEl>
                                          </p:spTgt>
                                        </p:tgtEl>
                                        <p:attrNameLst>
                                          <p:attrName>style.visibility</p:attrName>
                                        </p:attrNameLst>
                                      </p:cBhvr>
                                      <p:to>
                                        <p:strVal val="visible"/>
                                      </p:to>
                                    </p:set>
                                    <p:animEffect transition="in" filter="fade">
                                      <p:cBhvr>
                                        <p:cTn id="32" dur="500"/>
                                        <p:tgtEl>
                                          <p:spTgt spid="6">
                                            <p:txEl>
                                              <p:pRg st="4" end="4"/>
                                            </p:txEl>
                                          </p:spTgt>
                                        </p:tgtEl>
                                      </p:cBhvr>
                                    </p:animEffect>
                                    <p:anim calcmode="lin" valueType="num">
                                      <p:cBhvr>
                                        <p:cTn id="33" dur="500" fill="hold"/>
                                        <p:tgtEl>
                                          <p:spTgt spid="6">
                                            <p:txEl>
                                              <p:pRg st="4" end="4"/>
                                            </p:txEl>
                                          </p:spTgt>
                                        </p:tgtEl>
                                        <p:attrNameLst>
                                          <p:attrName>ppt_x</p:attrName>
                                        </p:attrNameLst>
                                      </p:cBhvr>
                                      <p:tavLst>
                                        <p:tav tm="0">
                                          <p:val>
                                            <p:strVal val="#ppt_x"/>
                                          </p:val>
                                        </p:tav>
                                        <p:tav tm="100000">
                                          <p:val>
                                            <p:strVal val="#ppt_x"/>
                                          </p:val>
                                        </p:tav>
                                      </p:tavLst>
                                    </p:anim>
                                    <p:anim calcmode="lin" valueType="num">
                                      <p:cBhvr>
                                        <p:cTn id="34" dur="500" fill="hold"/>
                                        <p:tgtEl>
                                          <p:spTgt spid="6">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animBg="1"/>
    </p:bldLst>
  </p:timing>
</p:sld>
</file>

<file path=ppt/slides/slide15.xml><?xml version="1.0" encoding="utf-8"?>
<p:sld xmlns:a="http://schemas.openxmlformats.org/drawingml/2006/main" xmlns:r="http://schemas.openxmlformats.org/officeDocument/2006/relationships" xmlns:p="http://schemas.openxmlformats.org/presentationml/2006/main">
  <p:cSld name="Slide 14&amp;si=14">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O_6_AN.14_1#01be992ec?vcp=1&amp;vop=1&amp;pid=de84dd3ad&amp;color=0,55,96&amp;vtp=1&amp;bt=1&amp;bbb=1"/>
              <p:cNvSpPr/>
              <p:nvPr/>
            </p:nvSpPr>
            <p:spPr>
              <a:xfrm>
                <a:off x="502920" y="1885365"/>
                <a:ext cx="10570464" cy="3136900"/>
              </a:xfrm>
              <a:prstGeom prst="rect">
                <a:avLst/>
              </a:prstGeom>
              <a:noFill/>
              <a:ln/>
            </p:spPr>
            <p:txBody>
              <a:bodyPr wrap="none" lIns="0" tIns="0" rIns="0" bIns="0" rtlCol="0" anchor="t"/>
              <a:lstStyle/>
              <a:p>
                <a:pPr algn="l" latinLnBrk="1">
                  <a:lnSpc>
                    <a:spcPts val="3400"/>
                  </a:lnSpc>
                </a:pPr>
                <a:r>
                  <a:rPr lang="en-US" altLang="zh-CN" sz="1800" b="0"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【正解】</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∵3</m:t>
                    </m:r>
                    <m:r>
                      <m:rPr>
                        <m:sty m:val="p"/>
                      </m:rPr>
                      <a:rPr lang="en-US" altLang="zh-CN" sz="1800" b="0" i="0">
                        <a:solidFill>
                          <a:srgbClr val="003760"/>
                        </a:solidFill>
                        <a:latin typeface="Cambria Math" pitchFamily="34" charset="0"/>
                        <a:ea typeface="Cambria Math" pitchFamily="34" charset="-122"/>
                        <a:cs typeface="Cambria Math" pitchFamily="34" charset="-120"/>
                      </a:rPr>
                      <m:t>π</m:t>
                    </m:r>
                    <m:r>
                      <a:rPr lang="en-US" altLang="zh-CN" sz="1800" b="0" i="0">
                        <a:solidFill>
                          <a:srgbClr val="003760"/>
                        </a:solidFill>
                        <a:latin typeface="Cambria Math" pitchFamily="34" charset="0"/>
                        <a:ea typeface="Cambria Math" pitchFamily="34" charset="-122"/>
                        <a:cs typeface="Cambria Math" pitchFamily="34" charset="-120"/>
                      </a:rPr>
                      <m:t>&lt;</m:t>
                    </m:r>
                    <m:r>
                      <a:rPr lang="en-US" altLang="zh-CN" sz="1800" b="0" i="0">
                        <a:solidFill>
                          <a:srgbClr val="003760"/>
                        </a:solidFill>
                        <a:latin typeface="Cambria Math" pitchFamily="34" charset="0"/>
                        <a:ea typeface="Cambria Math" pitchFamily="34" charset="-122"/>
                        <a:cs typeface="Cambria Math" pitchFamily="34" charset="-120"/>
                      </a:rPr>
                      <m:t>𝛼</m:t>
                    </m:r>
                    <m:r>
                      <a:rPr lang="en-US" altLang="zh-CN" sz="1800" b="0" i="0">
                        <a:solidFill>
                          <a:srgbClr val="003760"/>
                        </a:solidFill>
                        <a:latin typeface="Cambria Math" pitchFamily="34" charset="0"/>
                        <a:ea typeface="Cambria Math" pitchFamily="34" charset="-122"/>
                        <a:cs typeface="Cambria Math" pitchFamily="34" charset="-120"/>
                      </a:rPr>
                      <m:t>&lt;4</m:t>
                    </m:r>
                    <m:r>
                      <m:rPr>
                        <m:sty m:val="p"/>
                      </m:rPr>
                      <a:rPr lang="en-US" altLang="zh-CN" sz="1800" b="0" i="0">
                        <a:solidFill>
                          <a:srgbClr val="003760"/>
                        </a:solidFill>
                        <a:latin typeface="Cambria Math" pitchFamily="34" charset="0"/>
                        <a:ea typeface="Cambria Math" pitchFamily="34" charset="-122"/>
                        <a:cs typeface="Cambria Math" pitchFamily="34" charset="-120"/>
                      </a:rPr>
                      <m:t>π</m:t>
                    </m:r>
                  </m:oMath>
                </a14:m>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3</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a:solidFill>
                          <a:srgbClr val="003760"/>
                        </a:solidFill>
                        <a:latin typeface="Cambria Math" pitchFamily="34" charset="0"/>
                        <a:ea typeface="Cambria Math" pitchFamily="34" charset="-122"/>
                        <a:cs typeface="Cambria Math" pitchFamily="34" charset="-120"/>
                      </a:rPr>
                      <m:t>&lt;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𝛼</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a:solidFill>
                          <a:srgbClr val="003760"/>
                        </a:solidFill>
                        <a:latin typeface="Cambria Math" pitchFamily="34" charset="0"/>
                        <a:ea typeface="Cambria Math" pitchFamily="34" charset="-122"/>
                        <a:cs typeface="Cambria Math" pitchFamily="34" charset="-120"/>
                      </a:rPr>
                      <m:t>&lt;2</m:t>
                    </m:r>
                    <m:r>
                      <m:rPr>
                        <m:sty m:val="p"/>
                      </m:rPr>
                      <a:rPr lang="en-US" altLang="zh-CN" sz="1800" b="0" i="0">
                        <a:solidFill>
                          <a:srgbClr val="003760"/>
                        </a:solidFill>
                        <a:latin typeface="Cambria Math" pitchFamily="34" charset="0"/>
                        <a:ea typeface="Cambria Math" pitchFamily="34" charset="-122"/>
                        <a:cs typeface="Cambria Math" pitchFamily="34" charset="-120"/>
                      </a:rPr>
                      <m:t>π</m:t>
                    </m:r>
                  </m:oMath>
                </a14:m>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3</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4</m:t>
                        </m:r>
                      </m:den>
                    </m:f>
                    <m:r>
                      <a:rPr lang="en-US" altLang="zh-CN" sz="1800" b="0" i="0">
                        <a:solidFill>
                          <a:srgbClr val="003760"/>
                        </a:solidFill>
                        <a:latin typeface="Cambria Math" pitchFamily="34" charset="0"/>
                        <a:ea typeface="Cambria Math" pitchFamily="34" charset="-122"/>
                        <a:cs typeface="Cambria Math" pitchFamily="34" charset="-120"/>
                      </a:rPr>
                      <m:t>&lt;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𝛼</m:t>
                        </m:r>
                      </m:num>
                      <m:den>
                        <m:r>
                          <a:rPr lang="en-US" altLang="zh-CN" sz="1800" b="0" i="0">
                            <a:solidFill>
                              <a:srgbClr val="003760"/>
                            </a:solidFill>
                            <a:latin typeface="Cambria Math" pitchFamily="34" charset="0"/>
                            <a:ea typeface="Cambria Math" pitchFamily="34" charset="-122"/>
                            <a:cs typeface="Cambria Math" pitchFamily="34" charset="-120"/>
                          </a:rPr>
                          <m:t>4</m:t>
                        </m:r>
                      </m:den>
                    </m:f>
                    <m:r>
                      <a:rPr lang="en-US" altLang="zh-CN" sz="1800" b="0" i="0">
                        <a:solidFill>
                          <a:srgbClr val="003760"/>
                        </a:solidFill>
                        <a:latin typeface="Cambria Math" pitchFamily="34" charset="0"/>
                        <a:ea typeface="Cambria Math" pitchFamily="34" charset="-122"/>
                        <a:cs typeface="Cambria Math" pitchFamily="34" charset="-120"/>
                      </a:rPr>
                      <m:t>&lt;</m:t>
                    </m:r>
                    <m:r>
                      <m:rPr>
                        <m:sty m:val="p"/>
                      </m:rPr>
                      <a:rPr lang="en-US" altLang="zh-CN" sz="1800" b="0" i="0">
                        <a:solidFill>
                          <a:srgbClr val="003760"/>
                        </a:solidFill>
                        <a:latin typeface="Cambria Math" pitchFamily="34" charset="0"/>
                        <a:ea typeface="Cambria Math" pitchFamily="34" charset="-122"/>
                        <a:cs typeface="Cambria Math" pitchFamily="34" charset="-120"/>
                      </a:rPr>
                      <m:t>π</m:t>
                    </m:r>
                  </m:oMath>
                </a14:m>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3</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8</m:t>
                        </m:r>
                      </m:den>
                    </m:f>
                    <m:r>
                      <a:rPr lang="en-US" altLang="zh-CN" sz="1800" b="0" i="0">
                        <a:solidFill>
                          <a:srgbClr val="003760"/>
                        </a:solidFill>
                        <a:latin typeface="Cambria Math" pitchFamily="34" charset="0"/>
                        <a:ea typeface="Cambria Math" pitchFamily="34" charset="-122"/>
                        <a:cs typeface="Cambria Math" pitchFamily="34" charset="-120"/>
                      </a:rPr>
                      <m:t>&lt;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𝛼</m:t>
                        </m:r>
                      </m:num>
                      <m:den>
                        <m:r>
                          <a:rPr lang="en-US" altLang="zh-CN" sz="1800" b="0" i="0">
                            <a:solidFill>
                              <a:srgbClr val="003760"/>
                            </a:solidFill>
                            <a:latin typeface="Cambria Math" pitchFamily="34" charset="0"/>
                            <a:ea typeface="Cambria Math" pitchFamily="34" charset="-122"/>
                            <a:cs typeface="Cambria Math" pitchFamily="34" charset="-120"/>
                          </a:rPr>
                          <m:t>8</m:t>
                        </m:r>
                      </m:den>
                    </m:f>
                    <m:r>
                      <a:rPr lang="en-US" altLang="zh-CN" sz="1800" b="0" i="0">
                        <a:solidFill>
                          <a:srgbClr val="003760"/>
                        </a:solidFill>
                        <a:latin typeface="Cambria Math" pitchFamily="34" charset="0"/>
                        <a:ea typeface="Cambria Math" pitchFamily="34" charset="-122"/>
                        <a:cs typeface="Cambria Math" pitchFamily="34" charset="-120"/>
                      </a:rPr>
                      <m:t>&lt;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𝛼</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a:solidFill>
                          <a:srgbClr val="003760"/>
                        </a:solidFill>
                        <a:latin typeface="Cambria Math" pitchFamily="34" charset="0"/>
                        <a:ea typeface="Cambria Math" pitchFamily="34" charset="-122"/>
                        <a:cs typeface="Cambria Math" pitchFamily="34" charset="-120"/>
                      </a:rPr>
                      <m:t>&gt;0</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𝛼</m:t>
                        </m:r>
                      </m:num>
                      <m:den>
                        <m:r>
                          <a:rPr lang="en-US" altLang="zh-CN" sz="1800" b="0" i="0">
                            <a:solidFill>
                              <a:srgbClr val="003760"/>
                            </a:solidFill>
                            <a:latin typeface="Cambria Math" pitchFamily="34" charset="0"/>
                            <a:ea typeface="Cambria Math" pitchFamily="34" charset="-122"/>
                            <a:cs typeface="Cambria Math" pitchFamily="34" charset="-120"/>
                          </a:rPr>
                          <m:t>4</m:t>
                        </m:r>
                      </m:den>
                    </m:f>
                    <m:r>
                      <a:rPr lang="en-US" altLang="zh-CN" sz="1800" b="0" i="0">
                        <a:solidFill>
                          <a:srgbClr val="003760"/>
                        </a:solidFill>
                        <a:latin typeface="Cambria Math" pitchFamily="34" charset="0"/>
                        <a:ea typeface="Cambria Math" pitchFamily="34" charset="-122"/>
                        <a:cs typeface="Cambria Math" pitchFamily="34" charset="-120"/>
                      </a:rPr>
                      <m:t>&lt;0</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𝛼</m:t>
                        </m:r>
                      </m:num>
                      <m:den>
                        <m:r>
                          <a:rPr lang="en-US" altLang="zh-CN" sz="1800" b="0" i="0">
                            <a:solidFill>
                              <a:srgbClr val="003760"/>
                            </a:solidFill>
                            <a:latin typeface="Cambria Math" pitchFamily="34" charset="0"/>
                            <a:ea typeface="Cambria Math" pitchFamily="34" charset="-122"/>
                            <a:cs typeface="Cambria Math" pitchFamily="34" charset="-120"/>
                          </a:rPr>
                          <m:t>8</m:t>
                        </m:r>
                      </m:den>
                    </m:f>
                    <m:r>
                      <a:rPr lang="en-US" altLang="zh-CN" sz="1800" b="0" i="0">
                        <a:solidFill>
                          <a:srgbClr val="003760"/>
                        </a:solidFill>
                        <a:latin typeface="Cambria Math" pitchFamily="34" charset="0"/>
                        <a:ea typeface="Cambria Math" pitchFamily="34" charset="-122"/>
                        <a:cs typeface="Cambria Math" pitchFamily="34" charset="-120"/>
                      </a:rPr>
                      <m:t>&gt;0</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800" dirty="0"/>
              </a:p>
              <a:p>
                <a:pPr latinLnBrk="1">
                  <a:lnSpc>
                    <a:spcPts val="9300"/>
                  </a:lnSpc>
                </a:pP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m:t>
                    </m:r>
                    <m:r>
                      <m:rPr>
                        <m:nor/>
                      </m:rPr>
                      <a:rPr lang="en-US" altLang="zh-CN" sz="1800" b="0" i="0">
                        <a:solidFill>
                          <a:srgbClr val="003760"/>
                        </a:solidFill>
                        <a:latin typeface="Cambria Math" pitchFamily="34" charset="0"/>
                        <a:ea typeface="Cambria Math" pitchFamily="34" charset="-122"/>
                        <a:cs typeface="Cambria Math" pitchFamily="34" charset="-120"/>
                      </a:rPr>
                      <m:t> </m:t>
                    </m:r>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2−</m:t>
                        </m:r>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2+</m:t>
                            </m:r>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2+2</m:t>
                                </m:r>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𝛼</m:t>
                                </m:r>
                              </m:e>
                            </m:rad>
                          </m:e>
                        </m:rad>
                      </m:e>
                    </m:rad>
                    <m:r>
                      <a:rPr lang="en-US" altLang="zh-CN" sz="1800" b="0" i="0">
                        <a:solidFill>
                          <a:srgbClr val="003760"/>
                        </a:solidFill>
                        <a:latin typeface="Cambria Math" pitchFamily="34" charset="0"/>
                        <a:ea typeface="Cambria Math" pitchFamily="34" charset="-122"/>
                        <a:cs typeface="Cambria Math" pitchFamily="34" charset="-120"/>
                      </a:rPr>
                      <m:t>=</m:t>
                    </m:r>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2−</m:t>
                        </m:r>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2+</m:t>
                            </m:r>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4</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m:rPr>
                                        <m:sty m:val="p"/>
                                      </m:rPr>
                                      <a:rPr lang="en-US" altLang="zh-CN" sz="1800" b="0" i="0">
                                        <a:solidFill>
                                          <a:srgbClr val="003760"/>
                                        </a:solidFill>
                                        <a:latin typeface="Cambria Math" pitchFamily="34" charset="0"/>
                                        <a:ea typeface="Cambria Math" pitchFamily="34" charset="-122"/>
                                        <a:cs typeface="Cambria Math" pitchFamily="34" charset="-120"/>
                                      </a:rPr>
                                      <m:t>cos</m:t>
                                    </m:r>
                                  </m:e>
                                  <m:sup>
                                    <m:r>
                                      <a:rPr lang="en-US" altLang="zh-CN" sz="1800" b="0" i="0">
                                        <a:solidFill>
                                          <a:srgbClr val="003760"/>
                                        </a:solidFill>
                                        <a:latin typeface="Cambria Math" pitchFamily="34" charset="0"/>
                                        <a:ea typeface="Cambria Math" pitchFamily="34" charset="-122"/>
                                        <a:cs typeface="Cambria Math" pitchFamily="34" charset="-120"/>
                                      </a:rPr>
                                      <m:t>2</m:t>
                                    </m:r>
                                  </m:sup>
                                </m:sSup>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𝛼</m:t>
                                    </m:r>
                                  </m:num>
                                  <m:den>
                                    <m:r>
                                      <a:rPr lang="en-US" altLang="zh-CN" sz="1800" b="0" i="0">
                                        <a:solidFill>
                                          <a:srgbClr val="003760"/>
                                        </a:solidFill>
                                        <a:latin typeface="Cambria Math" pitchFamily="34" charset="0"/>
                                        <a:ea typeface="Cambria Math" pitchFamily="34" charset="-122"/>
                                        <a:cs typeface="Cambria Math" pitchFamily="34" charset="-120"/>
                                      </a:rPr>
                                      <m:t>2</m:t>
                                    </m:r>
                                  </m:den>
                                </m:f>
                              </m:e>
                            </m:rad>
                          </m:e>
                        </m:rad>
                      </m:e>
                    </m:rad>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800" dirty="0"/>
              </a:p>
              <a:p>
                <a:pPr latinLnBrk="1">
                  <a:lnSpc>
                    <a:spcPts val="7100"/>
                  </a:lnSpc>
                </a:pP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m:t>
                    </m:r>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2−</m:t>
                        </m:r>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2+2</m:t>
                            </m:r>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𝛼</m:t>
                                </m:r>
                              </m:num>
                              <m:den>
                                <m:r>
                                  <a:rPr lang="en-US" altLang="zh-CN" sz="1800" b="0" i="0">
                                    <a:solidFill>
                                      <a:srgbClr val="003760"/>
                                    </a:solidFill>
                                    <a:latin typeface="Cambria Math" pitchFamily="34" charset="0"/>
                                    <a:ea typeface="Cambria Math" pitchFamily="34" charset="-122"/>
                                    <a:cs typeface="Cambria Math" pitchFamily="34" charset="-120"/>
                                  </a:rPr>
                                  <m:t>2</m:t>
                                </m:r>
                              </m:den>
                            </m:f>
                          </m:e>
                        </m:rad>
                      </m:e>
                    </m:rad>
                    <m:r>
                      <a:rPr lang="en-US" altLang="zh-CN" sz="1800" b="0" i="0">
                        <a:solidFill>
                          <a:srgbClr val="003760"/>
                        </a:solidFill>
                        <a:latin typeface="Cambria Math" pitchFamily="34" charset="0"/>
                        <a:ea typeface="Cambria Math" pitchFamily="34" charset="-122"/>
                        <a:cs typeface="Cambria Math" pitchFamily="34" charset="-120"/>
                      </a:rPr>
                      <m:t>=</m:t>
                    </m:r>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2−</m:t>
                        </m:r>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4</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m:rPr>
                                    <m:sty m:val="p"/>
                                  </m:rPr>
                                  <a:rPr lang="en-US" altLang="zh-CN" sz="1800" b="0" i="0">
                                    <a:solidFill>
                                      <a:srgbClr val="003760"/>
                                    </a:solidFill>
                                    <a:latin typeface="Cambria Math" pitchFamily="34" charset="0"/>
                                    <a:ea typeface="Cambria Math" pitchFamily="34" charset="-122"/>
                                    <a:cs typeface="Cambria Math" pitchFamily="34" charset="-120"/>
                                  </a:rPr>
                                  <m:t>cos</m:t>
                                </m:r>
                              </m:e>
                              <m:sup>
                                <m:r>
                                  <a:rPr lang="en-US" altLang="zh-CN" sz="1800" b="0" i="0">
                                    <a:solidFill>
                                      <a:srgbClr val="003760"/>
                                    </a:solidFill>
                                    <a:latin typeface="Cambria Math" pitchFamily="34" charset="0"/>
                                    <a:ea typeface="Cambria Math" pitchFamily="34" charset="-122"/>
                                    <a:cs typeface="Cambria Math" pitchFamily="34" charset="-120"/>
                                  </a:rPr>
                                  <m:t>2</m:t>
                                </m:r>
                              </m:sup>
                            </m:sSup>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𝛼</m:t>
                                </m:r>
                              </m:num>
                              <m:den>
                                <m:r>
                                  <a:rPr lang="en-US" altLang="zh-CN" sz="1800" b="0" i="0">
                                    <a:solidFill>
                                      <a:srgbClr val="003760"/>
                                    </a:solidFill>
                                    <a:latin typeface="Cambria Math" pitchFamily="34" charset="0"/>
                                    <a:ea typeface="Cambria Math" pitchFamily="34" charset="-122"/>
                                    <a:cs typeface="Cambria Math" pitchFamily="34" charset="-120"/>
                                  </a:rPr>
                                  <m:t>4</m:t>
                                </m:r>
                              </m:den>
                            </m:f>
                          </m:e>
                        </m:rad>
                      </m:e>
                    </m:rad>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800" dirty="0"/>
              </a:p>
              <a:p>
                <a:pPr latinLnBrk="1">
                  <a:lnSpc>
                    <a:spcPts val="4900"/>
                  </a:lnSpc>
                </a:pP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m:t>
                    </m:r>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2+2</m:t>
                        </m:r>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𝛼</m:t>
                            </m:r>
                          </m:num>
                          <m:den>
                            <m:r>
                              <a:rPr lang="en-US" altLang="zh-CN" sz="1800" b="0" i="0">
                                <a:solidFill>
                                  <a:srgbClr val="003760"/>
                                </a:solidFill>
                                <a:latin typeface="Cambria Math" pitchFamily="34" charset="0"/>
                                <a:ea typeface="Cambria Math" pitchFamily="34" charset="-122"/>
                                <a:cs typeface="Cambria Math" pitchFamily="34" charset="-120"/>
                              </a:rPr>
                              <m:t>4</m:t>
                            </m:r>
                          </m:den>
                        </m:f>
                      </m:e>
                    </m:rad>
                    <m:r>
                      <a:rPr lang="en-US" altLang="zh-CN" sz="1800" b="0" i="0">
                        <a:solidFill>
                          <a:srgbClr val="003760"/>
                        </a:solidFill>
                        <a:latin typeface="Cambria Math" pitchFamily="34" charset="0"/>
                        <a:ea typeface="Cambria Math" pitchFamily="34" charset="-122"/>
                        <a:cs typeface="Cambria Math" pitchFamily="34" charset="-120"/>
                      </a:rPr>
                      <m:t>=</m:t>
                    </m:r>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4</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m:rPr>
                                <m:sty m:val="p"/>
                              </m:rPr>
                              <a:rPr lang="en-US" altLang="zh-CN" sz="1800" b="0" i="0">
                                <a:solidFill>
                                  <a:srgbClr val="003760"/>
                                </a:solidFill>
                                <a:latin typeface="Cambria Math" pitchFamily="34" charset="0"/>
                                <a:ea typeface="Cambria Math" pitchFamily="34" charset="-122"/>
                                <a:cs typeface="Cambria Math" pitchFamily="34" charset="-120"/>
                              </a:rPr>
                              <m:t>cos</m:t>
                            </m:r>
                          </m:e>
                          <m:sup>
                            <m:r>
                              <a:rPr lang="en-US" altLang="zh-CN" sz="1800" b="0" i="0">
                                <a:solidFill>
                                  <a:srgbClr val="003760"/>
                                </a:solidFill>
                                <a:latin typeface="Cambria Math" pitchFamily="34" charset="0"/>
                                <a:ea typeface="Cambria Math" pitchFamily="34" charset="-122"/>
                                <a:cs typeface="Cambria Math" pitchFamily="34" charset="-120"/>
                              </a:rPr>
                              <m:t>2</m:t>
                            </m:r>
                          </m:sup>
                        </m:sSup>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𝛼</m:t>
                            </m:r>
                          </m:num>
                          <m:den>
                            <m:r>
                              <a:rPr lang="en-US" altLang="zh-CN" sz="1800" b="0" i="0">
                                <a:solidFill>
                                  <a:srgbClr val="003760"/>
                                </a:solidFill>
                                <a:latin typeface="Cambria Math" pitchFamily="34" charset="0"/>
                                <a:ea typeface="Cambria Math" pitchFamily="34" charset="-122"/>
                                <a:cs typeface="Cambria Math" pitchFamily="34" charset="-120"/>
                              </a:rPr>
                              <m:t>8</m:t>
                            </m:r>
                          </m:den>
                        </m:f>
                      </m:e>
                    </m:rad>
                    <m:r>
                      <a:rPr lang="en-US" altLang="zh-CN" sz="1800" b="0" i="0">
                        <a:solidFill>
                          <a:srgbClr val="003760"/>
                        </a:solidFill>
                        <a:latin typeface="Cambria Math" pitchFamily="34" charset="0"/>
                        <a:ea typeface="Cambria Math" pitchFamily="34" charset="-122"/>
                        <a:cs typeface="Cambria Math" pitchFamily="34" charset="-120"/>
                      </a:rPr>
                      <m:t>=2</m:t>
                    </m:r>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𝛼</m:t>
                        </m:r>
                      </m:num>
                      <m:den>
                        <m:r>
                          <a:rPr lang="en-US" altLang="zh-CN" sz="1800" b="0" i="0">
                            <a:solidFill>
                              <a:srgbClr val="003760"/>
                            </a:solidFill>
                            <a:latin typeface="Cambria Math" pitchFamily="34" charset="0"/>
                            <a:ea typeface="Cambria Math" pitchFamily="34" charset="-122"/>
                            <a:cs typeface="Cambria Math" pitchFamily="34" charset="-120"/>
                          </a:rPr>
                          <m:t>8</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p:txBody>
          </p:sp>
        </mc:Choice>
        <mc:Fallback xmlns="">
          <p:sp>
            <p:nvSpPr>
              <p:cNvPr id="2" name="QO_6_AN.14_1#01be992ec?vcp=1&amp;vop=1&amp;pid=de84dd3ad&amp;color=0,55,96&amp;vtp=1&amp;bt=1&amp;bbb=1"/>
              <p:cNvSpPr>
                <a:spLocks noRot="1" noChangeAspect="1" noMove="1" noResize="1" noEditPoints="1" noAdjustHandles="1" noChangeArrowheads="1" noChangeShapeType="1" noTextEdit="1"/>
              </p:cNvSpPr>
              <p:nvPr/>
            </p:nvSpPr>
            <p:spPr>
              <a:xfrm>
                <a:off x="502920" y="1885365"/>
                <a:ext cx="10570464" cy="3136900"/>
              </a:xfrm>
              <a:prstGeom prst="rect">
                <a:avLst/>
              </a:prstGeom>
              <a:blipFill>
                <a:blip r:embed="rId3"/>
                <a:stretch>
                  <a:fillRect r="-807" b="-194"/>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anim calcmode="lin" valueType="num">
                                      <p:cBhvr>
                                        <p:cTn id="8" dur="500" fill="hold"/>
                                        <p:tgtEl>
                                          <p:spTgt spid="2">
                                            <p:bg/>
                                          </p:spTgt>
                                        </p:tgtEl>
                                        <p:attrNameLst>
                                          <p:attrName>ppt_x</p:attrName>
                                        </p:attrNameLst>
                                      </p:cBhvr>
                                      <p:tavLst>
                                        <p:tav tm="0">
                                          <p:val>
                                            <p:strVal val="#ppt_x"/>
                                          </p:val>
                                        </p:tav>
                                        <p:tav tm="100000">
                                          <p:val>
                                            <p:strVal val="#ppt_x"/>
                                          </p:val>
                                        </p:tav>
                                      </p:tavLst>
                                    </p:anim>
                                    <p:anim calcmode="lin" valueType="num">
                                      <p:cBhvr>
                                        <p:cTn id="9" dur="500" fill="hold"/>
                                        <p:tgtEl>
                                          <p:spTgt spid="2">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2">
                                            <p:txEl>
                                              <p:pRg st="0" end="0"/>
                                            </p:txEl>
                                          </p:spTgt>
                                        </p:tgtEl>
                                        <p:attrNameLst>
                                          <p:attrName>style.visibility</p:attrName>
                                        </p:attrNameLst>
                                      </p:cBhvr>
                                      <p:to>
                                        <p:strVal val="visible"/>
                                      </p:to>
                                    </p:set>
                                    <p:animEffect transition="in" filter="fade">
                                      <p:cBhvr>
                                        <p:cTn id="12" dur="500"/>
                                        <p:tgtEl>
                                          <p:spTgt spid="2">
                                            <p:txEl>
                                              <p:pRg st="0" end="0"/>
                                            </p:txEl>
                                          </p:spTgt>
                                        </p:tgtEl>
                                      </p:cBhvr>
                                    </p:animEffect>
                                    <p:anim calcmode="lin" valueType="num">
                                      <p:cBhvr>
                                        <p:cTn id="13"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2">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2">
                                            <p:txEl>
                                              <p:pRg st="1" end="1"/>
                                            </p:txEl>
                                          </p:spTgt>
                                        </p:tgtEl>
                                        <p:attrNameLst>
                                          <p:attrName>style.visibility</p:attrName>
                                        </p:attrNameLst>
                                      </p:cBhvr>
                                      <p:to>
                                        <p:strVal val="visible"/>
                                      </p:to>
                                    </p:set>
                                    <p:animEffect transition="in" filter="fade">
                                      <p:cBhvr>
                                        <p:cTn id="17" dur="500"/>
                                        <p:tgtEl>
                                          <p:spTgt spid="2">
                                            <p:txEl>
                                              <p:pRg st="1" end="1"/>
                                            </p:txEl>
                                          </p:spTgt>
                                        </p:tgtEl>
                                      </p:cBhvr>
                                    </p:animEffect>
                                    <p:anim calcmode="lin" valueType="num">
                                      <p:cBhvr>
                                        <p:cTn id="18"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2">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2">
                                            <p:txEl>
                                              <p:pRg st="2" end="2"/>
                                            </p:txEl>
                                          </p:spTgt>
                                        </p:tgtEl>
                                        <p:attrNameLst>
                                          <p:attrName>style.visibility</p:attrName>
                                        </p:attrNameLst>
                                      </p:cBhvr>
                                      <p:to>
                                        <p:strVal val="visible"/>
                                      </p:to>
                                    </p:set>
                                    <p:animEffect transition="in" filter="fade">
                                      <p:cBhvr>
                                        <p:cTn id="22" dur="500"/>
                                        <p:tgtEl>
                                          <p:spTgt spid="2">
                                            <p:txEl>
                                              <p:pRg st="2" end="2"/>
                                            </p:txEl>
                                          </p:spTgt>
                                        </p:tgtEl>
                                      </p:cBhvr>
                                    </p:animEffect>
                                    <p:anim calcmode="lin" valueType="num">
                                      <p:cBhvr>
                                        <p:cTn id="23"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2">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2">
                                            <p:txEl>
                                              <p:pRg st="3" end="3"/>
                                            </p:txEl>
                                          </p:spTgt>
                                        </p:tgtEl>
                                        <p:attrNameLst>
                                          <p:attrName>style.visibility</p:attrName>
                                        </p:attrNameLst>
                                      </p:cBhvr>
                                      <p:to>
                                        <p:strVal val="visible"/>
                                      </p:to>
                                    </p:set>
                                    <p:animEffect transition="in" filter="fade">
                                      <p:cBhvr>
                                        <p:cTn id="27" dur="500"/>
                                        <p:tgtEl>
                                          <p:spTgt spid="2">
                                            <p:txEl>
                                              <p:pRg st="3" end="3"/>
                                            </p:txEl>
                                          </p:spTgt>
                                        </p:tgtEl>
                                      </p:cBhvr>
                                    </p:animEffect>
                                    <p:anim calcmode="lin" valueType="num">
                                      <p:cBhvr>
                                        <p:cTn id="28" dur="500" fill="hold"/>
                                        <p:tgtEl>
                                          <p:spTgt spid="2">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2">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4E094C9-14B4-F43C-55A9-30C176A3B95C}"/>
            </a:ext>
          </a:extLst>
        </p:cNvPr>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P_6_BD#b26287619?vcp=1&amp;pid=de84dd3ad&amp;color=0,55,96&amp;vtp=1&amp;bt=1&amp;bbb=1&amp;hb=1"/>
              <p:cNvSpPr/>
              <p:nvPr/>
            </p:nvSpPr>
            <p:spPr>
              <a:xfrm>
                <a:off x="502920" y="2224560"/>
                <a:ext cx="10570464" cy="1290955"/>
              </a:xfrm>
              <a:prstGeom prst="rect">
                <a:avLst/>
              </a:prstGeom>
              <a:noFill/>
              <a:ln/>
            </p:spPr>
            <p:txBody>
              <a:bodyPr wrap="none" lIns="0" tIns="0" rIns="0" bIns="0" rtlCol="0" anchor="t"/>
              <a:lstStyle/>
              <a:p>
                <a:pPr algn="l" latinLnBrk="1">
                  <a:lnSpc>
                    <a:spcPts val="3800"/>
                  </a:lnSpc>
                </a:pPr>
                <a:r>
                  <a:rPr lang="en-US" altLang="zh-CN" sz="900" b="0" i="0" kern="0" dirty="0">
                    <a:solidFill>
                      <a:srgbClr val="FFFFFF"/>
                    </a:solidFill>
                    <a:latin typeface="SimSun" panose="02010600030101010101" pitchFamily="2" charset="-122"/>
                    <a:ea typeface="微软雅黑" pitchFamily="34" charset="-122"/>
                    <a:cs typeface="Times New Roman" pitchFamily="34" charset="-120"/>
                  </a:rPr>
                  <a:t>                         </a:t>
                </a:r>
                <a:r>
                  <a:rPr lang="en-US" altLang="zh-CN" sz="1800" b="0" i="0" dirty="0" err="1">
                    <a:solidFill>
                      <a:srgbClr val="003760"/>
                    </a:solidFill>
                    <a:latin typeface="Times New Roman" pitchFamily="34" charset="0"/>
                    <a:ea typeface="微软雅黑" pitchFamily="34" charset="-122"/>
                    <a:cs typeface="Times New Roman" pitchFamily="34" charset="-120"/>
                  </a:rPr>
                  <a:t>利用公式</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1+</m:t>
                    </m:r>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𝛼</m:t>
                    </m:r>
                    <m:r>
                      <a:rPr lang="en-US" altLang="zh-CN" sz="1800" b="0" i="0">
                        <a:solidFill>
                          <a:srgbClr val="003760"/>
                        </a:solidFill>
                        <a:latin typeface="Cambria Math" pitchFamily="34" charset="0"/>
                        <a:ea typeface="Cambria Math" pitchFamily="34" charset="-122"/>
                        <a:cs typeface="Cambria Math" pitchFamily="34" charset="-120"/>
                      </a:rPr>
                      <m:t>=</m:t>
                    </m:r>
                    <m:d>
                      <m:dPr>
                        <m:begChr m:val=""/>
                        <m:endChr m:val=""/>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dPr>
                      <m:e>
                        <m:r>
                          <a:rPr lang="en-US" altLang="zh-CN" sz="1800" b="0" i="0">
                            <a:solidFill>
                              <a:srgbClr val="003760"/>
                            </a:solidFill>
                            <a:latin typeface="Cambria Math" pitchFamily="34" charset="0"/>
                            <a:ea typeface="Cambria Math" pitchFamily="34" charset="-122"/>
                            <a:cs typeface="Cambria Math" pitchFamily="34" charset="-120"/>
                          </a:rPr>
                          <m:t>2</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m:rPr>
                                <m:sty m:val="p"/>
                              </m:rPr>
                              <a:rPr lang="en-US" altLang="zh-CN" sz="1800" b="0" i="0">
                                <a:solidFill>
                                  <a:srgbClr val="003760"/>
                                </a:solidFill>
                                <a:latin typeface="Cambria Math" pitchFamily="34" charset="0"/>
                                <a:ea typeface="Cambria Math" pitchFamily="34" charset="-122"/>
                                <a:cs typeface="Cambria Math" pitchFamily="34" charset="-120"/>
                              </a:rPr>
                              <m:t>cos</m:t>
                            </m:r>
                          </m:e>
                          <m:sup>
                            <m:r>
                              <a:rPr lang="en-US" altLang="zh-CN" sz="1800" b="0" i="0">
                                <a:solidFill>
                                  <a:srgbClr val="003760"/>
                                </a:solidFill>
                                <a:latin typeface="Cambria Math" pitchFamily="34" charset="0"/>
                                <a:ea typeface="Cambria Math" pitchFamily="34" charset="-122"/>
                                <a:cs typeface="Cambria Math" pitchFamily="34" charset="-120"/>
                              </a:rPr>
                              <m:t>2</m:t>
                            </m:r>
                          </m:sup>
                        </m:sSup>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𝛼</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a:solidFill>
                              <a:srgbClr val="003760"/>
                            </a:solidFill>
                            <a:latin typeface="Cambria Math" pitchFamily="34" charset="0"/>
                            <a:ea typeface="Cambria Math" pitchFamily="34" charset="-122"/>
                            <a:cs typeface="Cambria Math" pitchFamily="34" charset="-120"/>
                          </a:rPr>
                          <m:t>⇒</m:t>
                        </m:r>
                      </m:e>
                    </m:d>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1+</m:t>
                        </m:r>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𝛼</m:t>
                        </m:r>
                      </m:e>
                    </m:rad>
                    <m:r>
                      <a:rPr lang="en-US" altLang="zh-CN" sz="1800" b="0" i="0">
                        <a:solidFill>
                          <a:srgbClr val="003760"/>
                        </a:solidFill>
                        <a:latin typeface="Cambria Math" pitchFamily="34" charset="0"/>
                        <a:ea typeface="Cambria Math" pitchFamily="34" charset="-122"/>
                        <a:cs typeface="Cambria Math" pitchFamily="34" charset="-120"/>
                      </a:rPr>
                      <m:t>=</m:t>
                    </m:r>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2</m:t>
                        </m:r>
                      </m:e>
                    </m:rad>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𝛼</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或</a:t>
                </a:r>
              </a:p>
              <a:p>
                <a:pPr latinLnBrk="1">
                  <a:lnSpc>
                    <a:spcPts val="3800"/>
                  </a:lnSpc>
                </a:pPr>
                <a14:m>
                  <m:oMath xmlns:m="http://schemas.openxmlformats.org/officeDocument/2006/math">
                    <m:d>
                      <m:dPr>
                        <m:begChr m:val=""/>
                        <m:endChr m:val=""/>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dPr>
                      <m:e>
                        <m:r>
                          <a:rPr lang="en-US" altLang="zh-CN" sz="1800" b="0" i="0">
                            <a:solidFill>
                              <a:srgbClr val="003760"/>
                            </a:solidFill>
                            <a:latin typeface="Cambria Math" pitchFamily="34" charset="0"/>
                            <a:ea typeface="Cambria Math" pitchFamily="34" charset="-122"/>
                            <a:cs typeface="Cambria Math" pitchFamily="34" charset="-120"/>
                          </a:rPr>
                          <m:t>1−</m:t>
                        </m:r>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𝛼</m:t>
                        </m:r>
                        <m:r>
                          <a:rPr lang="en-US" altLang="zh-CN" sz="1800" b="0" i="0">
                            <a:solidFill>
                              <a:srgbClr val="003760"/>
                            </a:solidFill>
                            <a:latin typeface="Cambria Math" pitchFamily="34" charset="0"/>
                            <a:ea typeface="Cambria Math" pitchFamily="34" charset="-122"/>
                            <a:cs typeface="Cambria Math" pitchFamily="34" charset="-120"/>
                          </a:rPr>
                          <m:t>=2</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m:rPr>
                                <m:sty m:val="p"/>
                              </m:rPr>
                              <a:rPr lang="en-US" altLang="zh-CN" sz="1800" b="0" i="0">
                                <a:solidFill>
                                  <a:srgbClr val="003760"/>
                                </a:solidFill>
                                <a:latin typeface="Cambria Math" pitchFamily="34" charset="0"/>
                                <a:ea typeface="Cambria Math" pitchFamily="34" charset="-122"/>
                                <a:cs typeface="Cambria Math" pitchFamily="34" charset="-120"/>
                              </a:rPr>
                              <m:t>sin</m:t>
                            </m:r>
                          </m:e>
                          <m:sup>
                            <m:r>
                              <a:rPr lang="en-US" altLang="zh-CN" sz="1800" b="0" i="0">
                                <a:solidFill>
                                  <a:srgbClr val="003760"/>
                                </a:solidFill>
                                <a:latin typeface="Cambria Math" pitchFamily="34" charset="0"/>
                                <a:ea typeface="Cambria Math" pitchFamily="34" charset="-122"/>
                                <a:cs typeface="Cambria Math" pitchFamily="34" charset="-120"/>
                              </a:rPr>
                              <m:t>2</m:t>
                            </m:r>
                          </m:sup>
                        </m:sSup>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𝛼</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a:solidFill>
                              <a:srgbClr val="003760"/>
                            </a:solidFill>
                            <a:latin typeface="Cambria Math" pitchFamily="34" charset="0"/>
                            <a:ea typeface="Cambria Math" pitchFamily="34" charset="-122"/>
                            <a:cs typeface="Cambria Math" pitchFamily="34" charset="-120"/>
                          </a:rPr>
                          <m:t>⇒</m:t>
                        </m:r>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1−</m:t>
                            </m:r>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𝛼</m:t>
                            </m:r>
                          </m:e>
                        </m:rad>
                        <m:r>
                          <a:rPr lang="en-US" altLang="zh-CN" sz="1800" b="0" i="0">
                            <a:solidFill>
                              <a:srgbClr val="003760"/>
                            </a:solidFill>
                            <a:latin typeface="Cambria Math" pitchFamily="34" charset="0"/>
                            <a:ea typeface="Cambria Math" pitchFamily="34" charset="-122"/>
                            <a:cs typeface="Cambria Math" pitchFamily="34" charset="-120"/>
                          </a:rPr>
                          <m:t>=</m:t>
                        </m:r>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2</m:t>
                            </m:r>
                          </m:e>
                        </m:rad>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𝛼</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a:solidFill>
                              <a:srgbClr val="003760"/>
                            </a:solidFill>
                            <a:latin typeface="Cambria Math" pitchFamily="34" charset="0"/>
                            <a:ea typeface="Cambria Math" pitchFamily="34" charset="-122"/>
                            <a:cs typeface="Cambria Math" pitchFamily="34" charset="-120"/>
                          </a:rPr>
                          <m:t>|</m:t>
                        </m:r>
                      </m:e>
                    </m:d>
                  </m:oMath>
                </a14:m>
                <a:r>
                  <a:rPr lang="en-US" altLang="zh-CN" sz="1800" b="0" i="0" dirty="0">
                    <a:solidFill>
                      <a:srgbClr val="003760"/>
                    </a:solidFill>
                    <a:latin typeface="Times New Roman" pitchFamily="34" charset="0"/>
                    <a:ea typeface="微软雅黑" pitchFamily="34" charset="-122"/>
                    <a:cs typeface="Times New Roman" pitchFamily="34" charset="-120"/>
                  </a:rPr>
                  <a:t>时，一定要根据</a:t>
                </a:r>
                <a14:m>
                  <m:oMath xmlns:m="http://schemas.openxmlformats.org/officeDocument/2006/math">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𝛼</m:t>
                        </m:r>
                      </m:num>
                      <m:den>
                        <m:r>
                          <a:rPr lang="en-US" altLang="zh-CN" sz="1800" b="0" i="0">
                            <a:solidFill>
                              <a:srgbClr val="003760"/>
                            </a:solidFill>
                            <a:latin typeface="Cambria Math" pitchFamily="34" charset="0"/>
                            <a:ea typeface="Cambria Math" pitchFamily="34" charset="-122"/>
                            <a:cs typeface="Cambria Math" pitchFamily="34" charset="-120"/>
                          </a:rPr>
                          <m:t>2</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err="1">
                    <a:solidFill>
                      <a:srgbClr val="003760"/>
                    </a:solidFill>
                    <a:latin typeface="Times New Roman" pitchFamily="34" charset="0"/>
                    <a:ea typeface="微软雅黑" pitchFamily="34" charset="-122"/>
                    <a:cs typeface="Times New Roman" pitchFamily="34" charset="-120"/>
                  </a:rPr>
                  <a:t>的终边所在象限确定函数值的正负后，再</a:t>
                </a:r>
                <a:endParaRPr lang="en-US" altLang="zh-CN" sz="1800" b="0" i="0" dirty="0">
                  <a:solidFill>
                    <a:srgbClr val="003760"/>
                  </a:solidFill>
                  <a:latin typeface="Times New Roman" pitchFamily="34" charset="0"/>
                  <a:ea typeface="微软雅黑" pitchFamily="34" charset="-122"/>
                  <a:cs typeface="Times New Roman" pitchFamily="34" charset="-120"/>
                </a:endParaRPr>
              </a:p>
              <a:p>
                <a:pPr latinLnBrk="1">
                  <a:lnSpc>
                    <a:spcPts val="2800"/>
                  </a:lnSpc>
                </a:pPr>
                <a:r>
                  <a:rPr lang="en-US" altLang="zh-CN" b="0" i="0" dirty="0" err="1">
                    <a:solidFill>
                      <a:srgbClr val="003760"/>
                    </a:solidFill>
                    <a:latin typeface="Times New Roman" pitchFamily="34" charset="0"/>
                    <a:ea typeface="微软雅黑" pitchFamily="34" charset="-122"/>
                    <a:cs typeface="Times New Roman" pitchFamily="34" charset="-120"/>
                  </a:rPr>
                  <a:t>去掉绝对值的符号</a:t>
                </a:r>
                <a:r>
                  <a:rPr lang="en-US" altLang="zh-CN" b="0" i="0" dirty="0">
                    <a:solidFill>
                      <a:srgbClr val="003760"/>
                    </a:solidFill>
                    <a:latin typeface="Times New Roman" pitchFamily="34" charset="0"/>
                    <a:ea typeface="微软雅黑" pitchFamily="34" charset="-122"/>
                    <a:cs typeface="Times New Roman" pitchFamily="34" charset="-120"/>
                  </a:rPr>
                  <a:t>．</a:t>
                </a:r>
                <a:endParaRPr lang="en-US" altLang="zh-CN" sz="100" dirty="0"/>
              </a:p>
            </p:txBody>
          </p:sp>
        </mc:Choice>
        <mc:Fallback>
          <p:sp>
            <p:nvSpPr>
              <p:cNvPr id="2" name="P_6_BD#b26287619?vcp=1&amp;pid=de84dd3ad&amp;color=0,55,96&amp;vtp=1&amp;bt=1&amp;bbb=1&amp;hb=1"/>
              <p:cNvSpPr>
                <a:spLocks noRot="1" noChangeAspect="1" noMove="1" noResize="1" noEditPoints="1" noAdjustHandles="1" noChangeArrowheads="1" noChangeShapeType="1" noTextEdit="1"/>
              </p:cNvSpPr>
              <p:nvPr/>
            </p:nvSpPr>
            <p:spPr>
              <a:xfrm>
                <a:off x="502920" y="2224560"/>
                <a:ext cx="10570464" cy="1290955"/>
              </a:xfrm>
              <a:prstGeom prst="rect">
                <a:avLst/>
              </a:prstGeom>
              <a:blipFill>
                <a:blip r:embed="rId3"/>
                <a:stretch>
                  <a:fillRect l="-1384" b="-10377"/>
                </a:stretch>
              </a:blipFill>
              <a:ln/>
            </p:spPr>
            <p:txBody>
              <a:bodyPr/>
              <a:lstStyle/>
              <a:p>
                <a:r>
                  <a:rPr lang="zh-CN" altLang="en-US">
                    <a:noFill/>
                  </a:rPr>
                  <a:t> </a:t>
                </a:r>
              </a:p>
            </p:txBody>
          </p:sp>
        </mc:Fallback>
      </mc:AlternateContent>
      <p:pic>
        <p:nvPicPr>
          <p:cNvPr id="3" name="P_6_BD#b26287619?vcp=1&amp;pid=de84dd3ad&amp;color=0,55,96&amp;tib=255,255,255&amp;iip=1&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508667" y="2292092"/>
            <a:ext cx="1417320" cy="347472"/>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extLst>
      <p:ext uri="{BB962C8B-B14F-4D97-AF65-F5344CB8AC3E}">
        <p14:creationId xmlns:p14="http://schemas.microsoft.com/office/powerpoint/2010/main" val="4272310995"/>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anim calcmode="lin" valueType="num">
                                      <p:cBhvr>
                                        <p:cTn id="8" dur="500" fill="hold"/>
                                        <p:tgtEl>
                                          <p:spTgt spid="2">
                                            <p:bg/>
                                          </p:spTgt>
                                        </p:tgtEl>
                                        <p:attrNameLst>
                                          <p:attrName>ppt_x</p:attrName>
                                        </p:attrNameLst>
                                      </p:cBhvr>
                                      <p:tavLst>
                                        <p:tav tm="0">
                                          <p:val>
                                            <p:strVal val="#ppt_x"/>
                                          </p:val>
                                        </p:tav>
                                        <p:tav tm="100000">
                                          <p:val>
                                            <p:strVal val="#ppt_x"/>
                                          </p:val>
                                        </p:tav>
                                      </p:tavLst>
                                    </p:anim>
                                    <p:anim calcmode="lin" valueType="num">
                                      <p:cBhvr>
                                        <p:cTn id="9" dur="500" fill="hold"/>
                                        <p:tgtEl>
                                          <p:spTgt spid="2">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2">
                                            <p:txEl>
                                              <p:pRg st="0" end="0"/>
                                            </p:txEl>
                                          </p:spTgt>
                                        </p:tgtEl>
                                        <p:attrNameLst>
                                          <p:attrName>style.visibility</p:attrName>
                                        </p:attrNameLst>
                                      </p:cBhvr>
                                      <p:to>
                                        <p:strVal val="visible"/>
                                      </p:to>
                                    </p:set>
                                    <p:animEffect transition="in" filter="fade">
                                      <p:cBhvr>
                                        <p:cTn id="12" dur="500"/>
                                        <p:tgtEl>
                                          <p:spTgt spid="2">
                                            <p:txEl>
                                              <p:pRg st="0" end="0"/>
                                            </p:txEl>
                                          </p:spTgt>
                                        </p:tgtEl>
                                      </p:cBhvr>
                                    </p:animEffect>
                                    <p:anim calcmode="lin" valueType="num">
                                      <p:cBhvr>
                                        <p:cTn id="13"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2">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2">
                                            <p:txEl>
                                              <p:pRg st="1" end="1"/>
                                            </p:txEl>
                                          </p:spTgt>
                                        </p:tgtEl>
                                        <p:attrNameLst>
                                          <p:attrName>style.visibility</p:attrName>
                                        </p:attrNameLst>
                                      </p:cBhvr>
                                      <p:to>
                                        <p:strVal val="visible"/>
                                      </p:to>
                                    </p:set>
                                    <p:animEffect transition="in" filter="fade">
                                      <p:cBhvr>
                                        <p:cTn id="17" dur="500"/>
                                        <p:tgtEl>
                                          <p:spTgt spid="2">
                                            <p:txEl>
                                              <p:pRg st="1" end="1"/>
                                            </p:txEl>
                                          </p:spTgt>
                                        </p:tgtEl>
                                      </p:cBhvr>
                                    </p:animEffect>
                                    <p:anim calcmode="lin" valueType="num">
                                      <p:cBhvr>
                                        <p:cTn id="18"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2">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2">
                                            <p:txEl>
                                              <p:pRg st="2" end="2"/>
                                            </p:txEl>
                                          </p:spTgt>
                                        </p:tgtEl>
                                        <p:attrNameLst>
                                          <p:attrName>style.visibility</p:attrName>
                                        </p:attrNameLst>
                                      </p:cBhvr>
                                      <p:to>
                                        <p:strVal val="visible"/>
                                      </p:to>
                                    </p:set>
                                    <p:animEffect transition="in" filter="fade">
                                      <p:cBhvr>
                                        <p:cTn id="22" dur="500"/>
                                        <p:tgtEl>
                                          <p:spTgt spid="2">
                                            <p:txEl>
                                              <p:pRg st="2" end="2"/>
                                            </p:txEl>
                                          </p:spTgt>
                                        </p:tgtEl>
                                      </p:cBhvr>
                                    </p:animEffect>
                                    <p:anim calcmode="lin" valueType="num">
                                      <p:cBhvr>
                                        <p:cTn id="23"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2">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nodeType="withEffect">
                                  <p:stCondLst>
                                    <p:cond delay="0"/>
                                  </p:stCondLst>
                                  <p:childTnLst>
                                    <p:set>
                                      <p:cBhvr>
                                        <p:cTn id="26" dur="1" fill="hold">
                                          <p:stCondLst>
                                            <p:cond delay="0"/>
                                          </p:stCondLst>
                                        </p:cTn>
                                        <p:tgtEl>
                                          <p:spTgt spid="3"/>
                                        </p:tgtEl>
                                        <p:attrNameLst>
                                          <p:attrName>style.visibility</p:attrName>
                                        </p:attrNameLst>
                                      </p:cBhvr>
                                      <p:to>
                                        <p:strVal val="visible"/>
                                      </p:to>
                                    </p:set>
                                    <p:animEffect transition="in" filter="fade">
                                      <p:cBhvr>
                                        <p:cTn id="27" dur="500"/>
                                        <p:tgtEl>
                                          <p:spTgt spid="3"/>
                                        </p:tgtEl>
                                      </p:cBhvr>
                                    </p:animEffect>
                                    <p:anim calcmode="lin" valueType="num">
                                      <p:cBhvr>
                                        <p:cTn id="28" dur="500" fill="hold"/>
                                        <p:tgtEl>
                                          <p:spTgt spid="3"/>
                                        </p:tgtEl>
                                        <p:attrNameLst>
                                          <p:attrName>ppt_x</p:attrName>
                                        </p:attrNameLst>
                                      </p:cBhvr>
                                      <p:tavLst>
                                        <p:tav tm="0">
                                          <p:val>
                                            <p:strVal val="#ppt_x"/>
                                          </p:val>
                                        </p:tav>
                                        <p:tav tm="100000">
                                          <p:val>
                                            <p:strVal val="#ppt_x"/>
                                          </p:val>
                                        </p:tav>
                                      </p:tavLst>
                                    </p:anim>
                                    <p:anim calcmode="lin" valueType="num">
                                      <p:cBhvr>
                                        <p:cTn id="29" dur="500" fill="hold"/>
                                        <p:tgtEl>
                                          <p:spTgt spid="3"/>
                                        </p:tgtEl>
                                        <p:attrNameLst>
                                          <p:attrName>ppt_y</p:attrName>
                                        </p:attrNameLst>
                                      </p:cBhvr>
                                      <p:tavLst>
                                        <p:tav tm="0">
                                          <p:val>
                                            <p:strVal val="#ppt_y+.1"/>
                                          </p:val>
                                        </p:tav>
                                        <p:tav tm="100000">
                                          <p:val>
                                            <p:strVal val="#ppt_y"/>
                                          </p:val>
                                        </p:tav>
                                      </p:tavLst>
                                    </p:anim>
                                  </p:childTnLst>
                                </p:cTn>
                              </p:par>
                              <p:par>
                                <p:cTn id="30" presetID="42" presetClass="entr" presetSubtype="0" fill="hold" nodeType="withEffect">
                                  <p:stCondLst>
                                    <p:cond delay="0"/>
                                  </p:stCondLst>
                                  <p:childTnLst>
                                    <p:set>
                                      <p:cBhvr>
                                        <p:cTn id="31" dur="1" fill="hold">
                                          <p:stCondLst>
                                            <p:cond delay="0"/>
                                          </p:stCondLst>
                                        </p:cTn>
                                        <p:tgtEl>
                                          <p:spTgt spid="3"/>
                                        </p:tgtEl>
                                        <p:attrNameLst>
                                          <p:attrName>style.visibility</p:attrName>
                                        </p:attrNameLst>
                                      </p:cBhvr>
                                      <p:to>
                                        <p:strVal val="visible"/>
                                      </p:to>
                                    </p:set>
                                    <p:animEffect transition="in" filter="fade">
                                      <p:cBhvr>
                                        <p:cTn id="32" dur="500"/>
                                        <p:tgtEl>
                                          <p:spTgt spid="3"/>
                                        </p:tgtEl>
                                      </p:cBhvr>
                                    </p:animEffect>
                                    <p:anim calcmode="lin" valueType="num">
                                      <p:cBhvr>
                                        <p:cTn id="33" dur="500" fill="hold"/>
                                        <p:tgtEl>
                                          <p:spTgt spid="3"/>
                                        </p:tgtEl>
                                        <p:attrNameLst>
                                          <p:attrName>ppt_x</p:attrName>
                                        </p:attrNameLst>
                                      </p:cBhvr>
                                      <p:tavLst>
                                        <p:tav tm="0">
                                          <p:val>
                                            <p:strVal val="#ppt_x"/>
                                          </p:val>
                                        </p:tav>
                                        <p:tav tm="100000">
                                          <p:val>
                                            <p:strVal val="#ppt_x"/>
                                          </p:val>
                                        </p:tav>
                                      </p:tavLst>
                                    </p:anim>
                                    <p:anim calcmode="lin" valueType="num">
                                      <p:cBhvr>
                                        <p:cTn id="34" dur="5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7.xml><?xml version="1.0" encoding="utf-8"?>
<p:sld xmlns:a="http://schemas.openxmlformats.org/drawingml/2006/main" xmlns:r="http://schemas.openxmlformats.org/officeDocument/2006/relationships" xmlns:p="http://schemas.openxmlformats.org/presentationml/2006/main">
  <p:cSld name="Slide 15&amp;si=15">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4" name="QO_6_BD.15_1#2cfd406e4?vcp=1&amp;vop=1&amp;pid=de84dd3ad&amp;color=0,55,96&amp;vtp=1&amp;bbb=1"/>
              <p:cNvSpPr/>
              <p:nvPr/>
            </p:nvSpPr>
            <p:spPr>
              <a:xfrm>
                <a:off x="502920" y="902490"/>
                <a:ext cx="10570464" cy="866013"/>
              </a:xfrm>
              <a:prstGeom prst="rect">
                <a:avLst/>
              </a:prstGeom>
              <a:noFill/>
              <a:ln/>
            </p:spPr>
            <p:txBody>
              <a:bodyPr wrap="none" lIns="0" tIns="0" rIns="0" bIns="0" rtlCol="0" anchor="t"/>
              <a:lstStyle/>
              <a:p>
                <a:pPr algn="l" latinLnBrk="1">
                  <a:lnSpc>
                    <a:spcPts val="2900"/>
                  </a:lnSpc>
                </a:pPr>
                <a:r>
                  <a:rPr lang="en-US" altLang="zh-CN" sz="1800" b="1" i="0" dirty="0">
                    <a:solidFill>
                      <a:srgbClr val="003760"/>
                    </a:solidFill>
                    <a:latin typeface="Times New Roman" pitchFamily="34" charset="0"/>
                    <a:ea typeface="微软雅黑" pitchFamily="34" charset="-122"/>
                    <a:cs typeface="Times New Roman" pitchFamily="34" charset="-120"/>
                  </a:rPr>
                  <a:t>1-1</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化简：</a:t>
                </a:r>
                <a:endParaRPr lang="en-US" altLang="zh-CN" sz="1800" dirty="0"/>
              </a:p>
              <a:p>
                <a:pPr latinLnBrk="1">
                  <a:lnSpc>
                    <a:spcPts val="3900"/>
                  </a:lnSpc>
                </a:pPr>
                <a14:m>
                  <m:oMath xmlns:m="http://schemas.openxmlformats.org/officeDocument/2006/math">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𝛼</m:t>
                        </m:r>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𝛼</m:t>
                        </m:r>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𝛼</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𝛼</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a:solidFill>
                              <a:srgbClr val="003760"/>
                            </a:solidFill>
                            <a:latin typeface="Cambria Math" pitchFamily="34" charset="0"/>
                            <a:ea typeface="Cambria Math" pitchFamily="34" charset="-122"/>
                            <a:cs typeface="Cambria Math" pitchFamily="34" charset="-120"/>
                          </a:rPr>
                          <m:t>)</m:t>
                        </m:r>
                      </m:num>
                      <m:den>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2+2</m:t>
                            </m:r>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𝛼</m:t>
                            </m:r>
                          </m:e>
                        </m:rad>
                      </m:den>
                    </m:f>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π</m:t>
                    </m:r>
                    <m:r>
                      <a:rPr lang="en-US" altLang="zh-CN" sz="1800" b="0" i="0">
                        <a:solidFill>
                          <a:srgbClr val="003760"/>
                        </a:solidFill>
                        <a:latin typeface="Cambria Math" pitchFamily="34" charset="0"/>
                        <a:ea typeface="Cambria Math" pitchFamily="34" charset="-122"/>
                        <a:cs typeface="Cambria Math" pitchFamily="34" charset="-120"/>
                      </a:rPr>
                      <m:t>&lt;</m:t>
                    </m:r>
                    <m:r>
                      <a:rPr lang="en-US" altLang="zh-CN" sz="1800" b="0" i="0">
                        <a:solidFill>
                          <a:srgbClr val="003760"/>
                        </a:solidFill>
                        <a:latin typeface="Cambria Math" pitchFamily="34" charset="0"/>
                        <a:ea typeface="Cambria Math" pitchFamily="34" charset="-122"/>
                        <a:cs typeface="Cambria Math" pitchFamily="34" charset="-120"/>
                      </a:rPr>
                      <m:t>𝛼</m:t>
                    </m:r>
                    <m:r>
                      <a:rPr lang="en-US" altLang="zh-CN" sz="1800" b="0" i="0">
                        <a:solidFill>
                          <a:srgbClr val="003760"/>
                        </a:solidFill>
                        <a:latin typeface="Cambria Math" pitchFamily="34" charset="0"/>
                        <a:ea typeface="Cambria Math" pitchFamily="34" charset="-122"/>
                        <a:cs typeface="Cambria Math" pitchFamily="34" charset="-120"/>
                      </a:rPr>
                      <m:t>&lt;2</m:t>
                    </m:r>
                    <m:r>
                      <m:rPr>
                        <m:sty m:val="p"/>
                      </m:rPr>
                      <a:rPr lang="en-US" altLang="zh-CN" sz="1800" b="0" i="0">
                        <a:solidFill>
                          <a:srgbClr val="003760"/>
                        </a:solidFill>
                        <a:latin typeface="Cambria Math" pitchFamily="34" charset="0"/>
                        <a:ea typeface="Cambria Math" pitchFamily="34" charset="-122"/>
                        <a:cs typeface="Cambria Math" pitchFamily="34" charset="-120"/>
                      </a:rPr>
                      <m:t>π</m:t>
                    </m:r>
                    <m:r>
                      <a:rPr lang="en-US" altLang="zh-CN" sz="1800" b="0" i="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p:txBody>
          </p:sp>
        </mc:Choice>
        <mc:Fallback>
          <p:sp>
            <p:nvSpPr>
              <p:cNvPr id="4" name="QO_6_BD.15_1#2cfd406e4?vcp=1&amp;vop=1&amp;pid=de84dd3ad&amp;color=0,55,96&amp;vtp=1&amp;bbb=1"/>
              <p:cNvSpPr>
                <a:spLocks noRot="1" noChangeAspect="1" noMove="1" noResize="1" noEditPoints="1" noAdjustHandles="1" noChangeArrowheads="1" noChangeShapeType="1" noTextEdit="1"/>
              </p:cNvSpPr>
              <p:nvPr/>
            </p:nvSpPr>
            <p:spPr>
              <a:xfrm>
                <a:off x="502920" y="902490"/>
                <a:ext cx="10570464" cy="866013"/>
              </a:xfrm>
              <a:prstGeom prst="rect">
                <a:avLst/>
              </a:prstGeom>
              <a:blipFill>
                <a:blip r:embed="rId3"/>
                <a:stretch>
                  <a:fillRect l="-1384" t="-2817" b="-7746"/>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5" name="QO_6_AN.16_1#2cfd406e4?vcp=1&amp;vop=1&amp;pid=de84dd3ad&amp;color=0,55,96&amp;vtp=1&amp;bbb=1"/>
              <p:cNvSpPr/>
              <p:nvPr/>
            </p:nvSpPr>
            <p:spPr>
              <a:xfrm>
                <a:off x="502920" y="1770852"/>
                <a:ext cx="10570464" cy="3177413"/>
              </a:xfrm>
              <a:prstGeom prst="rect">
                <a:avLst/>
              </a:prstGeom>
              <a:noFill/>
              <a:ln/>
            </p:spPr>
            <p:txBody>
              <a:bodyPr wrap="none" lIns="0" tIns="0" rIns="0" bIns="0" rtlCol="0" anchor="t"/>
              <a:lstStyle/>
              <a:p>
                <a:pPr algn="l" latinLnBrk="1">
                  <a:lnSpc>
                    <a:spcPts val="2900"/>
                  </a:lnSpc>
                </a:pPr>
                <a:r>
                  <a:rPr lang="en-US" altLang="zh-CN" sz="1800" b="1" i="0" dirty="0">
                    <a:solidFill>
                      <a:srgbClr val="003760"/>
                    </a:solidFill>
                    <a:latin typeface="Times New Roman" pitchFamily="34" charset="0"/>
                    <a:ea typeface="微软雅黑" pitchFamily="34" charset="-122"/>
                    <a:cs typeface="Times New Roman" pitchFamily="34" charset="-120"/>
                  </a:rPr>
                  <a:t>【解】</a:t>
                </a:r>
                <a:r>
                  <a:rPr lang="en-US" altLang="zh-CN" sz="1800" b="0" i="0" dirty="0">
                    <a:solidFill>
                      <a:srgbClr val="003760"/>
                    </a:solidFill>
                    <a:latin typeface="Times New Roman" pitchFamily="34" charset="0"/>
                    <a:ea typeface="微软雅黑" pitchFamily="34" charset="-122"/>
                    <a:cs typeface="Times New Roman" pitchFamily="34" charset="-120"/>
                  </a:rPr>
                  <a:t>原式</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800" dirty="0"/>
              </a:p>
              <a:p>
                <a:pPr latinLnBrk="1">
                  <a:lnSpc>
                    <a:spcPts val="4600"/>
                  </a:lnSpc>
                </a:pPr>
                <a14:m>
                  <m:oMath xmlns:m="http://schemas.openxmlformats.org/officeDocument/2006/math">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2</m:t>
                        </m:r>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𝛼</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𝛼</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𝛼</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𝛼</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𝛼</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a:solidFill>
                              <a:srgbClr val="003760"/>
                            </a:solidFill>
                            <a:latin typeface="Cambria Math" pitchFamily="34" charset="0"/>
                            <a:ea typeface="Cambria Math" pitchFamily="34" charset="-122"/>
                            <a:cs typeface="Cambria Math" pitchFamily="34" charset="-120"/>
                          </a:rPr>
                          <m:t>)</m:t>
                        </m:r>
                      </m:num>
                      <m:den>
                        <m:r>
                          <a:rPr lang="en-US" altLang="zh-CN" sz="1800" b="0" i="0">
                            <a:solidFill>
                              <a:srgbClr val="003760"/>
                            </a:solidFill>
                            <a:latin typeface="Cambria Math" pitchFamily="34" charset="0"/>
                            <a:ea typeface="Cambria Math" pitchFamily="34" charset="-122"/>
                            <a:cs typeface="Cambria Math" pitchFamily="34" charset="-120"/>
                          </a:rPr>
                          <m:t>2|</m:t>
                        </m:r>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𝛼</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a:solidFill>
                              <a:srgbClr val="003760"/>
                            </a:solidFill>
                            <a:latin typeface="Cambria Math" pitchFamily="34" charset="0"/>
                            <a:ea typeface="Cambria Math" pitchFamily="34" charset="-122"/>
                            <a:cs typeface="Cambria Math" pitchFamily="34" charset="-120"/>
                          </a:rPr>
                          <m:t>|</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800" dirty="0"/>
              </a:p>
              <a:p>
                <a:pPr latinLnBrk="1">
                  <a:lnSpc>
                    <a:spcPts val="4600"/>
                  </a:lnSpc>
                </a:pP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𝛼</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a:solidFill>
                              <a:srgbClr val="003760"/>
                            </a:solidFill>
                            <a:latin typeface="Cambria Math" pitchFamily="34" charset="0"/>
                            <a:ea typeface="Cambria Math" pitchFamily="34" charset="-122"/>
                            <a:cs typeface="Cambria Math" pitchFamily="34" charset="-120"/>
                          </a:rPr>
                          <m:t>(</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m:rPr>
                                <m:sty m:val="p"/>
                              </m:rPr>
                              <a:rPr lang="en-US" altLang="zh-CN" sz="1800" b="0" i="0">
                                <a:solidFill>
                                  <a:srgbClr val="003760"/>
                                </a:solidFill>
                                <a:latin typeface="Cambria Math" pitchFamily="34" charset="0"/>
                                <a:ea typeface="Cambria Math" pitchFamily="34" charset="-122"/>
                                <a:cs typeface="Cambria Math" pitchFamily="34" charset="-120"/>
                              </a:rPr>
                              <m:t>sin</m:t>
                            </m:r>
                          </m:e>
                          <m:sup>
                            <m:r>
                              <a:rPr lang="en-US" altLang="zh-CN" sz="1800" b="0" i="0">
                                <a:solidFill>
                                  <a:srgbClr val="003760"/>
                                </a:solidFill>
                                <a:latin typeface="Cambria Math" pitchFamily="34" charset="0"/>
                                <a:ea typeface="Cambria Math" pitchFamily="34" charset="-122"/>
                                <a:cs typeface="Cambria Math" pitchFamily="34" charset="-120"/>
                              </a:rPr>
                              <m:t>2</m:t>
                            </m:r>
                          </m:sup>
                        </m:sSup>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𝛼</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a:solidFill>
                              <a:srgbClr val="003760"/>
                            </a:solidFill>
                            <a:latin typeface="Cambria Math" pitchFamily="34" charset="0"/>
                            <a:ea typeface="Cambria Math" pitchFamily="34" charset="-122"/>
                            <a:cs typeface="Cambria Math" pitchFamily="34" charset="-120"/>
                          </a:rPr>
                          <m:t>−</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m:rPr>
                                <m:sty m:val="p"/>
                              </m:rPr>
                              <a:rPr lang="en-US" altLang="zh-CN" sz="1800" b="0" i="0">
                                <a:solidFill>
                                  <a:srgbClr val="003760"/>
                                </a:solidFill>
                                <a:latin typeface="Cambria Math" pitchFamily="34" charset="0"/>
                                <a:ea typeface="Cambria Math" pitchFamily="34" charset="-122"/>
                                <a:cs typeface="Cambria Math" pitchFamily="34" charset="-120"/>
                              </a:rPr>
                              <m:t>cos</m:t>
                            </m:r>
                          </m:e>
                          <m:sup>
                            <m:r>
                              <a:rPr lang="en-US" altLang="zh-CN" sz="1800" b="0" i="0">
                                <a:solidFill>
                                  <a:srgbClr val="003760"/>
                                </a:solidFill>
                                <a:latin typeface="Cambria Math" pitchFamily="34" charset="0"/>
                                <a:ea typeface="Cambria Math" pitchFamily="34" charset="-122"/>
                                <a:cs typeface="Cambria Math" pitchFamily="34" charset="-120"/>
                              </a:rPr>
                              <m:t>2</m:t>
                            </m:r>
                          </m:sup>
                        </m:sSup>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𝛼</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a:solidFill>
                              <a:srgbClr val="003760"/>
                            </a:solidFill>
                            <a:latin typeface="Cambria Math" pitchFamily="34" charset="0"/>
                            <a:ea typeface="Cambria Math" pitchFamily="34" charset="-122"/>
                            <a:cs typeface="Cambria Math" pitchFamily="34" charset="-120"/>
                          </a:rPr>
                          <m:t>)</m:t>
                        </m:r>
                      </m:num>
                      <m:den>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𝛼</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a:solidFill>
                              <a:srgbClr val="003760"/>
                            </a:solidFill>
                            <a:latin typeface="Cambria Math" pitchFamily="34" charset="0"/>
                            <a:ea typeface="Cambria Math" pitchFamily="34" charset="-122"/>
                            <a:cs typeface="Cambria Math" pitchFamily="34" charset="-120"/>
                          </a:rPr>
                          <m:t>|</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800" dirty="0"/>
              </a:p>
              <a:p>
                <a:pPr latinLnBrk="1">
                  <a:lnSpc>
                    <a:spcPts val="4600"/>
                  </a:lnSpc>
                </a:pP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𝛼</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𝛼</m:t>
                        </m:r>
                        <m:r>
                          <a:rPr lang="en-US" altLang="zh-CN" sz="1800" b="0" i="0">
                            <a:solidFill>
                              <a:srgbClr val="003760"/>
                            </a:solidFill>
                            <a:latin typeface="Cambria Math" pitchFamily="34" charset="0"/>
                            <a:ea typeface="Cambria Math" pitchFamily="34" charset="-122"/>
                            <a:cs typeface="Cambria Math" pitchFamily="34" charset="-120"/>
                          </a:rPr>
                          <m:t>)</m:t>
                        </m:r>
                      </m:num>
                      <m:den>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𝛼</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a:solidFill>
                              <a:srgbClr val="003760"/>
                            </a:solidFill>
                            <a:latin typeface="Cambria Math" pitchFamily="34" charset="0"/>
                            <a:ea typeface="Cambria Math" pitchFamily="34" charset="-122"/>
                            <a:cs typeface="Cambria Math" pitchFamily="34" charset="-120"/>
                          </a:rPr>
                          <m:t>|</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latinLnBrk="1">
                  <a:lnSpc>
                    <a:spcPts val="3800"/>
                  </a:lnSpc>
                </a:pP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π</m:t>
                    </m:r>
                    <m:r>
                      <a:rPr lang="en-US" altLang="zh-CN" sz="1800" b="0" i="0">
                        <a:solidFill>
                          <a:srgbClr val="003760"/>
                        </a:solidFill>
                        <a:latin typeface="Cambria Math" pitchFamily="34" charset="0"/>
                        <a:ea typeface="Cambria Math" pitchFamily="34" charset="-122"/>
                        <a:cs typeface="Cambria Math" pitchFamily="34" charset="-120"/>
                      </a:rPr>
                      <m:t>&lt;</m:t>
                    </m:r>
                    <m:r>
                      <a:rPr lang="en-US" altLang="zh-CN" sz="1800" b="0" i="0">
                        <a:solidFill>
                          <a:srgbClr val="003760"/>
                        </a:solidFill>
                        <a:latin typeface="Cambria Math" pitchFamily="34" charset="0"/>
                        <a:ea typeface="Cambria Math" pitchFamily="34" charset="-122"/>
                        <a:cs typeface="Cambria Math" pitchFamily="34" charset="-120"/>
                      </a:rPr>
                      <m:t>𝛼</m:t>
                    </m:r>
                    <m:r>
                      <a:rPr lang="en-US" altLang="zh-CN" sz="1800" b="0" i="0">
                        <a:solidFill>
                          <a:srgbClr val="003760"/>
                        </a:solidFill>
                        <a:latin typeface="Cambria Math" pitchFamily="34" charset="0"/>
                        <a:ea typeface="Cambria Math" pitchFamily="34" charset="-122"/>
                        <a:cs typeface="Cambria Math" pitchFamily="34" charset="-120"/>
                      </a:rPr>
                      <m:t>&lt;2</m:t>
                    </m:r>
                    <m:r>
                      <m:rPr>
                        <m:sty m:val="p"/>
                      </m:rPr>
                      <a:rPr lang="en-US" altLang="zh-CN" sz="1800" b="0" i="0">
                        <a:solidFill>
                          <a:srgbClr val="003760"/>
                        </a:solidFill>
                        <a:latin typeface="Cambria Math" pitchFamily="34" charset="0"/>
                        <a:ea typeface="Cambria Math" pitchFamily="34" charset="-122"/>
                        <a:cs typeface="Cambria Math" pitchFamily="34" charset="-120"/>
                      </a:rPr>
                      <m:t>π</m:t>
                    </m:r>
                  </m:oMath>
                </a14:m>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a:solidFill>
                          <a:srgbClr val="003760"/>
                        </a:solidFill>
                        <a:latin typeface="Cambria Math" pitchFamily="34" charset="0"/>
                        <a:ea typeface="Cambria Math" pitchFamily="34" charset="-122"/>
                        <a:cs typeface="Cambria Math" pitchFamily="34" charset="-120"/>
                      </a:rPr>
                      <m:t>&lt;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𝛼</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a:solidFill>
                          <a:srgbClr val="003760"/>
                        </a:solidFill>
                        <a:latin typeface="Cambria Math" pitchFamily="34" charset="0"/>
                        <a:ea typeface="Cambria Math" pitchFamily="34" charset="-122"/>
                        <a:cs typeface="Cambria Math" pitchFamily="34" charset="-120"/>
                      </a:rPr>
                      <m:t>&lt;</m:t>
                    </m:r>
                    <m:r>
                      <m:rPr>
                        <m:sty m:val="p"/>
                      </m:rPr>
                      <a:rPr lang="en-US" altLang="zh-CN" sz="1800" b="0" i="0">
                        <a:solidFill>
                          <a:srgbClr val="003760"/>
                        </a:solidFill>
                        <a:latin typeface="Cambria Math" pitchFamily="34" charset="0"/>
                        <a:ea typeface="Cambria Math" pitchFamily="34" charset="-122"/>
                        <a:cs typeface="Cambria Math" pitchFamily="34" charset="-120"/>
                      </a:rPr>
                      <m:t>π</m:t>
                    </m:r>
                  </m:oMath>
                </a14:m>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𝛼</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a:solidFill>
                          <a:srgbClr val="003760"/>
                        </a:solidFill>
                        <a:latin typeface="Cambria Math" pitchFamily="34" charset="0"/>
                        <a:ea typeface="Cambria Math" pitchFamily="34" charset="-122"/>
                        <a:cs typeface="Cambria Math" pitchFamily="34" charset="-120"/>
                      </a:rPr>
                      <m:t>&lt;0</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latinLnBrk="1">
                  <a:lnSpc>
                    <a:spcPts val="4500"/>
                  </a:lnSpc>
                </a:pP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原式</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𝛼</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𝛼</m:t>
                        </m:r>
                        <m:r>
                          <a:rPr lang="en-US" altLang="zh-CN" sz="1800" b="0" i="0">
                            <a:solidFill>
                              <a:srgbClr val="003760"/>
                            </a:solidFill>
                            <a:latin typeface="Cambria Math" pitchFamily="34" charset="0"/>
                            <a:ea typeface="Cambria Math" pitchFamily="34" charset="-122"/>
                            <a:cs typeface="Cambria Math" pitchFamily="34" charset="-120"/>
                          </a:rPr>
                          <m:t>)</m:t>
                        </m:r>
                      </m:num>
                      <m:den>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𝛼</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a:solidFill>
                              <a:srgbClr val="003760"/>
                            </a:solidFill>
                            <a:latin typeface="Cambria Math" pitchFamily="34" charset="0"/>
                            <a:ea typeface="Cambria Math" pitchFamily="34" charset="-122"/>
                            <a:cs typeface="Cambria Math" pitchFamily="34" charset="-120"/>
                          </a:rPr>
                          <m:t>|</m:t>
                        </m:r>
                      </m:den>
                    </m:f>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𝛼</m:t>
                            </m:r>
                          </m:num>
                          <m:den>
                            <m:r>
                              <a:rPr lang="en-US" altLang="zh-CN" sz="1800" b="0" i="0">
                                <a:solidFill>
                                  <a:srgbClr val="003760"/>
                                </a:solidFill>
                                <a:latin typeface="Cambria Math" pitchFamily="34" charset="0"/>
                                <a:ea typeface="Cambria Math" pitchFamily="34" charset="-122"/>
                                <a:cs typeface="Cambria Math" pitchFamily="34" charset="-120"/>
                              </a:rPr>
                              <m:t>2</m:t>
                            </m:r>
                          </m:den>
                        </m:f>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𝛼</m:t>
                        </m:r>
                      </m:num>
                      <m:den>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𝛼</m:t>
                            </m:r>
                          </m:num>
                          <m:den>
                            <m:r>
                              <a:rPr lang="en-US" altLang="zh-CN" sz="1800" b="0" i="0">
                                <a:solidFill>
                                  <a:srgbClr val="003760"/>
                                </a:solidFill>
                                <a:latin typeface="Cambria Math" pitchFamily="34" charset="0"/>
                                <a:ea typeface="Cambria Math" pitchFamily="34" charset="-122"/>
                                <a:cs typeface="Cambria Math" pitchFamily="34" charset="-120"/>
                              </a:rPr>
                              <m:t>2</m:t>
                            </m:r>
                          </m:den>
                        </m:f>
                      </m:den>
                    </m:f>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𝛼</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p:txBody>
          </p:sp>
        </mc:Choice>
        <mc:Fallback>
          <p:sp>
            <p:nvSpPr>
              <p:cNvPr id="5" name="QO_6_AN.16_1#2cfd406e4?vcp=1&amp;vop=1&amp;pid=de84dd3ad&amp;color=0,55,96&amp;vtp=1&amp;bbb=1"/>
              <p:cNvSpPr>
                <a:spLocks noRot="1" noChangeAspect="1" noMove="1" noResize="1" noEditPoints="1" noAdjustHandles="1" noChangeArrowheads="1" noChangeShapeType="1" noTextEdit="1"/>
              </p:cNvSpPr>
              <p:nvPr/>
            </p:nvSpPr>
            <p:spPr>
              <a:xfrm>
                <a:off x="502920" y="1770852"/>
                <a:ext cx="10570464" cy="3177413"/>
              </a:xfrm>
              <a:prstGeom prst="rect">
                <a:avLst/>
              </a:prstGeom>
              <a:blipFill>
                <a:blip r:embed="rId4"/>
                <a:stretch>
                  <a:fillRect l="-1384" t="-766" b="-192"/>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anim calcmode="lin" valueType="num">
                                      <p:cBhvr>
                                        <p:cTn id="8" dur="500" fill="hold"/>
                                        <p:tgtEl>
                                          <p:spTgt spid="5">
                                            <p:bg/>
                                          </p:spTgt>
                                        </p:tgtEl>
                                        <p:attrNameLst>
                                          <p:attrName>ppt_x</p:attrName>
                                        </p:attrNameLst>
                                      </p:cBhvr>
                                      <p:tavLst>
                                        <p:tav tm="0">
                                          <p:val>
                                            <p:strVal val="#ppt_x"/>
                                          </p:val>
                                        </p:tav>
                                        <p:tav tm="100000">
                                          <p:val>
                                            <p:strVal val="#ppt_x"/>
                                          </p:val>
                                        </p:tav>
                                      </p:tavLst>
                                    </p:anim>
                                    <p:anim calcmode="lin" valueType="num">
                                      <p:cBhvr>
                                        <p:cTn id="9" dur="500" fill="hold"/>
                                        <p:tgtEl>
                                          <p:spTgt spid="5">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Effect transition="in" filter="fade">
                                      <p:cBhvr>
                                        <p:cTn id="12" dur="500"/>
                                        <p:tgtEl>
                                          <p:spTgt spid="5">
                                            <p:txEl>
                                              <p:pRg st="0" end="0"/>
                                            </p:txEl>
                                          </p:spTgt>
                                        </p:tgtEl>
                                      </p:cBhvr>
                                    </p:animEffect>
                                    <p:anim calcmode="lin" valueType="num">
                                      <p:cBhvr>
                                        <p:cTn id="13"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5">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5">
                                            <p:txEl>
                                              <p:pRg st="1" end="1"/>
                                            </p:txEl>
                                          </p:spTgt>
                                        </p:tgtEl>
                                        <p:attrNameLst>
                                          <p:attrName>style.visibility</p:attrName>
                                        </p:attrNameLst>
                                      </p:cBhvr>
                                      <p:to>
                                        <p:strVal val="visible"/>
                                      </p:to>
                                    </p:set>
                                    <p:animEffect transition="in" filter="fade">
                                      <p:cBhvr>
                                        <p:cTn id="17" dur="500"/>
                                        <p:tgtEl>
                                          <p:spTgt spid="5">
                                            <p:txEl>
                                              <p:pRg st="1" end="1"/>
                                            </p:txEl>
                                          </p:spTgt>
                                        </p:tgtEl>
                                      </p:cBhvr>
                                    </p:animEffect>
                                    <p:anim calcmode="lin" valueType="num">
                                      <p:cBhvr>
                                        <p:cTn id="18"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5">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5">
                                            <p:txEl>
                                              <p:pRg st="2" end="2"/>
                                            </p:txEl>
                                          </p:spTgt>
                                        </p:tgtEl>
                                        <p:attrNameLst>
                                          <p:attrName>style.visibility</p:attrName>
                                        </p:attrNameLst>
                                      </p:cBhvr>
                                      <p:to>
                                        <p:strVal val="visible"/>
                                      </p:to>
                                    </p:set>
                                    <p:animEffect transition="in" filter="fade">
                                      <p:cBhvr>
                                        <p:cTn id="22" dur="500"/>
                                        <p:tgtEl>
                                          <p:spTgt spid="5">
                                            <p:txEl>
                                              <p:pRg st="2" end="2"/>
                                            </p:txEl>
                                          </p:spTgt>
                                        </p:tgtEl>
                                      </p:cBhvr>
                                    </p:animEffect>
                                    <p:anim calcmode="lin" valueType="num">
                                      <p:cBhvr>
                                        <p:cTn id="23"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5">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5">
                                            <p:txEl>
                                              <p:pRg st="3" end="3"/>
                                            </p:txEl>
                                          </p:spTgt>
                                        </p:tgtEl>
                                        <p:attrNameLst>
                                          <p:attrName>style.visibility</p:attrName>
                                        </p:attrNameLst>
                                      </p:cBhvr>
                                      <p:to>
                                        <p:strVal val="visible"/>
                                      </p:to>
                                    </p:set>
                                    <p:animEffect transition="in" filter="fade">
                                      <p:cBhvr>
                                        <p:cTn id="27" dur="500"/>
                                        <p:tgtEl>
                                          <p:spTgt spid="5">
                                            <p:txEl>
                                              <p:pRg st="3" end="3"/>
                                            </p:txEl>
                                          </p:spTgt>
                                        </p:tgtEl>
                                      </p:cBhvr>
                                    </p:animEffect>
                                    <p:anim calcmode="lin" valueType="num">
                                      <p:cBhvr>
                                        <p:cTn id="28" dur="500" fill="hold"/>
                                        <p:tgtEl>
                                          <p:spTgt spid="5">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5">
                                            <p:txEl>
                                              <p:pRg st="3" end="3"/>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5">
                                            <p:txEl>
                                              <p:pRg st="4" end="4"/>
                                            </p:txEl>
                                          </p:spTgt>
                                        </p:tgtEl>
                                        <p:attrNameLst>
                                          <p:attrName>style.visibility</p:attrName>
                                        </p:attrNameLst>
                                      </p:cBhvr>
                                      <p:to>
                                        <p:strVal val="visible"/>
                                      </p:to>
                                    </p:set>
                                    <p:animEffect transition="in" filter="fade">
                                      <p:cBhvr>
                                        <p:cTn id="32" dur="500"/>
                                        <p:tgtEl>
                                          <p:spTgt spid="5">
                                            <p:txEl>
                                              <p:pRg st="4" end="4"/>
                                            </p:txEl>
                                          </p:spTgt>
                                        </p:tgtEl>
                                      </p:cBhvr>
                                    </p:animEffect>
                                    <p:anim calcmode="lin" valueType="num">
                                      <p:cBhvr>
                                        <p:cTn id="33" dur="500" fill="hold"/>
                                        <p:tgtEl>
                                          <p:spTgt spid="5">
                                            <p:txEl>
                                              <p:pRg st="4" end="4"/>
                                            </p:txEl>
                                          </p:spTgt>
                                        </p:tgtEl>
                                        <p:attrNameLst>
                                          <p:attrName>ppt_x</p:attrName>
                                        </p:attrNameLst>
                                      </p:cBhvr>
                                      <p:tavLst>
                                        <p:tav tm="0">
                                          <p:val>
                                            <p:strVal val="#ppt_x"/>
                                          </p:val>
                                        </p:tav>
                                        <p:tav tm="100000">
                                          <p:val>
                                            <p:strVal val="#ppt_x"/>
                                          </p:val>
                                        </p:tav>
                                      </p:tavLst>
                                    </p:anim>
                                    <p:anim calcmode="lin" valueType="num">
                                      <p:cBhvr>
                                        <p:cTn id="34" dur="500" fill="hold"/>
                                        <p:tgtEl>
                                          <p:spTgt spid="5">
                                            <p:txEl>
                                              <p:pRg st="4" end="4"/>
                                            </p:txEl>
                                          </p:spTgt>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5">
                                            <p:txEl>
                                              <p:pRg st="5" end="5"/>
                                            </p:txEl>
                                          </p:spTgt>
                                        </p:tgtEl>
                                        <p:attrNameLst>
                                          <p:attrName>style.visibility</p:attrName>
                                        </p:attrNameLst>
                                      </p:cBhvr>
                                      <p:to>
                                        <p:strVal val="visible"/>
                                      </p:to>
                                    </p:set>
                                    <p:animEffect transition="in" filter="fade">
                                      <p:cBhvr>
                                        <p:cTn id="37" dur="500"/>
                                        <p:tgtEl>
                                          <p:spTgt spid="5">
                                            <p:txEl>
                                              <p:pRg st="5" end="5"/>
                                            </p:txEl>
                                          </p:spTgt>
                                        </p:tgtEl>
                                      </p:cBhvr>
                                    </p:animEffect>
                                    <p:anim calcmode="lin" valueType="num">
                                      <p:cBhvr>
                                        <p:cTn id="38" dur="500" fill="hold"/>
                                        <p:tgtEl>
                                          <p:spTgt spid="5">
                                            <p:txEl>
                                              <p:pRg st="5" end="5"/>
                                            </p:txEl>
                                          </p:spTgt>
                                        </p:tgtEl>
                                        <p:attrNameLst>
                                          <p:attrName>ppt_x</p:attrName>
                                        </p:attrNameLst>
                                      </p:cBhvr>
                                      <p:tavLst>
                                        <p:tav tm="0">
                                          <p:val>
                                            <p:strVal val="#ppt_x"/>
                                          </p:val>
                                        </p:tav>
                                        <p:tav tm="100000">
                                          <p:val>
                                            <p:strVal val="#ppt_x"/>
                                          </p:val>
                                        </p:tav>
                                      </p:tavLst>
                                    </p:anim>
                                    <p:anim calcmode="lin" valueType="num">
                                      <p:cBhvr>
                                        <p:cTn id="39" dur="500" fill="hold"/>
                                        <p:tgtEl>
                                          <p:spTgt spid="5">
                                            <p:txEl>
                                              <p:pRg st="5" end="5"/>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animBg="1"/>
    </p:bldLst>
  </p:timing>
</p:sld>
</file>

<file path=ppt/slides/slide18.xml><?xml version="1.0" encoding="utf-8"?>
<p:sld xmlns:a="http://schemas.openxmlformats.org/drawingml/2006/main" xmlns:r="http://schemas.openxmlformats.org/officeDocument/2006/relationships" xmlns:p="http://schemas.openxmlformats.org/presentationml/2006/main">
  <p:cSld name="Slide 16&amp;si=16">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O_6_BD.17_1#f4aca0c2d?vcp=1&amp;vop=1&amp;pid=de84dd3ad&amp;color=0,55,96&amp;vtp=1&amp;bt=1&amp;bbb=1"/>
              <p:cNvSpPr/>
              <p:nvPr/>
            </p:nvSpPr>
            <p:spPr>
              <a:xfrm>
                <a:off x="502920" y="946581"/>
                <a:ext cx="10570464" cy="525971"/>
              </a:xfrm>
              <a:prstGeom prst="rect">
                <a:avLst/>
              </a:prstGeom>
              <a:noFill/>
              <a:ln/>
            </p:spPr>
            <p:txBody>
              <a:bodyPr wrap="none" lIns="0" tIns="0" rIns="0" bIns="0" rtlCol="0" anchor="t"/>
              <a:lstStyle/>
              <a:p>
                <a:pPr algn="l" latinLnBrk="1">
                  <a:lnSpc>
                    <a:spcPts val="4500"/>
                  </a:lnSpc>
                </a:pPr>
                <a:r>
                  <a:rPr lang="en-US" altLang="zh-CN" sz="1800" b="1" i="0" dirty="0">
                    <a:solidFill>
                      <a:srgbClr val="003760"/>
                    </a:solidFill>
                    <a:latin typeface="Times New Roman" pitchFamily="34" charset="0"/>
                    <a:ea typeface="微软雅黑" pitchFamily="34" charset="-122"/>
                    <a:cs typeface="Times New Roman" pitchFamily="34" charset="-120"/>
                  </a:rPr>
                  <a:t>1-2</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已知</a:t>
                </a:r>
                <a14:m>
                  <m:oMath xmlns:m="http://schemas.openxmlformats.org/officeDocument/2006/math">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𝛼</m:t>
                    </m:r>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𝛽</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2</m:t>
                        </m:r>
                      </m:num>
                      <m:den>
                        <m:r>
                          <a:rPr lang="en-US" altLang="zh-CN" sz="1800" b="0" i="0">
                            <a:solidFill>
                              <a:srgbClr val="003760"/>
                            </a:solidFill>
                            <a:latin typeface="Cambria Math" pitchFamily="34" charset="0"/>
                            <a:ea typeface="Cambria Math" pitchFamily="34" charset="-122"/>
                            <a:cs typeface="Cambria Math" pitchFamily="34" charset="-120"/>
                          </a:rPr>
                          <m:t>3</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𝛼</m:t>
                    </m:r>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𝛽</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2</m:t>
                        </m:r>
                      </m:num>
                      <m:den>
                        <m:r>
                          <a:rPr lang="en-US" altLang="zh-CN" sz="1800" b="0" i="0">
                            <a:solidFill>
                              <a:srgbClr val="003760"/>
                            </a:solidFill>
                            <a:latin typeface="Cambria Math" pitchFamily="34" charset="0"/>
                            <a:ea typeface="Cambria Math" pitchFamily="34" charset="-122"/>
                            <a:cs typeface="Cambria Math" pitchFamily="34" charset="-120"/>
                          </a:rPr>
                          <m:t>3</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𝛼</m:t>
                    </m:r>
                  </m:oMath>
                </a14:m>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𝛽</m:t>
                    </m:r>
                  </m:oMath>
                </a14:m>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均为锐角，求</a:t>
                </a:r>
                <a14:m>
                  <m:oMath xmlns:m="http://schemas.openxmlformats.org/officeDocument/2006/math">
                    <m:r>
                      <m:rPr>
                        <m:sty m:val="p"/>
                      </m:rPr>
                      <a:rPr lang="en-US" altLang="zh-CN" sz="1800" b="0" i="0">
                        <a:solidFill>
                          <a:srgbClr val="003760"/>
                        </a:solidFill>
                        <a:latin typeface="Cambria Math" pitchFamily="34" charset="0"/>
                        <a:ea typeface="Cambria Math" pitchFamily="34" charset="-122"/>
                        <a:cs typeface="Cambria Math" pitchFamily="34" charset="-120"/>
                      </a:rPr>
                      <m:t>tan</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𝛼</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𝛽</m:t>
                    </m:r>
                    <m:r>
                      <a:rPr lang="en-US" altLang="zh-CN" sz="1800" b="0" i="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的值.</a:t>
                </a:r>
                <a:endParaRPr lang="en-US" altLang="zh-CN" sz="1800" dirty="0"/>
              </a:p>
            </p:txBody>
          </p:sp>
        </mc:Choice>
        <mc:Fallback xmlns="">
          <p:sp>
            <p:nvSpPr>
              <p:cNvPr id="2" name="QO_6_BD.17_1#f4aca0c2d?vcp=1&amp;vop=1&amp;pid=de84dd3ad&amp;color=0,55,96&amp;vtp=1&amp;bt=1&amp;bbb=1"/>
              <p:cNvSpPr>
                <a:spLocks noRot="1" noChangeAspect="1" noMove="1" noResize="1" noEditPoints="1" noAdjustHandles="1" noChangeArrowheads="1" noChangeShapeType="1" noTextEdit="1"/>
              </p:cNvSpPr>
              <p:nvPr/>
            </p:nvSpPr>
            <p:spPr>
              <a:xfrm>
                <a:off x="502920" y="946581"/>
                <a:ext cx="10570464" cy="525971"/>
              </a:xfrm>
              <a:prstGeom prst="rect">
                <a:avLst/>
              </a:prstGeom>
              <a:blipFill>
                <a:blip r:embed="rId3"/>
                <a:stretch>
                  <a:fillRect l="-1384" b="-14943"/>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3" name="QO_6_AN.18_1#f4aca0c2d?vcp=1&amp;vop=1&amp;pid=de84dd3ad&amp;color=0,55,96&amp;vtp=1&amp;bbb=1"/>
              <p:cNvSpPr/>
              <p:nvPr/>
            </p:nvSpPr>
            <p:spPr>
              <a:xfrm>
                <a:off x="502920" y="1475155"/>
                <a:ext cx="10570464" cy="4268915"/>
              </a:xfrm>
              <a:prstGeom prst="rect">
                <a:avLst/>
              </a:prstGeom>
              <a:noFill/>
              <a:ln/>
            </p:spPr>
            <p:txBody>
              <a:bodyPr wrap="none" lIns="0" tIns="0" rIns="0" bIns="0" rtlCol="0" anchor="t"/>
              <a:lstStyle/>
              <a:p>
                <a:pPr algn="l" latinLnBrk="1">
                  <a:lnSpc>
                    <a:spcPts val="4300"/>
                  </a:lnSpc>
                </a:pPr>
                <a:r>
                  <a:rPr lang="en-US" altLang="zh-CN" sz="1800" b="1" i="0" dirty="0">
                    <a:solidFill>
                      <a:srgbClr val="003760"/>
                    </a:solidFill>
                    <a:latin typeface="Times New Roman" pitchFamily="34" charset="0"/>
                    <a:ea typeface="微软雅黑" pitchFamily="34" charset="-122"/>
                    <a:cs typeface="Times New Roman" pitchFamily="34" charset="-120"/>
                  </a:rPr>
                  <a:t>【解】</a:t>
                </a:r>
                <a:r>
                  <a:rPr lang="en-US" altLang="zh-CN" sz="1800" b="0" i="0" dirty="0">
                    <a:solidFill>
                      <a:srgbClr val="003760"/>
                    </a:solidFill>
                    <a:latin typeface="Times New Roman" pitchFamily="34" charset="0"/>
                    <a:ea typeface="微软雅黑" pitchFamily="34" charset="-122"/>
                    <a:cs typeface="Times New Roman" pitchFamily="34" charset="-120"/>
                  </a:rPr>
                  <a:t>由</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𝛼</m:t>
                    </m:r>
                  </m:oMath>
                </a14:m>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𝛽</m:t>
                    </m:r>
                  </m:oMath>
                </a14:m>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均为锐角，得</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a:solidFill>
                          <a:srgbClr val="003760"/>
                        </a:solidFill>
                        <a:latin typeface="Cambria Math" pitchFamily="34" charset="0"/>
                        <a:ea typeface="Cambria Math" pitchFamily="34" charset="-122"/>
                        <a:cs typeface="Cambria Math" pitchFamily="34" charset="-120"/>
                      </a:rPr>
                      <m:t>&lt;</m:t>
                    </m:r>
                    <m:r>
                      <a:rPr lang="en-US" altLang="zh-CN" sz="1800" b="0" i="0">
                        <a:solidFill>
                          <a:srgbClr val="003760"/>
                        </a:solidFill>
                        <a:latin typeface="Cambria Math" pitchFamily="34" charset="0"/>
                        <a:ea typeface="Cambria Math" pitchFamily="34" charset="-122"/>
                        <a:cs typeface="Cambria Math" pitchFamily="34" charset="-120"/>
                      </a:rPr>
                      <m:t>𝛼</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𝛽</m:t>
                    </m:r>
                    <m:r>
                      <a:rPr lang="en-US" altLang="zh-CN" sz="1800" b="0" i="0">
                        <a:solidFill>
                          <a:srgbClr val="003760"/>
                        </a:solidFill>
                        <a:latin typeface="Cambria Math" pitchFamily="34" charset="0"/>
                        <a:ea typeface="Cambria Math" pitchFamily="34" charset="-122"/>
                        <a:cs typeface="Cambria Math" pitchFamily="34" charset="-120"/>
                      </a:rPr>
                      <m:t>&lt;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latinLnBrk="1">
                  <a:lnSpc>
                    <a:spcPts val="4300"/>
                  </a:lnSpc>
                </a:pPr>
                <a:r>
                  <a:rPr lang="en-US" altLang="zh-CN" b="0" i="0">
                    <a:solidFill>
                      <a:srgbClr val="003760"/>
                    </a:solidFill>
                    <a:latin typeface="Times New Roman" pitchFamily="34" charset="0"/>
                    <a:ea typeface="微软雅黑" pitchFamily="34" charset="-122"/>
                    <a:cs typeface="Times New Roman" pitchFamily="34" charset="-120"/>
                  </a:rPr>
                  <a:t>又</a:t>
                </a:r>
                <a14:m>
                  <m:oMath xmlns:m="http://schemas.openxmlformats.org/officeDocument/2006/math">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𝛼</m:t>
                    </m:r>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𝛽</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2</m:t>
                        </m:r>
                      </m:num>
                      <m:den>
                        <m:r>
                          <a:rPr lang="en-US" altLang="zh-CN" sz="1800" b="0" i="0">
                            <a:solidFill>
                              <a:srgbClr val="003760"/>
                            </a:solidFill>
                            <a:latin typeface="Cambria Math" pitchFamily="34" charset="0"/>
                            <a:ea typeface="Cambria Math" pitchFamily="34" charset="-122"/>
                            <a:cs typeface="Cambria Math" pitchFamily="34" charset="-120"/>
                          </a:rPr>
                          <m:t>3</m:t>
                        </m:r>
                      </m:den>
                    </m:f>
                    <m:r>
                      <a:rPr lang="en-US" altLang="zh-CN" sz="1800" b="0" i="0">
                        <a:solidFill>
                          <a:srgbClr val="003760"/>
                        </a:solidFill>
                        <a:latin typeface="Cambria Math" pitchFamily="34" charset="0"/>
                        <a:ea typeface="Cambria Math" pitchFamily="34" charset="-122"/>
                        <a:cs typeface="Cambria Math" pitchFamily="34" charset="-120"/>
                      </a:rPr>
                      <m:t>&lt;0</m:t>
                    </m:r>
                  </m:oMath>
                </a14:m>
                <a:r>
                  <a:rPr lang="en-US" altLang="zh-CN" sz="1800" b="0" i="0" dirty="0">
                    <a:solidFill>
                      <a:srgbClr val="003760"/>
                    </a:solidFill>
                    <a:latin typeface="Times New Roman" pitchFamily="34" charset="0"/>
                    <a:ea typeface="微软雅黑" pitchFamily="34" charset="-122"/>
                    <a:cs typeface="Times New Roman" pitchFamily="34" charset="-120"/>
                  </a:rPr>
                  <a:t>，所以</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a:solidFill>
                          <a:srgbClr val="003760"/>
                        </a:solidFill>
                        <a:latin typeface="Cambria Math" pitchFamily="34" charset="0"/>
                        <a:ea typeface="Cambria Math" pitchFamily="34" charset="-122"/>
                        <a:cs typeface="Cambria Math" pitchFamily="34" charset="-120"/>
                      </a:rPr>
                      <m:t>&lt;</m:t>
                    </m:r>
                    <m:r>
                      <a:rPr lang="en-US" altLang="zh-CN" sz="1800" b="0" i="0">
                        <a:solidFill>
                          <a:srgbClr val="003760"/>
                        </a:solidFill>
                        <a:latin typeface="Cambria Math" pitchFamily="34" charset="0"/>
                        <a:ea typeface="Cambria Math" pitchFamily="34" charset="-122"/>
                        <a:cs typeface="Cambria Math" pitchFamily="34" charset="-120"/>
                      </a:rPr>
                      <m:t>𝛼</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𝛽</m:t>
                    </m:r>
                    <m:r>
                      <a:rPr lang="en-US" altLang="zh-CN" sz="1800" b="0" i="0">
                        <a:solidFill>
                          <a:srgbClr val="003760"/>
                        </a:solidFill>
                        <a:latin typeface="Cambria Math" pitchFamily="34" charset="0"/>
                        <a:ea typeface="Cambria Math" pitchFamily="34" charset="-122"/>
                        <a:cs typeface="Cambria Math" pitchFamily="34" charset="-120"/>
                      </a:rPr>
                      <m:t>&lt;0</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latinLnBrk="1">
                  <a:lnSpc>
                    <a:spcPts val="4300"/>
                  </a:lnSpc>
                </a:pP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𝛼</m:t>
                    </m:r>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𝛽</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m:t>
                        </m:r>
                      </m:e>
                      <m:sup>
                        <m:r>
                          <a:rPr lang="en-US" altLang="zh-CN" sz="1800" b="0" i="0">
                            <a:solidFill>
                              <a:srgbClr val="003760"/>
                            </a:solidFill>
                            <a:latin typeface="Cambria Math" pitchFamily="34" charset="0"/>
                            <a:ea typeface="Cambria Math" pitchFamily="34" charset="-122"/>
                            <a:cs typeface="Cambria Math" pitchFamily="34" charset="-120"/>
                          </a:rPr>
                          <m:t>2</m:t>
                        </m:r>
                      </m:sup>
                    </m:sSup>
                    <m:r>
                      <a:rPr lang="en-US" altLang="zh-CN" sz="1800" b="0" i="0">
                        <a:solidFill>
                          <a:srgbClr val="003760"/>
                        </a:solidFill>
                        <a:latin typeface="Cambria Math" pitchFamily="34" charset="0"/>
                        <a:ea typeface="Cambria Math" pitchFamily="34" charset="-122"/>
                        <a:cs typeface="Cambria Math" pitchFamily="34" charset="-120"/>
                      </a:rPr>
                      <m:t>=</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m:rPr>
                            <m:sty m:val="p"/>
                          </m:rPr>
                          <a:rPr lang="en-US" altLang="zh-CN" sz="1800" b="0" i="0">
                            <a:solidFill>
                              <a:srgbClr val="003760"/>
                            </a:solidFill>
                            <a:latin typeface="Cambria Math" pitchFamily="34" charset="0"/>
                            <a:ea typeface="Cambria Math" pitchFamily="34" charset="-122"/>
                            <a:cs typeface="Cambria Math" pitchFamily="34" charset="-120"/>
                          </a:rPr>
                          <m:t>sin</m:t>
                        </m:r>
                      </m:e>
                      <m:sup>
                        <m:r>
                          <a:rPr lang="en-US" altLang="zh-CN" sz="1800" b="0" i="0">
                            <a:solidFill>
                              <a:srgbClr val="003760"/>
                            </a:solidFill>
                            <a:latin typeface="Cambria Math" pitchFamily="34" charset="0"/>
                            <a:ea typeface="Cambria Math" pitchFamily="34" charset="-122"/>
                            <a:cs typeface="Cambria Math" pitchFamily="34" charset="-120"/>
                          </a:rPr>
                          <m:t>2</m:t>
                        </m:r>
                      </m:sup>
                    </m:sSup>
                    <m:r>
                      <a:rPr lang="en-US" altLang="zh-CN" sz="1800" b="0" i="0">
                        <a:solidFill>
                          <a:srgbClr val="003760"/>
                        </a:solidFill>
                        <a:latin typeface="Cambria Math" pitchFamily="34" charset="0"/>
                        <a:ea typeface="Cambria Math" pitchFamily="34" charset="-122"/>
                        <a:cs typeface="Cambria Math" pitchFamily="34" charset="-120"/>
                      </a:rPr>
                      <m:t>𝛼</m:t>
                    </m:r>
                    <m:r>
                      <a:rPr lang="en-US" altLang="zh-CN" sz="1800" b="0" i="0">
                        <a:solidFill>
                          <a:srgbClr val="003760"/>
                        </a:solidFill>
                        <a:latin typeface="Cambria Math" pitchFamily="34" charset="0"/>
                        <a:ea typeface="Cambria Math" pitchFamily="34" charset="-122"/>
                        <a:cs typeface="Cambria Math" pitchFamily="34" charset="-120"/>
                      </a:rPr>
                      <m:t>+</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m:rPr>
                            <m:sty m:val="p"/>
                          </m:rPr>
                          <a:rPr lang="en-US" altLang="zh-CN" sz="1800" b="0" i="0">
                            <a:solidFill>
                              <a:srgbClr val="003760"/>
                            </a:solidFill>
                            <a:latin typeface="Cambria Math" pitchFamily="34" charset="0"/>
                            <a:ea typeface="Cambria Math" pitchFamily="34" charset="-122"/>
                            <a:cs typeface="Cambria Math" pitchFamily="34" charset="-120"/>
                          </a:rPr>
                          <m:t>sin</m:t>
                        </m:r>
                      </m:e>
                      <m:sup>
                        <m:r>
                          <a:rPr lang="en-US" altLang="zh-CN" sz="1800" b="0" i="0">
                            <a:solidFill>
                              <a:srgbClr val="003760"/>
                            </a:solidFill>
                            <a:latin typeface="Cambria Math" pitchFamily="34" charset="0"/>
                            <a:ea typeface="Cambria Math" pitchFamily="34" charset="-122"/>
                            <a:cs typeface="Cambria Math" pitchFamily="34" charset="-120"/>
                          </a:rPr>
                          <m:t>2</m:t>
                        </m:r>
                      </m:sup>
                    </m:sSup>
                    <m:r>
                      <a:rPr lang="en-US" altLang="zh-CN" sz="1800" b="0" i="0">
                        <a:solidFill>
                          <a:srgbClr val="003760"/>
                        </a:solidFill>
                        <a:latin typeface="Cambria Math" pitchFamily="34" charset="0"/>
                        <a:ea typeface="Cambria Math" pitchFamily="34" charset="-122"/>
                        <a:cs typeface="Cambria Math" pitchFamily="34" charset="-120"/>
                      </a:rPr>
                      <m:t>𝛽</m:t>
                    </m:r>
                    <m:r>
                      <a:rPr lang="en-US" altLang="zh-CN" sz="1800" b="0" i="0">
                        <a:solidFill>
                          <a:srgbClr val="003760"/>
                        </a:solidFill>
                        <a:latin typeface="Cambria Math" pitchFamily="34" charset="0"/>
                        <a:ea typeface="Cambria Math" pitchFamily="34" charset="-122"/>
                        <a:cs typeface="Cambria Math" pitchFamily="34" charset="-120"/>
                      </a:rPr>
                      <m:t>−2</m:t>
                    </m:r>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𝛼</m:t>
                    </m:r>
                    <m:r>
                      <a:rPr lang="en-US" altLang="zh-CN" sz="1800" b="0" i="0">
                        <a:solidFill>
                          <a:srgbClr val="003760"/>
                        </a:solidFill>
                        <a:latin typeface="Cambria Math" pitchFamily="34" charset="0"/>
                        <a:ea typeface="Cambria Math" pitchFamily="34" charset="-122"/>
                        <a:cs typeface="Cambria Math" pitchFamily="34" charset="-120"/>
                      </a:rPr>
                      <m:t>⋅</m:t>
                    </m:r>
                    <m:r>
                      <m:rPr>
                        <m:nor/>
                      </m:rPr>
                      <a:rPr lang="en-US" altLang="zh-CN" sz="1800" b="0" i="0">
                        <a:solidFill>
                          <a:srgbClr val="003760"/>
                        </a:solidFill>
                        <a:latin typeface="Cambria Math" pitchFamily="34" charset="0"/>
                        <a:ea typeface="Cambria Math" pitchFamily="34" charset="-122"/>
                        <a:cs typeface="Cambria Math" pitchFamily="34" charset="-120"/>
                      </a:rPr>
                      <m:t> </m:t>
                    </m:r>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𝛽</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4</m:t>
                        </m:r>
                      </m:num>
                      <m:den>
                        <m:r>
                          <a:rPr lang="en-US" altLang="zh-CN" sz="1800" b="0" i="0">
                            <a:solidFill>
                              <a:srgbClr val="003760"/>
                            </a:solidFill>
                            <a:latin typeface="Cambria Math" pitchFamily="34" charset="0"/>
                            <a:ea typeface="Cambria Math" pitchFamily="34" charset="-122"/>
                            <a:cs typeface="Cambria Math" pitchFamily="34" charset="-120"/>
                          </a:rPr>
                          <m:t>9</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，①</a:t>
                </a:r>
                <a:endParaRPr lang="en-US" altLang="zh-CN" sz="1800" dirty="0"/>
              </a:p>
              <a:p>
                <a:pPr latinLnBrk="1">
                  <a:lnSpc>
                    <a:spcPts val="4300"/>
                  </a:lnSpc>
                </a:pP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𝛼</m:t>
                    </m:r>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𝛽</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m:t>
                        </m:r>
                      </m:e>
                      <m:sup>
                        <m:r>
                          <a:rPr lang="en-US" altLang="zh-CN" sz="1800" b="0" i="0">
                            <a:solidFill>
                              <a:srgbClr val="003760"/>
                            </a:solidFill>
                            <a:latin typeface="Cambria Math" pitchFamily="34" charset="0"/>
                            <a:ea typeface="Cambria Math" pitchFamily="34" charset="-122"/>
                            <a:cs typeface="Cambria Math" pitchFamily="34" charset="-120"/>
                          </a:rPr>
                          <m:t>2</m:t>
                        </m:r>
                      </m:sup>
                    </m:sSup>
                    <m:r>
                      <a:rPr lang="en-US" altLang="zh-CN" sz="1800" b="0" i="0">
                        <a:solidFill>
                          <a:srgbClr val="003760"/>
                        </a:solidFill>
                        <a:latin typeface="Cambria Math" pitchFamily="34" charset="0"/>
                        <a:ea typeface="Cambria Math" pitchFamily="34" charset="-122"/>
                        <a:cs typeface="Cambria Math" pitchFamily="34" charset="-120"/>
                      </a:rPr>
                      <m:t>=</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m:rPr>
                            <m:sty m:val="p"/>
                          </m:rPr>
                          <a:rPr lang="en-US" altLang="zh-CN" sz="1800" b="0" i="0">
                            <a:solidFill>
                              <a:srgbClr val="003760"/>
                            </a:solidFill>
                            <a:latin typeface="Cambria Math" pitchFamily="34" charset="0"/>
                            <a:ea typeface="Cambria Math" pitchFamily="34" charset="-122"/>
                            <a:cs typeface="Cambria Math" pitchFamily="34" charset="-120"/>
                          </a:rPr>
                          <m:t>cos</m:t>
                        </m:r>
                      </m:e>
                      <m:sup>
                        <m:r>
                          <a:rPr lang="en-US" altLang="zh-CN" sz="1800" b="0" i="0">
                            <a:solidFill>
                              <a:srgbClr val="003760"/>
                            </a:solidFill>
                            <a:latin typeface="Cambria Math" pitchFamily="34" charset="0"/>
                            <a:ea typeface="Cambria Math" pitchFamily="34" charset="-122"/>
                            <a:cs typeface="Cambria Math" pitchFamily="34" charset="-120"/>
                          </a:rPr>
                          <m:t>2</m:t>
                        </m:r>
                      </m:sup>
                    </m:sSup>
                    <m:r>
                      <a:rPr lang="en-US" altLang="zh-CN" sz="1800" b="0" i="0">
                        <a:solidFill>
                          <a:srgbClr val="003760"/>
                        </a:solidFill>
                        <a:latin typeface="Cambria Math" pitchFamily="34" charset="0"/>
                        <a:ea typeface="Cambria Math" pitchFamily="34" charset="-122"/>
                        <a:cs typeface="Cambria Math" pitchFamily="34" charset="-120"/>
                      </a:rPr>
                      <m:t>𝛼</m:t>
                    </m:r>
                    <m:r>
                      <a:rPr lang="en-US" altLang="zh-CN" sz="1800" b="0" i="0">
                        <a:solidFill>
                          <a:srgbClr val="003760"/>
                        </a:solidFill>
                        <a:latin typeface="Cambria Math" pitchFamily="34" charset="0"/>
                        <a:ea typeface="Cambria Math" pitchFamily="34" charset="-122"/>
                        <a:cs typeface="Cambria Math" pitchFamily="34" charset="-120"/>
                      </a:rPr>
                      <m:t>+</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m:rPr>
                            <m:sty m:val="p"/>
                          </m:rPr>
                          <a:rPr lang="en-US" altLang="zh-CN" sz="1800" b="0" i="0">
                            <a:solidFill>
                              <a:srgbClr val="003760"/>
                            </a:solidFill>
                            <a:latin typeface="Cambria Math" pitchFamily="34" charset="0"/>
                            <a:ea typeface="Cambria Math" pitchFamily="34" charset="-122"/>
                            <a:cs typeface="Cambria Math" pitchFamily="34" charset="-120"/>
                          </a:rPr>
                          <m:t>cos</m:t>
                        </m:r>
                      </m:e>
                      <m:sup>
                        <m:r>
                          <a:rPr lang="en-US" altLang="zh-CN" sz="1800" b="0" i="0">
                            <a:solidFill>
                              <a:srgbClr val="003760"/>
                            </a:solidFill>
                            <a:latin typeface="Cambria Math" pitchFamily="34" charset="0"/>
                            <a:ea typeface="Cambria Math" pitchFamily="34" charset="-122"/>
                            <a:cs typeface="Cambria Math" pitchFamily="34" charset="-120"/>
                          </a:rPr>
                          <m:t>2</m:t>
                        </m:r>
                      </m:sup>
                    </m:sSup>
                    <m:r>
                      <a:rPr lang="en-US" altLang="zh-CN" sz="1800" b="0" i="0">
                        <a:solidFill>
                          <a:srgbClr val="003760"/>
                        </a:solidFill>
                        <a:latin typeface="Cambria Math" pitchFamily="34" charset="0"/>
                        <a:ea typeface="Cambria Math" pitchFamily="34" charset="-122"/>
                        <a:cs typeface="Cambria Math" pitchFamily="34" charset="-120"/>
                      </a:rPr>
                      <m:t>𝛽</m:t>
                    </m:r>
                    <m:r>
                      <a:rPr lang="en-US" altLang="zh-CN" sz="1800" b="0" i="0">
                        <a:solidFill>
                          <a:srgbClr val="003760"/>
                        </a:solidFill>
                        <a:latin typeface="Cambria Math" pitchFamily="34" charset="0"/>
                        <a:ea typeface="Cambria Math" pitchFamily="34" charset="-122"/>
                        <a:cs typeface="Cambria Math" pitchFamily="34" charset="-120"/>
                      </a:rPr>
                      <m:t>−2</m:t>
                    </m:r>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𝛼</m:t>
                    </m:r>
                    <m:r>
                      <m:rPr>
                        <m:nor/>
                      </m:rPr>
                      <a:rPr lang="en-US" altLang="zh-CN" sz="1800" b="0" i="0">
                        <a:solidFill>
                          <a:srgbClr val="003760"/>
                        </a:solidFill>
                        <a:latin typeface="Cambria Math" pitchFamily="34" charset="0"/>
                        <a:ea typeface="Cambria Math" pitchFamily="34" charset="-122"/>
                        <a:cs typeface="Cambria Math" pitchFamily="34" charset="-120"/>
                      </a:rPr>
                      <m:t> </m:t>
                    </m:r>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𝛽</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4</m:t>
                        </m:r>
                      </m:num>
                      <m:den>
                        <m:r>
                          <a:rPr lang="en-US" altLang="zh-CN" sz="1800" b="0" i="0">
                            <a:solidFill>
                              <a:srgbClr val="003760"/>
                            </a:solidFill>
                            <a:latin typeface="Cambria Math" pitchFamily="34" charset="0"/>
                            <a:ea typeface="Cambria Math" pitchFamily="34" charset="-122"/>
                            <a:cs typeface="Cambria Math" pitchFamily="34" charset="-120"/>
                          </a:rPr>
                          <m:t>9</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,②</a:t>
                </a:r>
                <a:endParaRPr lang="en-US" altLang="zh-CN" sz="1800" dirty="0"/>
              </a:p>
              <a:p>
                <a:pPr latinLnBrk="1">
                  <a:lnSpc>
                    <a:spcPts val="4300"/>
                  </a:lnSpc>
                </a:pP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①+②</m:t>
                    </m:r>
                  </m:oMath>
                </a14:m>
                <a:r>
                  <a:rPr lang="en-US" altLang="zh-CN" sz="1800" b="0" i="0" dirty="0">
                    <a:solidFill>
                      <a:srgbClr val="003760"/>
                    </a:solidFill>
                    <a:latin typeface="Times New Roman" pitchFamily="34" charset="0"/>
                    <a:ea typeface="微软雅黑" pitchFamily="34" charset="-122"/>
                    <a:cs typeface="Times New Roman" pitchFamily="34" charset="-120"/>
                  </a:rPr>
                  <a:t>，得</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2−2(</m:t>
                    </m:r>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𝛼</m:t>
                    </m:r>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𝛽</m:t>
                    </m:r>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𝛼</m:t>
                    </m:r>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𝛽</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8</m:t>
                        </m:r>
                      </m:num>
                      <m:den>
                        <m:r>
                          <a:rPr lang="en-US" altLang="zh-CN" sz="1800" b="0" i="0">
                            <a:solidFill>
                              <a:srgbClr val="003760"/>
                            </a:solidFill>
                            <a:latin typeface="Cambria Math" pitchFamily="34" charset="0"/>
                            <a:ea typeface="Cambria Math" pitchFamily="34" charset="-122"/>
                            <a:cs typeface="Cambria Math" pitchFamily="34" charset="-120"/>
                          </a:rPr>
                          <m:t>9</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latinLnBrk="1">
                  <a:lnSpc>
                    <a:spcPts val="3500"/>
                  </a:lnSpc>
                </a:pPr>
                <a:r>
                  <a:rPr lang="en-US" altLang="zh-CN" b="0" i="0">
                    <a:solidFill>
                      <a:srgbClr val="003760"/>
                    </a:solidFill>
                    <a:latin typeface="Times New Roman" pitchFamily="34" charset="0"/>
                    <a:ea typeface="微软雅黑" pitchFamily="34" charset="-122"/>
                    <a:cs typeface="Times New Roman" pitchFamily="34" charset="-120"/>
                  </a:rPr>
                  <a:t>解</a:t>
                </a:r>
                <a:r>
                  <a:rPr lang="en-US" altLang="zh-CN" sz="1800" b="0" i="0">
                    <a:solidFill>
                      <a:srgbClr val="003760"/>
                    </a:solidFill>
                    <a:latin typeface="Times New Roman" pitchFamily="34" charset="0"/>
                    <a:ea typeface="微软雅黑" pitchFamily="34" charset="-122"/>
                    <a:cs typeface="Times New Roman" pitchFamily="34" charset="-120"/>
                  </a:rPr>
                  <a:t>得</a:t>
                </a:r>
                <a14:m>
                  <m:oMath xmlns:m="http://schemas.openxmlformats.org/officeDocument/2006/math">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𝛼</m:t>
                    </m:r>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𝛽</m:t>
                    </m:r>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𝛼</m:t>
                    </m:r>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𝛽</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5</m:t>
                        </m:r>
                      </m:num>
                      <m:den>
                        <m:r>
                          <a:rPr lang="en-US" altLang="zh-CN" sz="1800" b="0" i="0">
                            <a:solidFill>
                              <a:srgbClr val="003760"/>
                            </a:solidFill>
                            <a:latin typeface="Cambria Math" pitchFamily="34" charset="0"/>
                            <a:ea typeface="Cambria Math" pitchFamily="34" charset="-122"/>
                            <a:cs typeface="Cambria Math" pitchFamily="34" charset="-120"/>
                          </a:rPr>
                          <m:t>9</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，即</a:t>
                </a:r>
                <a14:m>
                  <m:oMath xmlns:m="http://schemas.openxmlformats.org/officeDocument/2006/math">
                    <m:r>
                      <m:rPr>
                        <m:sty m:val="p"/>
                      </m:rPr>
                      <a:rPr lang="en-US" altLang="zh-CN" sz="1800" b="0" i="0">
                        <a:solidFill>
                          <a:srgbClr val="003760"/>
                        </a:solidFill>
                        <a:latin typeface="Cambria Math" pitchFamily="34" charset="0"/>
                        <a:ea typeface="Cambria Math" pitchFamily="34" charset="-122"/>
                        <a:cs typeface="Cambria Math" pitchFamily="34" charset="-120"/>
                      </a:rPr>
                      <m:t>cos</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𝛼</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𝛽</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5</m:t>
                        </m:r>
                      </m:num>
                      <m:den>
                        <m:r>
                          <a:rPr lang="en-US" altLang="zh-CN" sz="1800" b="0" i="0">
                            <a:solidFill>
                              <a:srgbClr val="003760"/>
                            </a:solidFill>
                            <a:latin typeface="Cambria Math" pitchFamily="34" charset="0"/>
                            <a:ea typeface="Cambria Math" pitchFamily="34" charset="-122"/>
                            <a:cs typeface="Cambria Math" pitchFamily="34" charset="-120"/>
                          </a:rPr>
                          <m:t>9</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latinLnBrk="1">
                  <a:lnSpc>
                    <a:spcPts val="4900"/>
                  </a:lnSpc>
                </a:pPr>
                <a:r>
                  <a:rPr lang="en-US" altLang="zh-CN" b="0" i="0">
                    <a:solidFill>
                      <a:srgbClr val="003760"/>
                    </a:solidFill>
                    <a:latin typeface="Times New Roman" pitchFamily="34" charset="0"/>
                    <a:ea typeface="微软雅黑" pitchFamily="34" charset="-122"/>
                    <a:cs typeface="Times New Roman" pitchFamily="34" charset="-120"/>
                  </a:rPr>
                  <a:t>则</a:t>
                </a:r>
                <a14:m>
                  <m:oMath xmlns:m="http://schemas.openxmlformats.org/officeDocument/2006/math">
                    <m:r>
                      <m:rPr>
                        <m:sty m:val="p"/>
                      </m:rPr>
                      <a:rPr lang="en-US" altLang="zh-CN" sz="1800" b="0" i="0">
                        <a:solidFill>
                          <a:srgbClr val="003760"/>
                        </a:solidFill>
                        <a:latin typeface="Cambria Math" pitchFamily="34" charset="0"/>
                        <a:ea typeface="Cambria Math" pitchFamily="34" charset="-122"/>
                        <a:cs typeface="Cambria Math" pitchFamily="34" charset="-120"/>
                      </a:rPr>
                      <m:t>sin</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𝛼</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𝛽</m:t>
                    </m:r>
                    <m:r>
                      <a:rPr lang="en-US" altLang="zh-CN" sz="1800" b="0" i="0">
                        <a:solidFill>
                          <a:srgbClr val="003760"/>
                        </a:solidFill>
                        <a:latin typeface="Cambria Math" pitchFamily="34" charset="0"/>
                        <a:ea typeface="Cambria Math" pitchFamily="34" charset="-122"/>
                        <a:cs typeface="Cambria Math" pitchFamily="34" charset="-120"/>
                      </a:rPr>
                      <m:t>)=−</m:t>
                    </m:r>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1−</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5</m:t>
                                </m:r>
                              </m:num>
                              <m:den>
                                <m:r>
                                  <a:rPr lang="en-US" altLang="zh-CN" sz="1800" b="0" i="0">
                                    <a:solidFill>
                                      <a:srgbClr val="003760"/>
                                    </a:solidFill>
                                    <a:latin typeface="Cambria Math" pitchFamily="34" charset="0"/>
                                    <a:ea typeface="Cambria Math" pitchFamily="34" charset="-122"/>
                                    <a:cs typeface="Cambria Math" pitchFamily="34" charset="-120"/>
                                  </a:rPr>
                                  <m:t>9</m:t>
                                </m:r>
                              </m:den>
                            </m:f>
                            <m:r>
                              <a:rPr lang="en-US" altLang="zh-CN" sz="1800" b="0" i="0">
                                <a:solidFill>
                                  <a:srgbClr val="003760"/>
                                </a:solidFill>
                                <a:latin typeface="Cambria Math" pitchFamily="34" charset="0"/>
                                <a:ea typeface="Cambria Math" pitchFamily="34" charset="-122"/>
                                <a:cs typeface="Cambria Math" pitchFamily="34" charset="-120"/>
                              </a:rPr>
                              <m:t>)</m:t>
                            </m:r>
                          </m:e>
                          <m:sup>
                            <m:r>
                              <a:rPr lang="en-US" altLang="zh-CN" sz="1800" b="0" i="0">
                                <a:solidFill>
                                  <a:srgbClr val="003760"/>
                                </a:solidFill>
                                <a:latin typeface="Cambria Math" pitchFamily="34" charset="0"/>
                                <a:ea typeface="Cambria Math" pitchFamily="34" charset="-122"/>
                                <a:cs typeface="Cambria Math" pitchFamily="34" charset="-120"/>
                              </a:rPr>
                              <m:t>2</m:t>
                            </m:r>
                          </m:sup>
                        </m:sSup>
                      </m:e>
                    </m:rad>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2</m:t>
                        </m:r>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14</m:t>
                            </m:r>
                          </m:e>
                        </m:rad>
                      </m:num>
                      <m:den>
                        <m:r>
                          <a:rPr lang="en-US" altLang="zh-CN" sz="1800" b="0" i="0">
                            <a:solidFill>
                              <a:srgbClr val="003760"/>
                            </a:solidFill>
                            <a:latin typeface="Cambria Math" pitchFamily="34" charset="0"/>
                            <a:ea typeface="Cambria Math" pitchFamily="34" charset="-122"/>
                            <a:cs typeface="Cambria Math" pitchFamily="34" charset="-120"/>
                          </a:rPr>
                          <m:t>9</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latinLnBrk="1">
                  <a:lnSpc>
                    <a:spcPts val="3800"/>
                  </a:lnSpc>
                </a:pPr>
                <a:r>
                  <a:rPr lang="en-US" altLang="zh-CN" b="0" i="0">
                    <a:solidFill>
                      <a:srgbClr val="003760"/>
                    </a:solidFill>
                    <a:latin typeface="Times New Roman" pitchFamily="34" charset="0"/>
                    <a:ea typeface="微软雅黑" pitchFamily="34" charset="-122"/>
                    <a:cs typeface="Times New Roman" pitchFamily="34" charset="-120"/>
                  </a:rPr>
                  <a:t>则</a:t>
                </a:r>
                <a14:m>
                  <m:oMath xmlns:m="http://schemas.openxmlformats.org/officeDocument/2006/math">
                    <m:r>
                      <m:rPr>
                        <m:sty m:val="p"/>
                      </m:rPr>
                      <a:rPr lang="en-US" altLang="zh-CN" sz="1800" b="0" i="0">
                        <a:solidFill>
                          <a:srgbClr val="003760"/>
                        </a:solidFill>
                        <a:latin typeface="Cambria Math" pitchFamily="34" charset="0"/>
                        <a:ea typeface="Cambria Math" pitchFamily="34" charset="-122"/>
                        <a:cs typeface="Cambria Math" pitchFamily="34" charset="-120"/>
                      </a:rPr>
                      <m:t>tan</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𝛼</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𝛽</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2</m:t>
                        </m:r>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14</m:t>
                            </m:r>
                          </m:e>
                        </m:rad>
                      </m:num>
                      <m:den>
                        <m:r>
                          <a:rPr lang="en-US" altLang="zh-CN" sz="1800" b="0" i="0">
                            <a:solidFill>
                              <a:srgbClr val="003760"/>
                            </a:solidFill>
                            <a:latin typeface="Cambria Math" pitchFamily="34" charset="0"/>
                            <a:ea typeface="Cambria Math" pitchFamily="34" charset="-122"/>
                            <a:cs typeface="Cambria Math" pitchFamily="34" charset="-120"/>
                          </a:rPr>
                          <m:t>5</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p:txBody>
          </p:sp>
        </mc:Choice>
        <mc:Fallback xmlns="">
          <p:sp>
            <p:nvSpPr>
              <p:cNvPr id="3" name="QO_6_AN.18_1#f4aca0c2d?vcp=1&amp;vop=1&amp;pid=de84dd3ad&amp;color=0,55,96&amp;vtp=1&amp;bbb=1"/>
              <p:cNvSpPr>
                <a:spLocks noRot="1" noChangeAspect="1" noMove="1" noResize="1" noEditPoints="1" noAdjustHandles="1" noChangeArrowheads="1" noChangeShapeType="1" noTextEdit="1"/>
              </p:cNvSpPr>
              <p:nvPr/>
            </p:nvSpPr>
            <p:spPr>
              <a:xfrm>
                <a:off x="502920" y="1475155"/>
                <a:ext cx="10570464" cy="4268915"/>
              </a:xfrm>
              <a:prstGeom prst="rect">
                <a:avLst/>
              </a:prstGeom>
              <a:blipFill>
                <a:blip r:embed="rId4"/>
                <a:stretch>
                  <a:fillRect l="-1384" b="-1857"/>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anim calcmode="lin" valueType="num">
                                      <p:cBhvr>
                                        <p:cTn id="8" dur="500" fill="hold"/>
                                        <p:tgtEl>
                                          <p:spTgt spid="3">
                                            <p:bg/>
                                          </p:spTgt>
                                        </p:tgtEl>
                                        <p:attrNameLst>
                                          <p:attrName>ppt_x</p:attrName>
                                        </p:attrNameLst>
                                      </p:cBhvr>
                                      <p:tavLst>
                                        <p:tav tm="0">
                                          <p:val>
                                            <p:strVal val="#ppt_x"/>
                                          </p:val>
                                        </p:tav>
                                        <p:tav tm="100000">
                                          <p:val>
                                            <p:strVal val="#ppt_x"/>
                                          </p:val>
                                        </p:tav>
                                      </p:tavLst>
                                    </p:anim>
                                    <p:anim calcmode="lin" valueType="num">
                                      <p:cBhvr>
                                        <p:cTn id="9" dur="500" fill="hold"/>
                                        <p:tgtEl>
                                          <p:spTgt spid="3">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500"/>
                                        <p:tgtEl>
                                          <p:spTgt spid="3">
                                            <p:txEl>
                                              <p:pRg st="0" end="0"/>
                                            </p:txEl>
                                          </p:spTgt>
                                        </p:tgtEl>
                                      </p:cBhvr>
                                    </p:animEffect>
                                    <p:anim calcmode="lin" valueType="num">
                                      <p:cBhvr>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3">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fade">
                                      <p:cBhvr>
                                        <p:cTn id="17" dur="500"/>
                                        <p:tgtEl>
                                          <p:spTgt spid="3">
                                            <p:txEl>
                                              <p:pRg st="1" end="1"/>
                                            </p:txEl>
                                          </p:spTgt>
                                        </p:tgtEl>
                                      </p:cBhvr>
                                    </p:animEffect>
                                    <p:anim calcmode="lin" valueType="num">
                                      <p:cBhvr>
                                        <p:cTn id="18"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3">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fade">
                                      <p:cBhvr>
                                        <p:cTn id="22" dur="500"/>
                                        <p:tgtEl>
                                          <p:spTgt spid="3">
                                            <p:txEl>
                                              <p:pRg st="2" end="2"/>
                                            </p:txEl>
                                          </p:spTgt>
                                        </p:tgtEl>
                                      </p:cBhvr>
                                    </p:animEffect>
                                    <p:anim calcmode="lin" valueType="num">
                                      <p:cBhvr>
                                        <p:cTn id="2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3">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Effect transition="in" filter="fade">
                                      <p:cBhvr>
                                        <p:cTn id="27" dur="500"/>
                                        <p:tgtEl>
                                          <p:spTgt spid="3">
                                            <p:txEl>
                                              <p:pRg st="3" end="3"/>
                                            </p:txEl>
                                          </p:spTgt>
                                        </p:tgtEl>
                                      </p:cBhvr>
                                    </p:animEffect>
                                    <p:anim calcmode="lin" valueType="num">
                                      <p:cBhvr>
                                        <p:cTn id="28"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3">
                                            <p:txEl>
                                              <p:pRg st="3" end="3"/>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3">
                                            <p:txEl>
                                              <p:pRg st="4" end="4"/>
                                            </p:txEl>
                                          </p:spTgt>
                                        </p:tgtEl>
                                        <p:attrNameLst>
                                          <p:attrName>style.visibility</p:attrName>
                                        </p:attrNameLst>
                                      </p:cBhvr>
                                      <p:to>
                                        <p:strVal val="visible"/>
                                      </p:to>
                                    </p:set>
                                    <p:animEffect transition="in" filter="fade">
                                      <p:cBhvr>
                                        <p:cTn id="32" dur="500"/>
                                        <p:tgtEl>
                                          <p:spTgt spid="3">
                                            <p:txEl>
                                              <p:pRg st="4" end="4"/>
                                            </p:txEl>
                                          </p:spTgt>
                                        </p:tgtEl>
                                      </p:cBhvr>
                                    </p:animEffect>
                                    <p:anim calcmode="lin" valueType="num">
                                      <p:cBhvr>
                                        <p:cTn id="33"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4" dur="500" fill="hold"/>
                                        <p:tgtEl>
                                          <p:spTgt spid="3">
                                            <p:txEl>
                                              <p:pRg st="4" end="4"/>
                                            </p:txEl>
                                          </p:spTgt>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Effect transition="in" filter="fade">
                                      <p:cBhvr>
                                        <p:cTn id="37" dur="500"/>
                                        <p:tgtEl>
                                          <p:spTgt spid="3">
                                            <p:txEl>
                                              <p:pRg st="5" end="5"/>
                                            </p:txEl>
                                          </p:spTgt>
                                        </p:tgtEl>
                                      </p:cBhvr>
                                    </p:animEffect>
                                    <p:anim calcmode="lin" valueType="num">
                                      <p:cBhvr>
                                        <p:cTn id="38"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39" dur="500" fill="hold"/>
                                        <p:tgtEl>
                                          <p:spTgt spid="3">
                                            <p:txEl>
                                              <p:pRg st="5" end="5"/>
                                            </p:txEl>
                                          </p:spTgt>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3">
                                            <p:txEl>
                                              <p:pRg st="6" end="6"/>
                                            </p:txEl>
                                          </p:spTgt>
                                        </p:tgtEl>
                                        <p:attrNameLst>
                                          <p:attrName>style.visibility</p:attrName>
                                        </p:attrNameLst>
                                      </p:cBhvr>
                                      <p:to>
                                        <p:strVal val="visible"/>
                                      </p:to>
                                    </p:set>
                                    <p:animEffect transition="in" filter="fade">
                                      <p:cBhvr>
                                        <p:cTn id="42" dur="500"/>
                                        <p:tgtEl>
                                          <p:spTgt spid="3">
                                            <p:txEl>
                                              <p:pRg st="6" end="6"/>
                                            </p:txEl>
                                          </p:spTgt>
                                        </p:tgtEl>
                                      </p:cBhvr>
                                    </p:animEffect>
                                    <p:anim calcmode="lin" valueType="num">
                                      <p:cBhvr>
                                        <p:cTn id="43"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44" dur="500" fill="hold"/>
                                        <p:tgtEl>
                                          <p:spTgt spid="3">
                                            <p:txEl>
                                              <p:pRg st="6" end="6"/>
                                            </p:txEl>
                                          </p:spTgt>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3">
                                            <p:txEl>
                                              <p:pRg st="7" end="7"/>
                                            </p:txEl>
                                          </p:spTgt>
                                        </p:tgtEl>
                                        <p:attrNameLst>
                                          <p:attrName>style.visibility</p:attrName>
                                        </p:attrNameLst>
                                      </p:cBhvr>
                                      <p:to>
                                        <p:strVal val="visible"/>
                                      </p:to>
                                    </p:set>
                                    <p:animEffect transition="in" filter="fade">
                                      <p:cBhvr>
                                        <p:cTn id="47" dur="500"/>
                                        <p:tgtEl>
                                          <p:spTgt spid="3">
                                            <p:txEl>
                                              <p:pRg st="7" end="7"/>
                                            </p:txEl>
                                          </p:spTgt>
                                        </p:tgtEl>
                                      </p:cBhvr>
                                    </p:animEffect>
                                    <p:anim calcmode="lin" valueType="num">
                                      <p:cBhvr>
                                        <p:cTn id="48"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49" dur="500" fill="hold"/>
                                        <p:tgtEl>
                                          <p:spTgt spid="3">
                                            <p:txEl>
                                              <p:pRg st="7" end="7"/>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9.xml><?xml version="1.0" encoding="utf-8"?>
<p:sld xmlns:a="http://schemas.openxmlformats.org/drawingml/2006/main" xmlns:r="http://schemas.openxmlformats.org/officeDocument/2006/relationships" xmlns:p="http://schemas.openxmlformats.org/presentationml/2006/main">
  <p:cSld name="Slide 17&amp;si=17">
    <p:spTree>
      <p:nvGrpSpPr>
        <p:cNvPr id="1" name=""/>
        <p:cNvGrpSpPr/>
        <p:nvPr/>
      </p:nvGrpSpPr>
      <p:grpSpPr>
        <a:xfrm>
          <a:off x="0" y="0"/>
          <a:ext cx="0" cy="0"/>
          <a:chOff x="0" y="0"/>
          <a:chExt cx="0" cy="0"/>
        </a:xfrm>
      </p:grpSpPr>
      <p:pic>
        <p:nvPicPr>
          <p:cNvPr id="2" name="C_4#ecfd67641?vcp=1&amp;pid=0dafb67db&amp;color=0,55,96&amp;tib=255,255,255&amp;vtp=1&amp;bt=1" descr="preencoded.png"/>
          <p:cNvPicPr>
            <a:picLocks noChangeAspect="1"/>
          </p:cNvPicPr>
          <p:nvPr/>
        </p:nvPicPr>
        <p:blipFill>
          <a:blip r:embed="rId3"/>
          <a:stretch>
            <a:fillRect/>
          </a:stretch>
        </p:blipFill>
        <p:spPr>
          <a:xfrm>
            <a:off x="521208" y="792000"/>
            <a:ext cx="512064" cy="548640"/>
          </a:xfrm>
          <a:prstGeom prst="rect">
            <a:avLst/>
          </a:prstGeom>
        </p:spPr>
      </p:pic>
      <p:sp>
        <p:nvSpPr>
          <p:cNvPr id="3" name="C_4_BD#ecfd67641?vcp=1&amp;pid=0dafb67db&amp;color=61,88,159&amp;vtp=1&amp;bbb=1"/>
          <p:cNvSpPr/>
          <p:nvPr/>
        </p:nvSpPr>
        <p:spPr>
          <a:xfrm>
            <a:off x="1188720" y="810288"/>
            <a:ext cx="1801368" cy="521208"/>
          </a:xfrm>
          <a:prstGeom prst="rect">
            <a:avLst/>
          </a:prstGeom>
          <a:noFill/>
          <a:ln/>
        </p:spPr>
        <p:txBody>
          <a:bodyPr wrap="none" lIns="0" tIns="0" rIns="0" bIns="0" rtlCol="0" anchor="ctr"/>
          <a:lstStyle/>
          <a:p>
            <a:pPr algn="l" latinLnBrk="1">
              <a:lnSpc>
                <a:spcPts val="2900"/>
              </a:lnSpc>
            </a:pPr>
            <a:r>
              <a:rPr lang="en-US" altLang="zh-CN" sz="2400" b="0" i="0" dirty="0">
                <a:solidFill>
                  <a:srgbClr val="3D589F"/>
                </a:solidFill>
                <a:latin typeface="微软雅黑" pitchFamily="34" charset="0"/>
                <a:ea typeface="微软雅黑" pitchFamily="34" charset="-122"/>
                <a:cs typeface="微软雅黑" pitchFamily="34" charset="-120"/>
              </a:rPr>
              <a:t>题型诀</a:t>
            </a:r>
            <a:endParaRPr lang="en-US" altLang="zh-CN" sz="2400" dirty="0">
              <a:solidFill>
                <a:srgbClr val="3D589F"/>
              </a:solidFill>
            </a:endParaRPr>
          </a:p>
        </p:txBody>
      </p:sp>
      <p:sp>
        <p:nvSpPr>
          <p:cNvPr id="4" name="C_5_BD#57ec103ba?vcp=1&amp;pid=ecfd67641&amp;color=97,97,244&amp;vtp=1&amp;bbb=1"/>
          <p:cNvSpPr/>
          <p:nvPr/>
        </p:nvSpPr>
        <p:spPr>
          <a:xfrm>
            <a:off x="502920" y="1342672"/>
            <a:ext cx="10570464" cy="812800"/>
          </a:xfrm>
          <a:prstGeom prst="rect">
            <a:avLst/>
          </a:prstGeom>
          <a:noFill/>
          <a:ln/>
        </p:spPr>
        <p:txBody>
          <a:bodyPr wrap="none" lIns="0" tIns="0" rIns="0" bIns="0" rtlCol="0" anchor="t"/>
          <a:lstStyle/>
          <a:p>
            <a:pPr algn="l" latinLnBrk="1">
              <a:lnSpc>
                <a:spcPts val="3400"/>
              </a:lnSpc>
            </a:pPr>
            <a:r>
              <a:rPr lang="en-US" altLang="zh-CN" sz="2000" b="0" i="0" dirty="0">
                <a:solidFill>
                  <a:srgbClr val="6161F4"/>
                </a:solidFill>
                <a:latin typeface="Times New Roman" pitchFamily="34" charset="0"/>
                <a:ea typeface="微软雅黑" pitchFamily="34" charset="-122"/>
                <a:cs typeface="Times New Roman" pitchFamily="34" charset="-120"/>
              </a:rPr>
              <a:t>题型1</a:t>
            </a:r>
            <a:r>
              <a:rPr lang="en-US" altLang="zh-CN" sz="2000" b="0" i="0" dirty="0">
                <a:solidFill>
                  <a:srgbClr val="6161F4"/>
                </a:solidFill>
                <a:latin typeface="SimSun" pitchFamily="34" charset="0"/>
                <a:ea typeface="SimSun" pitchFamily="34" charset="-122"/>
                <a:cs typeface="SimSun" pitchFamily="34" charset="-120"/>
              </a:rPr>
              <a:t> </a:t>
            </a:r>
            <a:r>
              <a:rPr lang="en-US" altLang="zh-CN" sz="2000" b="0" i="0" dirty="0">
                <a:solidFill>
                  <a:srgbClr val="6161F4"/>
                </a:solidFill>
                <a:latin typeface="Times New Roman" pitchFamily="34" charset="0"/>
                <a:ea typeface="微软雅黑" pitchFamily="34" charset="-122"/>
                <a:cs typeface="Times New Roman" pitchFamily="34" charset="-120"/>
              </a:rPr>
              <a:t>利用半角公式、万能公式求值</a:t>
            </a:r>
            <a:endParaRPr lang="en-US" altLang="zh-CN" sz="2000" dirty="0">
              <a:solidFill>
                <a:srgbClr val="6161F4"/>
              </a:solidFill>
            </a:endParaRPr>
          </a:p>
        </p:txBody>
      </p:sp>
      <mc:AlternateContent xmlns:mc="http://schemas.openxmlformats.org/markup-compatibility/2006" xmlns:a14="http://schemas.microsoft.com/office/drawing/2010/main">
        <mc:Choice Requires="a14">
          <p:sp>
            <p:nvSpPr>
              <p:cNvPr id="5" name="QC_6_BD.19_1#f1f904289?vaa=1&amp;vcp=1&amp;vop=1&amp;pid=57ec103ba&amp;color=0,55,96&amp;vtp=1&amp;bbb=1"/>
              <p:cNvSpPr/>
              <p:nvPr/>
            </p:nvSpPr>
            <p:spPr>
              <a:xfrm>
                <a:off x="502920" y="1730022"/>
                <a:ext cx="10570464" cy="525907"/>
              </a:xfrm>
              <a:prstGeom prst="rect">
                <a:avLst/>
              </a:prstGeom>
              <a:noFill/>
              <a:ln/>
            </p:spPr>
            <p:txBody>
              <a:bodyPr wrap="none" lIns="0" tIns="0" rIns="0" bIns="0" rtlCol="0" anchor="t"/>
              <a:lstStyle/>
              <a:p>
                <a:pPr algn="l" latinLnBrk="1">
                  <a:lnSpc>
                    <a:spcPts val="4500"/>
                  </a:lnSpc>
                </a:pPr>
                <a:r>
                  <a:rPr lang="en-US" altLang="zh-CN" sz="1800" b="1" i="0" dirty="0">
                    <a:solidFill>
                      <a:srgbClr val="003760"/>
                    </a:solidFill>
                    <a:latin typeface="Times New Roman" pitchFamily="34" charset="0"/>
                    <a:ea typeface="微软雅黑" pitchFamily="34" charset="-122"/>
                    <a:cs typeface="Times New Roman" pitchFamily="34" charset="-120"/>
                  </a:rPr>
                  <a:t>例1</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已知</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𝛼</m:t>
                    </m:r>
                  </m:oMath>
                </a14:m>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为第四象限角，</a:t>
                </a:r>
                <a14:m>
                  <m:oMath xmlns:m="http://schemas.openxmlformats.org/officeDocument/2006/math">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𝛼</m:t>
                    </m:r>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cos</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𝛼</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5</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，则</a:t>
                </a:r>
                <a14:m>
                  <m:oMath xmlns:m="http://schemas.openxmlformats.org/officeDocument/2006/math">
                    <m:r>
                      <m:rPr>
                        <m:sty m:val="p"/>
                      </m:rPr>
                      <a:rPr lang="en-US" altLang="zh-CN" sz="1800" b="0" i="0" smtClean="0">
                        <a:solidFill>
                          <a:srgbClr val="003760"/>
                        </a:solidFill>
                        <a:latin typeface="Cambria Math" pitchFamily="34" charset="0"/>
                        <a:ea typeface="Cambria Math" pitchFamily="34" charset="-122"/>
                        <a:cs typeface="Cambria Math" pitchFamily="34" charset="-120"/>
                      </a:rPr>
                      <m:t>tan</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𝛼</m:t>
                        </m:r>
                      </m:num>
                      <m:den>
                        <m:r>
                          <a:rPr lang="en-US" altLang="zh-CN" sz="1800" b="0" i="0">
                            <a:solidFill>
                              <a:srgbClr val="003760"/>
                            </a:solidFill>
                            <a:latin typeface="Cambria Math" pitchFamily="34" charset="0"/>
                            <a:ea typeface="Cambria Math" pitchFamily="34" charset="-122"/>
                            <a:cs typeface="Cambria Math" pitchFamily="34" charset="-120"/>
                          </a:rPr>
                          <m:t>2</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的值为(</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p:txBody>
          </p:sp>
        </mc:Choice>
        <mc:Fallback xmlns="">
          <p:sp>
            <p:nvSpPr>
              <p:cNvPr id="5" name="QC_6_BD.19_1#f1f904289?vaa=1&amp;vcp=1&amp;vop=1&amp;pid=57ec103ba&amp;color=0,55,96&amp;vtp=1&amp;bbb=1"/>
              <p:cNvSpPr>
                <a:spLocks noRot="1" noChangeAspect="1" noMove="1" noResize="1" noEditPoints="1" noAdjustHandles="1" noChangeArrowheads="1" noChangeShapeType="1" noTextEdit="1"/>
              </p:cNvSpPr>
              <p:nvPr/>
            </p:nvSpPr>
            <p:spPr>
              <a:xfrm>
                <a:off x="502920" y="1730022"/>
                <a:ext cx="10570464" cy="525907"/>
              </a:xfrm>
              <a:prstGeom prst="rect">
                <a:avLst/>
              </a:prstGeom>
              <a:blipFill>
                <a:blip r:embed="rId4"/>
                <a:stretch>
                  <a:fillRect l="-1384" b="-15116"/>
                </a:stretch>
              </a:blipFill>
              <a:ln/>
            </p:spPr>
            <p:txBody>
              <a:bodyPr/>
              <a:lstStyle/>
              <a:p>
                <a:r>
                  <a:rPr lang="zh-CN" altLang="en-US">
                    <a:noFill/>
                  </a:rPr>
                  <a:t> </a:t>
                </a:r>
              </a:p>
            </p:txBody>
          </p:sp>
        </mc:Fallback>
      </mc:AlternateContent>
      <p:sp>
        <p:nvSpPr>
          <p:cNvPr id="6" name="QC_6_AN.21_1#f1f904289.bracket?vaa=1&amp;vcp=1&amp;vop=1&amp;pid=57ec103ba&amp;color=0,55,96&amp;vpa=2&amp;vtp=1"/>
          <p:cNvSpPr/>
          <p:nvPr/>
        </p:nvSpPr>
        <p:spPr>
          <a:xfrm>
            <a:off x="6767576" y="1921601"/>
            <a:ext cx="354013" cy="303530"/>
          </a:xfrm>
          <a:prstGeom prst="rect">
            <a:avLst/>
          </a:prstGeom>
          <a:noFill/>
          <a:ln/>
        </p:spPr>
        <p:txBody>
          <a:bodyPr wrap="none" lIns="0" tIns="0" rIns="0" bIns="0" rtlCol="0" anchor="t"/>
          <a:lstStyle/>
          <a:p>
            <a:pPr algn="ctr" latinLnBrk="1">
              <a:lnSpc>
                <a:spcPts val="2500"/>
              </a:lnSpc>
            </a:pPr>
            <a:r>
              <a:rPr lang="en-US" altLang="zh-CN" sz="2000" b="0" i="0" dirty="0">
                <a:solidFill>
                  <a:srgbClr val="6161F4"/>
                </a:solidFill>
                <a:latin typeface="Times New Roman" pitchFamily="34" charset="0"/>
                <a:ea typeface="微软雅黑" pitchFamily="34" charset="-122"/>
                <a:cs typeface="Times New Roman" pitchFamily="34" charset="-120"/>
              </a:rPr>
              <a:t>C</a:t>
            </a:r>
            <a:endParaRPr lang="en-US" altLang="zh-CN" sz="2000" dirty="0">
              <a:solidFill>
                <a:srgbClr val="6161F4"/>
              </a:solidFill>
            </a:endParaRPr>
          </a:p>
        </p:txBody>
      </p:sp>
      <mc:AlternateContent xmlns:mc="http://schemas.openxmlformats.org/markup-compatibility/2006" xmlns:a14="http://schemas.microsoft.com/office/drawing/2010/main">
        <mc:Choice Requires="a14">
          <p:sp>
            <p:nvSpPr>
              <p:cNvPr id="7" name="QC_6_BD.19_2#f1f904289.choices?vaa=1&amp;vcp=1&amp;vop=1&amp;pid=57ec103ba&amp;color=0,55,96&amp;vtp=1&amp;bbb=1"/>
              <p:cNvSpPr/>
              <p:nvPr/>
            </p:nvSpPr>
            <p:spPr>
              <a:xfrm>
                <a:off x="502920" y="2267041"/>
                <a:ext cx="10570464" cy="525844"/>
              </a:xfrm>
              <a:prstGeom prst="rect">
                <a:avLst/>
              </a:prstGeom>
              <a:noFill/>
              <a:ln/>
            </p:spPr>
            <p:txBody>
              <a:bodyPr wrap="none" lIns="0" tIns="0" rIns="0" bIns="0" rtlCol="0" anchor="t"/>
              <a:lstStyle/>
              <a:p>
                <a:pPr latinLnBrk="1">
                  <a:lnSpc>
                    <a:spcPts val="4500"/>
                  </a:lnSpc>
                  <a:tabLst>
                    <a:tab pos="2810891" algn="l"/>
                    <a:tab pos="5393182" algn="l"/>
                    <a:tab pos="8178673" algn="l"/>
                  </a:tabLst>
                </a:pP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2</m:t>
                        </m:r>
                      </m:den>
                    </m:f>
                  </m:oMath>
                </a14:m>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B</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14:m>
                  <m:oMath xmlns:m="http://schemas.openxmlformats.org/officeDocument/2006/math">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2</m:t>
                        </m:r>
                      </m:den>
                    </m:f>
                  </m:oMath>
                </a14:m>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C</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3</m:t>
                        </m:r>
                      </m:den>
                    </m:f>
                  </m:oMath>
                </a14:m>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D</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14:m>
                  <m:oMath xmlns:m="http://schemas.openxmlformats.org/officeDocument/2006/math">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3</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800" dirty="0"/>
              </a:p>
            </p:txBody>
          </p:sp>
        </mc:Choice>
        <mc:Fallback xmlns="">
          <p:sp>
            <p:nvSpPr>
              <p:cNvPr id="7" name="QC_6_BD.19_2#f1f904289.choices?vaa=1&amp;vcp=1&amp;vop=1&amp;pid=57ec103ba&amp;color=0,55,96&amp;vtp=1&amp;bbb=1"/>
              <p:cNvSpPr>
                <a:spLocks noRot="1" noChangeAspect="1" noMove="1" noResize="1" noEditPoints="1" noAdjustHandles="1" noChangeArrowheads="1" noChangeShapeType="1" noTextEdit="1"/>
              </p:cNvSpPr>
              <p:nvPr/>
            </p:nvSpPr>
            <p:spPr>
              <a:xfrm>
                <a:off x="502920" y="2267041"/>
                <a:ext cx="10570464" cy="525844"/>
              </a:xfrm>
              <a:prstGeom prst="rect">
                <a:avLst/>
              </a:prstGeom>
              <a:blipFill>
                <a:blip r:embed="rId5"/>
                <a:stretch>
                  <a:fillRect l="-1384" b="-15116"/>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8" name="QC_6_AS.20_1#f1f904289?vaa=1&amp;vcp=1&amp;vop=1&amp;pid=57ec103ba&amp;color=0,55,96&amp;vtp=1&amp;bbb=1&amp;hb=1"/>
              <p:cNvSpPr/>
              <p:nvPr/>
            </p:nvSpPr>
            <p:spPr>
              <a:xfrm>
                <a:off x="502920" y="2804442"/>
                <a:ext cx="10570464" cy="2037144"/>
              </a:xfrm>
              <a:prstGeom prst="rect">
                <a:avLst/>
              </a:prstGeom>
              <a:noFill/>
              <a:ln/>
            </p:spPr>
            <p:txBody>
              <a:bodyPr wrap="none" lIns="0" tIns="0" rIns="0" bIns="0" rtlCol="0" anchor="t"/>
              <a:lstStyle/>
              <a:p>
                <a:pPr algn="l" latinLnBrk="1">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0" i="0" dirty="0">
                    <a:solidFill>
                      <a:srgbClr val="003760"/>
                    </a:solidFill>
                    <a:latin typeface="Times New Roman" pitchFamily="34" charset="0"/>
                    <a:ea typeface="微软雅黑" pitchFamily="34" charset="-122"/>
                    <a:cs typeface="Times New Roman" pitchFamily="34" charset="-120"/>
                  </a:rPr>
                  <a:t>方法一（半角公式）</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𝛼</m:t>
                    </m:r>
                  </m:oMath>
                </a14:m>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为第四象限角，</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𝛼</m:t>
                    </m:r>
                    <m:r>
                      <a:rPr lang="en-US" altLang="zh-CN" sz="1800" b="0" i="0" smtClean="0">
                        <a:solidFill>
                          <a:srgbClr val="003760"/>
                        </a:solidFill>
                        <a:latin typeface="Cambria Math" pitchFamily="34" charset="0"/>
                        <a:ea typeface="Cambria Math" pitchFamily="34" charset="-122"/>
                        <a:cs typeface="Cambria Math" pitchFamily="34" charset="-120"/>
                      </a:rPr>
                      <m:t>&lt;0</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m:rPr>
                        <m:sty m:val="p"/>
                      </m:rPr>
                      <a:rPr lang="en-US" altLang="zh-CN" sz="1800" b="0" i="0" smtClean="0">
                        <a:solidFill>
                          <a:srgbClr val="003760"/>
                        </a:solidFill>
                        <a:latin typeface="Cambria Math" pitchFamily="34" charset="0"/>
                        <a:ea typeface="Cambria Math" pitchFamily="34" charset="-122"/>
                        <a:cs typeface="Cambria Math" pitchFamily="34" charset="-120"/>
                      </a:rPr>
                      <m:t>cos</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𝛼</m:t>
                    </m:r>
                    <m:r>
                      <a:rPr lang="en-US" altLang="zh-CN" sz="1800" b="0" i="0" smtClean="0">
                        <a:solidFill>
                          <a:srgbClr val="003760"/>
                        </a:solidFill>
                        <a:latin typeface="Cambria Math" pitchFamily="34" charset="0"/>
                        <a:ea typeface="Cambria Math" pitchFamily="34" charset="-122"/>
                        <a:cs typeface="Cambria Math" pitchFamily="34" charset="-120"/>
                      </a:rPr>
                      <m:t>&gt;0</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a:p>
                <a:pPr latinLnBrk="1">
                  <a:lnSpc>
                    <a:spcPts val="35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由</a:t>
                </a:r>
                <a14:m>
                  <m:oMath xmlns:m="http://schemas.openxmlformats.org/officeDocument/2006/math">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𝛼</m:t>
                    </m:r>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cos</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𝛼</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5</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及同角三角函数的基本关系，得</a:t>
                </a:r>
                <a14:m>
                  <m:oMath xmlns:m="http://schemas.openxmlformats.org/officeDocument/2006/math">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𝛼</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3</m:t>
                        </m:r>
                      </m:num>
                      <m:den>
                        <m:r>
                          <a:rPr lang="en-US" altLang="zh-CN" sz="1800" b="0" i="0">
                            <a:solidFill>
                              <a:srgbClr val="003760"/>
                            </a:solidFill>
                            <a:latin typeface="Cambria Math" pitchFamily="34" charset="0"/>
                            <a:ea typeface="Cambria Math" pitchFamily="34" charset="-122"/>
                            <a:cs typeface="Cambria Math" pitchFamily="34" charset="-120"/>
                          </a:rPr>
                          <m:t>5</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m:rPr>
                        <m:sty m:val="p"/>
                      </m:rPr>
                      <a:rPr lang="en-US" altLang="zh-CN" sz="1800" b="0" i="0" smtClean="0">
                        <a:solidFill>
                          <a:srgbClr val="003760"/>
                        </a:solidFill>
                        <a:latin typeface="Cambria Math" pitchFamily="34" charset="0"/>
                        <a:ea typeface="Cambria Math" pitchFamily="34" charset="-122"/>
                        <a:cs typeface="Cambria Math" pitchFamily="34" charset="-120"/>
                      </a:rPr>
                      <m:t>cos</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𝛼</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4</m:t>
                        </m:r>
                      </m:num>
                      <m:den>
                        <m:r>
                          <a:rPr lang="en-US" altLang="zh-CN" sz="1800" b="0" i="0">
                            <a:solidFill>
                              <a:srgbClr val="003760"/>
                            </a:solidFill>
                            <a:latin typeface="Cambria Math" pitchFamily="34" charset="0"/>
                            <a:ea typeface="Cambria Math" pitchFamily="34" charset="-122"/>
                            <a:cs typeface="Cambria Math" pitchFamily="34" charset="-120"/>
                          </a:rPr>
                          <m:t>5</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tan</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𝛼</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𝛼</m:t>
                        </m:r>
                      </m:num>
                      <m:den>
                        <m:r>
                          <a:rPr lang="en-US" altLang="zh-CN" sz="1800" b="0" i="0">
                            <a:solidFill>
                              <a:srgbClr val="003760"/>
                            </a:solidFill>
                            <a:latin typeface="Cambria Math" pitchFamily="34" charset="0"/>
                            <a:ea typeface="Cambria Math" pitchFamily="34" charset="-122"/>
                            <a:cs typeface="Cambria Math" pitchFamily="34" charset="-120"/>
                          </a:rPr>
                          <m:t>1+</m:t>
                        </m:r>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𝛼</m:t>
                        </m:r>
                      </m:den>
                    </m:f>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3</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.故选C.</a:t>
                </a:r>
                <a:endParaRPr lang="en-US" altLang="zh-CN" sz="1800" dirty="0">
                  <a:solidFill>
                    <a:srgbClr val="003760"/>
                  </a:solidFill>
                </a:endParaRPr>
              </a:p>
              <a:p>
                <a:pPr latinLnBrk="1">
                  <a:lnSpc>
                    <a:spcPts val="51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方法二</a:t>
                </a:r>
                <a:r>
                  <a:rPr lang="en-US" altLang="zh-CN" sz="1800" b="0" i="0" dirty="0">
                    <a:solidFill>
                      <a:srgbClr val="003760"/>
                    </a:solidFill>
                    <a:latin typeface="Times New Roman" pitchFamily="34" charset="0"/>
                    <a:ea typeface="微软雅黑" pitchFamily="34" charset="-122"/>
                    <a:cs typeface="Times New Roman" pitchFamily="34" charset="-120"/>
                  </a:rPr>
                  <a:t>（万能公式）：由万能公式</a:t>
                </a:r>
                <a14:m>
                  <m:oMath xmlns:m="http://schemas.openxmlformats.org/officeDocument/2006/math">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𝛼</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2</m:t>
                        </m:r>
                        <m:r>
                          <m:rPr>
                            <m:sty m:val="p"/>
                          </m:rPr>
                          <a:rPr lang="en-US" altLang="zh-CN" sz="1800" b="0" i="0">
                            <a:solidFill>
                              <a:srgbClr val="003760"/>
                            </a:solidFill>
                            <a:latin typeface="Cambria Math" pitchFamily="34" charset="0"/>
                            <a:ea typeface="Cambria Math" pitchFamily="34" charset="-122"/>
                            <a:cs typeface="Cambria Math" pitchFamily="34" charset="-120"/>
                          </a:rPr>
                          <m:t>tan</m:t>
                        </m:r>
                        <m:r>
                          <m:rPr>
                            <m:nor/>
                          </m:rPr>
                          <a:rPr lang="en-US" altLang="zh-CN" sz="1800" b="0" i="0">
                            <a:solidFill>
                              <a:srgbClr val="003760"/>
                            </a:solidFill>
                            <a:latin typeface="Cambria Math" pitchFamily="34" charset="0"/>
                            <a:ea typeface="Cambria Math" pitchFamily="34" charset="-122"/>
                            <a:cs typeface="Cambria Math" pitchFamily="34" charset="-120"/>
                          </a:rPr>
                          <m:t> </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𝛼</m:t>
                            </m:r>
                          </m:num>
                          <m:den>
                            <m:r>
                              <a:rPr lang="en-US" altLang="zh-CN" sz="1800" b="0" i="0">
                                <a:solidFill>
                                  <a:srgbClr val="003760"/>
                                </a:solidFill>
                                <a:latin typeface="Cambria Math" pitchFamily="34" charset="0"/>
                                <a:ea typeface="Cambria Math" pitchFamily="34" charset="-122"/>
                                <a:cs typeface="Cambria Math" pitchFamily="34" charset="-120"/>
                              </a:rPr>
                              <m:t>2</m:t>
                            </m:r>
                          </m:den>
                        </m:f>
                      </m:num>
                      <m:den>
                        <m:r>
                          <a:rPr lang="en-US" altLang="zh-CN" sz="1800" b="0" i="0">
                            <a:solidFill>
                              <a:srgbClr val="003760"/>
                            </a:solidFill>
                            <a:latin typeface="Cambria Math" pitchFamily="34" charset="0"/>
                            <a:ea typeface="Cambria Math" pitchFamily="34" charset="-122"/>
                            <a:cs typeface="Cambria Math" pitchFamily="34" charset="-120"/>
                          </a:rPr>
                          <m:t>1+</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m:rPr>
                                <m:sty m:val="p"/>
                              </m:rPr>
                              <a:rPr lang="en-US" altLang="zh-CN" sz="1800" b="0" i="0">
                                <a:solidFill>
                                  <a:srgbClr val="003760"/>
                                </a:solidFill>
                                <a:latin typeface="Cambria Math" pitchFamily="34" charset="0"/>
                                <a:ea typeface="Cambria Math" pitchFamily="34" charset="-122"/>
                                <a:cs typeface="Cambria Math" pitchFamily="34" charset="-120"/>
                              </a:rPr>
                              <m:t>tan</m:t>
                            </m:r>
                          </m:e>
                          <m:sup>
                            <m:r>
                              <a:rPr lang="en-US" altLang="zh-CN" sz="1800" b="0" i="0">
                                <a:solidFill>
                                  <a:srgbClr val="003760"/>
                                </a:solidFill>
                                <a:latin typeface="Cambria Math" pitchFamily="34" charset="0"/>
                                <a:ea typeface="Cambria Math" pitchFamily="34" charset="-122"/>
                                <a:cs typeface="Cambria Math" pitchFamily="34" charset="-120"/>
                              </a:rPr>
                              <m:t>2</m:t>
                            </m:r>
                          </m:sup>
                        </m:sSup>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𝛼</m:t>
                            </m:r>
                          </m:num>
                          <m:den>
                            <m:r>
                              <a:rPr lang="en-US" altLang="zh-CN" sz="1800" b="0" i="0">
                                <a:solidFill>
                                  <a:srgbClr val="003760"/>
                                </a:solidFill>
                                <a:latin typeface="Cambria Math" pitchFamily="34" charset="0"/>
                                <a:ea typeface="Cambria Math" pitchFamily="34" charset="-122"/>
                                <a:cs typeface="Cambria Math" pitchFamily="34" charset="-120"/>
                              </a:rPr>
                              <m:t>2</m:t>
                            </m:r>
                          </m:den>
                        </m:f>
                      </m:den>
                    </m:f>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m:rPr>
                        <m:sty m:val="p"/>
                      </m:rPr>
                      <a:rPr lang="en-US" altLang="zh-CN" sz="1800" b="0" i="0" smtClean="0">
                        <a:solidFill>
                          <a:srgbClr val="003760"/>
                        </a:solidFill>
                        <a:latin typeface="Cambria Math" pitchFamily="34" charset="0"/>
                        <a:ea typeface="Cambria Math" pitchFamily="34" charset="-122"/>
                        <a:cs typeface="Cambria Math" pitchFamily="34" charset="-120"/>
                      </a:rPr>
                      <m:t>cos</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𝛼</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m:rPr>
                                <m:sty m:val="p"/>
                              </m:rPr>
                              <a:rPr lang="en-US" altLang="zh-CN" sz="1800" b="0" i="0">
                                <a:solidFill>
                                  <a:srgbClr val="003760"/>
                                </a:solidFill>
                                <a:latin typeface="Cambria Math" pitchFamily="34" charset="0"/>
                                <a:ea typeface="Cambria Math" pitchFamily="34" charset="-122"/>
                                <a:cs typeface="Cambria Math" pitchFamily="34" charset="-120"/>
                              </a:rPr>
                              <m:t>tan</m:t>
                            </m:r>
                          </m:e>
                          <m:sup>
                            <m:r>
                              <a:rPr lang="en-US" altLang="zh-CN" sz="1800" b="0" i="0">
                                <a:solidFill>
                                  <a:srgbClr val="003760"/>
                                </a:solidFill>
                                <a:latin typeface="Cambria Math" pitchFamily="34" charset="0"/>
                                <a:ea typeface="Cambria Math" pitchFamily="34" charset="-122"/>
                                <a:cs typeface="Cambria Math" pitchFamily="34" charset="-120"/>
                              </a:rPr>
                              <m:t>2</m:t>
                            </m:r>
                          </m:sup>
                        </m:sSup>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𝛼</m:t>
                            </m:r>
                          </m:num>
                          <m:den>
                            <m:r>
                              <a:rPr lang="en-US" altLang="zh-CN" sz="1800" b="0" i="0">
                                <a:solidFill>
                                  <a:srgbClr val="003760"/>
                                </a:solidFill>
                                <a:latin typeface="Cambria Math" pitchFamily="34" charset="0"/>
                                <a:ea typeface="Cambria Math" pitchFamily="34" charset="-122"/>
                                <a:cs typeface="Cambria Math" pitchFamily="34" charset="-120"/>
                              </a:rPr>
                              <m:t>2</m:t>
                            </m:r>
                          </m:den>
                        </m:f>
                      </m:num>
                      <m:den>
                        <m:r>
                          <a:rPr lang="en-US" altLang="zh-CN" sz="1800" b="0" i="0">
                            <a:solidFill>
                              <a:srgbClr val="003760"/>
                            </a:solidFill>
                            <a:latin typeface="Cambria Math" pitchFamily="34" charset="0"/>
                            <a:ea typeface="Cambria Math" pitchFamily="34" charset="-122"/>
                            <a:cs typeface="Cambria Math" pitchFamily="34" charset="-120"/>
                          </a:rPr>
                          <m:t>1+</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m:rPr>
                                <m:sty m:val="p"/>
                              </m:rPr>
                              <a:rPr lang="en-US" altLang="zh-CN" sz="1800" b="0" i="0">
                                <a:solidFill>
                                  <a:srgbClr val="003760"/>
                                </a:solidFill>
                                <a:latin typeface="Cambria Math" pitchFamily="34" charset="0"/>
                                <a:ea typeface="Cambria Math" pitchFamily="34" charset="-122"/>
                                <a:cs typeface="Cambria Math" pitchFamily="34" charset="-120"/>
                              </a:rPr>
                              <m:t>tan</m:t>
                            </m:r>
                          </m:e>
                          <m:sup>
                            <m:r>
                              <a:rPr lang="en-US" altLang="zh-CN" sz="1800" b="0" i="0">
                                <a:solidFill>
                                  <a:srgbClr val="003760"/>
                                </a:solidFill>
                                <a:latin typeface="Cambria Math" pitchFamily="34" charset="0"/>
                                <a:ea typeface="Cambria Math" pitchFamily="34" charset="-122"/>
                                <a:cs typeface="Cambria Math" pitchFamily="34" charset="-120"/>
                              </a:rPr>
                              <m:t>2</m:t>
                            </m:r>
                          </m:sup>
                        </m:sSup>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𝛼</m:t>
                            </m:r>
                          </m:num>
                          <m:den>
                            <m:r>
                              <a:rPr lang="en-US" altLang="zh-CN" sz="1800" b="0" i="0">
                                <a:solidFill>
                                  <a:srgbClr val="003760"/>
                                </a:solidFill>
                                <a:latin typeface="Cambria Math" pitchFamily="34" charset="0"/>
                                <a:ea typeface="Cambria Math" pitchFamily="34" charset="-122"/>
                                <a:cs typeface="Cambria Math" pitchFamily="34" charset="-120"/>
                              </a:rPr>
                              <m:t>2</m:t>
                            </m:r>
                          </m:den>
                        </m:f>
                      </m:den>
                    </m:f>
                  </m:oMath>
                </a14:m>
                <a:r>
                  <a:rPr lang="en-US" altLang="zh-CN" sz="1800" b="0" i="0" dirty="0">
                    <a:solidFill>
                      <a:srgbClr val="003760"/>
                    </a:solidFill>
                    <a:latin typeface="Times New Roman" pitchFamily="34" charset="0"/>
                    <a:ea typeface="微软雅黑" pitchFamily="34" charset="-122"/>
                    <a:cs typeface="Times New Roman" pitchFamily="34" charset="-120"/>
                  </a:rPr>
                  <a:t>，得</a:t>
                </a:r>
                <a14:m>
                  <m:oMath xmlns:m="http://schemas.openxmlformats.org/officeDocument/2006/math">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2</m:t>
                        </m:r>
                        <m:r>
                          <m:rPr>
                            <m:sty m:val="p"/>
                          </m:rPr>
                          <a:rPr lang="en-US" altLang="zh-CN" sz="1800" b="0" i="0">
                            <a:solidFill>
                              <a:srgbClr val="003760"/>
                            </a:solidFill>
                            <a:latin typeface="Cambria Math" pitchFamily="34" charset="0"/>
                            <a:ea typeface="Cambria Math" pitchFamily="34" charset="-122"/>
                            <a:cs typeface="Cambria Math" pitchFamily="34" charset="-120"/>
                          </a:rPr>
                          <m:t>tan</m:t>
                        </m:r>
                        <m:r>
                          <m:rPr>
                            <m:nor/>
                          </m:rPr>
                          <a:rPr lang="en-US" altLang="zh-CN" sz="1800" b="0" i="0">
                            <a:solidFill>
                              <a:srgbClr val="003760"/>
                            </a:solidFill>
                            <a:latin typeface="Cambria Math" pitchFamily="34" charset="0"/>
                            <a:ea typeface="Cambria Math" pitchFamily="34" charset="-122"/>
                            <a:cs typeface="Cambria Math" pitchFamily="34" charset="-120"/>
                          </a:rPr>
                          <m:t> </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𝛼</m:t>
                            </m:r>
                          </m:num>
                          <m:den>
                            <m:r>
                              <a:rPr lang="en-US" altLang="zh-CN" sz="1800" b="0" i="0">
                                <a:solidFill>
                                  <a:srgbClr val="003760"/>
                                </a:solidFill>
                                <a:latin typeface="Cambria Math" pitchFamily="34" charset="0"/>
                                <a:ea typeface="Cambria Math" pitchFamily="34" charset="-122"/>
                                <a:cs typeface="Cambria Math" pitchFamily="34" charset="-120"/>
                              </a:rPr>
                              <m:t>2</m:t>
                            </m:r>
                          </m:den>
                        </m:f>
                      </m:num>
                      <m:den>
                        <m:r>
                          <a:rPr lang="en-US" altLang="zh-CN" sz="1800" b="0" i="0">
                            <a:solidFill>
                              <a:srgbClr val="003760"/>
                            </a:solidFill>
                            <a:latin typeface="Cambria Math" pitchFamily="34" charset="0"/>
                            <a:ea typeface="Cambria Math" pitchFamily="34" charset="-122"/>
                            <a:cs typeface="Cambria Math" pitchFamily="34" charset="-120"/>
                          </a:rPr>
                          <m:t>1+</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m:rPr>
                                <m:sty m:val="p"/>
                              </m:rPr>
                              <a:rPr lang="en-US" altLang="zh-CN" sz="1800" b="0" i="0">
                                <a:solidFill>
                                  <a:srgbClr val="003760"/>
                                </a:solidFill>
                                <a:latin typeface="Cambria Math" pitchFamily="34" charset="0"/>
                                <a:ea typeface="Cambria Math" pitchFamily="34" charset="-122"/>
                                <a:cs typeface="Cambria Math" pitchFamily="34" charset="-120"/>
                              </a:rPr>
                              <m:t>tan</m:t>
                            </m:r>
                          </m:e>
                          <m:sup>
                            <m:r>
                              <a:rPr lang="en-US" altLang="zh-CN" sz="1800" b="0" i="0">
                                <a:solidFill>
                                  <a:srgbClr val="003760"/>
                                </a:solidFill>
                                <a:latin typeface="Cambria Math" pitchFamily="34" charset="0"/>
                                <a:ea typeface="Cambria Math" pitchFamily="34" charset="-122"/>
                                <a:cs typeface="Cambria Math" pitchFamily="34" charset="-120"/>
                              </a:rPr>
                              <m:t>2</m:t>
                            </m:r>
                          </m:sup>
                        </m:sSup>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𝛼</m:t>
                            </m:r>
                          </m:num>
                          <m:den>
                            <m:r>
                              <a:rPr lang="en-US" altLang="zh-CN" sz="1800" b="0" i="0">
                                <a:solidFill>
                                  <a:srgbClr val="003760"/>
                                </a:solidFill>
                                <a:latin typeface="Cambria Math" pitchFamily="34" charset="0"/>
                                <a:ea typeface="Cambria Math" pitchFamily="34" charset="-122"/>
                                <a:cs typeface="Cambria Math" pitchFamily="34" charset="-120"/>
                              </a:rPr>
                              <m:t>2</m:t>
                            </m:r>
                          </m:den>
                        </m:f>
                      </m:den>
                    </m:f>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m:rPr>
                                <m:sty m:val="p"/>
                              </m:rPr>
                              <a:rPr lang="en-US" altLang="zh-CN" sz="1800" b="0" i="0">
                                <a:solidFill>
                                  <a:srgbClr val="003760"/>
                                </a:solidFill>
                                <a:latin typeface="Cambria Math" pitchFamily="34" charset="0"/>
                                <a:ea typeface="Cambria Math" pitchFamily="34" charset="-122"/>
                                <a:cs typeface="Cambria Math" pitchFamily="34" charset="-120"/>
                              </a:rPr>
                              <m:t>tan</m:t>
                            </m:r>
                          </m:e>
                          <m:sup>
                            <m:r>
                              <a:rPr lang="en-US" altLang="zh-CN" sz="1800" b="0" i="0">
                                <a:solidFill>
                                  <a:srgbClr val="003760"/>
                                </a:solidFill>
                                <a:latin typeface="Cambria Math" pitchFamily="34" charset="0"/>
                                <a:ea typeface="Cambria Math" pitchFamily="34" charset="-122"/>
                                <a:cs typeface="Cambria Math" pitchFamily="34" charset="-120"/>
                              </a:rPr>
                              <m:t>2</m:t>
                            </m:r>
                          </m:sup>
                        </m:sSup>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𝛼</m:t>
                            </m:r>
                          </m:num>
                          <m:den>
                            <m:r>
                              <a:rPr lang="en-US" altLang="zh-CN" sz="1800" b="0" i="0">
                                <a:solidFill>
                                  <a:srgbClr val="003760"/>
                                </a:solidFill>
                                <a:latin typeface="Cambria Math" pitchFamily="34" charset="0"/>
                                <a:ea typeface="Cambria Math" pitchFamily="34" charset="-122"/>
                                <a:cs typeface="Cambria Math" pitchFamily="34" charset="-120"/>
                              </a:rPr>
                              <m:t>2</m:t>
                            </m:r>
                          </m:den>
                        </m:f>
                      </m:num>
                      <m:den>
                        <m:r>
                          <a:rPr lang="en-US" altLang="zh-CN" sz="1800" b="0" i="0">
                            <a:solidFill>
                              <a:srgbClr val="003760"/>
                            </a:solidFill>
                            <a:latin typeface="Cambria Math" pitchFamily="34" charset="0"/>
                            <a:ea typeface="Cambria Math" pitchFamily="34" charset="-122"/>
                            <a:cs typeface="Cambria Math" pitchFamily="34" charset="-120"/>
                          </a:rPr>
                          <m:t>1+</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m:rPr>
                                <m:sty m:val="p"/>
                              </m:rPr>
                              <a:rPr lang="en-US" altLang="zh-CN" sz="1800" b="0" i="0">
                                <a:solidFill>
                                  <a:srgbClr val="003760"/>
                                </a:solidFill>
                                <a:latin typeface="Cambria Math" pitchFamily="34" charset="0"/>
                                <a:ea typeface="Cambria Math" pitchFamily="34" charset="-122"/>
                                <a:cs typeface="Cambria Math" pitchFamily="34" charset="-120"/>
                              </a:rPr>
                              <m:t>tan</m:t>
                            </m:r>
                          </m:e>
                          <m:sup>
                            <m:r>
                              <a:rPr lang="en-US" altLang="zh-CN" sz="1800" b="0" i="0">
                                <a:solidFill>
                                  <a:srgbClr val="003760"/>
                                </a:solidFill>
                                <a:latin typeface="Cambria Math" pitchFamily="34" charset="0"/>
                                <a:ea typeface="Cambria Math" pitchFamily="34" charset="-122"/>
                                <a:cs typeface="Cambria Math" pitchFamily="34" charset="-120"/>
                              </a:rPr>
                              <m:t>2</m:t>
                            </m:r>
                          </m:sup>
                        </m:sSup>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𝛼</m:t>
                            </m:r>
                          </m:num>
                          <m:den>
                            <m:r>
                              <a:rPr lang="en-US" altLang="zh-CN" sz="1800" b="0" i="0">
                                <a:solidFill>
                                  <a:srgbClr val="003760"/>
                                </a:solidFill>
                                <a:latin typeface="Cambria Math" pitchFamily="34" charset="0"/>
                                <a:ea typeface="Cambria Math" pitchFamily="34" charset="-122"/>
                                <a:cs typeface="Cambria Math" pitchFamily="34" charset="-120"/>
                              </a:rPr>
                              <m:t>2</m:t>
                            </m:r>
                          </m:den>
                        </m:f>
                      </m:den>
                    </m:f>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5</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，解得</a:t>
                </a:r>
              </a:p>
              <a:p>
                <a:pPr latinLnBrk="1">
                  <a:lnSpc>
                    <a:spcPts val="4500"/>
                  </a:lnSpc>
                </a:pPr>
                <a14:m>
                  <m:oMath xmlns:m="http://schemas.openxmlformats.org/officeDocument/2006/math">
                    <m:r>
                      <m:rPr>
                        <m:sty m:val="p"/>
                      </m:rPr>
                      <a:rPr lang="en-US" altLang="zh-CN" b="0" i="0" smtClean="0">
                        <a:solidFill>
                          <a:srgbClr val="003760"/>
                        </a:solidFill>
                        <a:latin typeface="Cambria Math" pitchFamily="34" charset="0"/>
                        <a:ea typeface="Cambria Math" pitchFamily="34" charset="-122"/>
                        <a:cs typeface="Cambria Math" pitchFamily="34" charset="-120"/>
                      </a:rPr>
                      <m:t>tan</m:t>
                    </m:r>
                    <m:r>
                      <m:rPr>
                        <m:nor/>
                      </m:rPr>
                      <a:rPr lang="en-US" altLang="zh-CN" b="0" i="0" smtClean="0">
                        <a:solidFill>
                          <a:srgbClr val="003760"/>
                        </a:solidFill>
                        <a:latin typeface="Cambria Math" pitchFamily="34" charset="0"/>
                        <a:ea typeface="Cambria Math" pitchFamily="34" charset="-122"/>
                        <a:cs typeface="Cambria Math" pitchFamily="34" charset="-120"/>
                      </a:rPr>
                      <m:t> </m:t>
                    </m:r>
                    <m:f>
                      <m:fPr>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b="0" i="0">
                            <a:solidFill>
                              <a:srgbClr val="003760"/>
                            </a:solidFill>
                            <a:latin typeface="Cambria Math" pitchFamily="34" charset="0"/>
                            <a:ea typeface="Cambria Math" pitchFamily="34" charset="-122"/>
                            <a:cs typeface="Cambria Math" pitchFamily="34" charset="-120"/>
                          </a:rPr>
                          <m:t>𝛼</m:t>
                        </m:r>
                      </m:num>
                      <m:den>
                        <m:r>
                          <a:rPr lang="en-US" altLang="zh-CN" b="0" i="0">
                            <a:solidFill>
                              <a:srgbClr val="003760"/>
                            </a:solidFill>
                            <a:latin typeface="Cambria Math" pitchFamily="34" charset="0"/>
                            <a:ea typeface="Cambria Math" pitchFamily="34" charset="-122"/>
                            <a:cs typeface="Cambria Math" pitchFamily="34" charset="-120"/>
                          </a:rPr>
                          <m:t>2</m:t>
                        </m:r>
                      </m:den>
                    </m:f>
                    <m:r>
                      <a:rPr lang="en-US" altLang="zh-CN" b="0" i="0" smtClean="0">
                        <a:solidFill>
                          <a:srgbClr val="003760"/>
                        </a:solidFill>
                        <a:latin typeface="Cambria Math" pitchFamily="34" charset="0"/>
                        <a:ea typeface="Cambria Math" pitchFamily="34" charset="-122"/>
                        <a:cs typeface="Cambria Math" pitchFamily="34" charset="-120"/>
                      </a:rPr>
                      <m:t>=2</m:t>
                    </m:r>
                  </m:oMath>
                </a14:m>
                <a:r>
                  <a:rPr lang="en-US" altLang="zh-CN" b="0" i="0" dirty="0">
                    <a:solidFill>
                      <a:srgbClr val="003760"/>
                    </a:solidFill>
                    <a:latin typeface="Times New Roman" pitchFamily="34" charset="0"/>
                    <a:ea typeface="微软雅黑" pitchFamily="34" charset="-122"/>
                    <a:cs typeface="Times New Roman" pitchFamily="34" charset="-120"/>
                  </a:rPr>
                  <a:t>或</a:t>
                </a:r>
                <a14:m>
                  <m:oMath xmlns:m="http://schemas.openxmlformats.org/officeDocument/2006/math">
                    <m:r>
                      <m:rPr>
                        <m:sty m:val="p"/>
                      </m:rPr>
                      <a:rPr lang="en-US" altLang="zh-CN" b="0" i="0" smtClean="0">
                        <a:solidFill>
                          <a:srgbClr val="003760"/>
                        </a:solidFill>
                        <a:latin typeface="Cambria Math" pitchFamily="34" charset="0"/>
                        <a:ea typeface="Cambria Math" pitchFamily="34" charset="-122"/>
                        <a:cs typeface="Cambria Math" pitchFamily="34" charset="-120"/>
                      </a:rPr>
                      <m:t>tan</m:t>
                    </m:r>
                    <m:r>
                      <m:rPr>
                        <m:nor/>
                      </m:rPr>
                      <a:rPr lang="en-US" altLang="zh-CN" b="0" i="0" smtClean="0">
                        <a:solidFill>
                          <a:srgbClr val="003760"/>
                        </a:solidFill>
                        <a:latin typeface="Cambria Math" pitchFamily="34" charset="0"/>
                        <a:ea typeface="Cambria Math" pitchFamily="34" charset="-122"/>
                        <a:cs typeface="Cambria Math" pitchFamily="34" charset="-120"/>
                      </a:rPr>
                      <m:t> </m:t>
                    </m:r>
                    <m:f>
                      <m:fPr>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b="0" i="0">
                            <a:solidFill>
                              <a:srgbClr val="003760"/>
                            </a:solidFill>
                            <a:latin typeface="Cambria Math" pitchFamily="34" charset="0"/>
                            <a:ea typeface="Cambria Math" pitchFamily="34" charset="-122"/>
                            <a:cs typeface="Cambria Math" pitchFamily="34" charset="-120"/>
                          </a:rPr>
                          <m:t>𝛼</m:t>
                        </m:r>
                      </m:num>
                      <m:den>
                        <m:r>
                          <a:rPr lang="en-US" altLang="zh-CN" b="0" i="0">
                            <a:solidFill>
                              <a:srgbClr val="003760"/>
                            </a:solidFill>
                            <a:latin typeface="Cambria Math" pitchFamily="34" charset="0"/>
                            <a:ea typeface="Cambria Math" pitchFamily="34" charset="-122"/>
                            <a:cs typeface="Cambria Math" pitchFamily="34" charset="-120"/>
                          </a:rPr>
                          <m:t>2</m:t>
                        </m:r>
                      </m:den>
                    </m:f>
                    <m:r>
                      <a:rPr lang="en-US" altLang="zh-CN" b="0" i="0" smtClean="0">
                        <a:solidFill>
                          <a:srgbClr val="003760"/>
                        </a:solidFill>
                        <a:latin typeface="Cambria Math" pitchFamily="34" charset="0"/>
                        <a:ea typeface="Cambria Math" pitchFamily="34" charset="-122"/>
                        <a:cs typeface="Cambria Math" pitchFamily="34" charset="-120"/>
                      </a:rPr>
                      <m:t>=−</m:t>
                    </m:r>
                    <m:f>
                      <m:fPr>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b="0" i="0">
                            <a:solidFill>
                              <a:srgbClr val="003760"/>
                            </a:solidFill>
                            <a:latin typeface="Cambria Math" pitchFamily="34" charset="0"/>
                            <a:ea typeface="Cambria Math" pitchFamily="34" charset="-122"/>
                            <a:cs typeface="Cambria Math" pitchFamily="34" charset="-120"/>
                          </a:rPr>
                          <m:t>1</m:t>
                        </m:r>
                      </m:num>
                      <m:den>
                        <m:r>
                          <a:rPr lang="en-US" altLang="zh-CN" b="0" i="0">
                            <a:solidFill>
                              <a:srgbClr val="003760"/>
                            </a:solidFill>
                            <a:latin typeface="Cambria Math" pitchFamily="34" charset="0"/>
                            <a:ea typeface="Cambria Math" pitchFamily="34" charset="-122"/>
                            <a:cs typeface="Cambria Math" pitchFamily="34" charset="-120"/>
                          </a:rPr>
                          <m:t>3</m:t>
                        </m:r>
                      </m:den>
                    </m:f>
                  </m:oMath>
                </a14:m>
                <a:r>
                  <a:rPr lang="en-US" altLang="zh-CN" b="0" i="0" dirty="0">
                    <a:solidFill>
                      <a:srgbClr val="003760"/>
                    </a:solidFill>
                    <a:latin typeface="Times New Roman" pitchFamily="34" charset="0"/>
                    <a:ea typeface="微软雅黑" pitchFamily="34" charset="-122"/>
                    <a:cs typeface="Times New Roman" pitchFamily="34" charset="-120"/>
                  </a:rPr>
                  <a:t>.由</a:t>
                </a:r>
                <a14:m>
                  <m:oMath xmlns:m="http://schemas.openxmlformats.org/officeDocument/2006/math">
                    <m:r>
                      <a:rPr lang="en-US" altLang="zh-CN" b="0" i="0" smtClean="0">
                        <a:solidFill>
                          <a:srgbClr val="003760"/>
                        </a:solidFill>
                        <a:latin typeface="Cambria Math" pitchFamily="34" charset="0"/>
                        <a:ea typeface="Cambria Math" pitchFamily="34" charset="-122"/>
                        <a:cs typeface="Cambria Math" pitchFamily="34" charset="-120"/>
                      </a:rPr>
                      <m:t>𝛼</m:t>
                    </m:r>
                  </m:oMath>
                </a14:m>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为第四象限角，知</a:t>
                </a:r>
                <a14:m>
                  <m:oMath xmlns:m="http://schemas.openxmlformats.org/officeDocument/2006/math">
                    <m:f>
                      <m:fPr>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b="0" i="0">
                            <a:solidFill>
                              <a:srgbClr val="003760"/>
                            </a:solidFill>
                            <a:latin typeface="Cambria Math" pitchFamily="34" charset="0"/>
                            <a:ea typeface="Cambria Math" pitchFamily="34" charset="-122"/>
                            <a:cs typeface="Cambria Math" pitchFamily="34" charset="-120"/>
                          </a:rPr>
                          <m:t>𝛼</m:t>
                        </m:r>
                      </m:num>
                      <m:den>
                        <m:r>
                          <a:rPr lang="en-US" altLang="zh-CN" b="0" i="0">
                            <a:solidFill>
                              <a:srgbClr val="003760"/>
                            </a:solidFill>
                            <a:latin typeface="Cambria Math" pitchFamily="34" charset="0"/>
                            <a:ea typeface="Cambria Math" pitchFamily="34" charset="-122"/>
                            <a:cs typeface="Cambria Math" pitchFamily="34" charset="-120"/>
                          </a:rPr>
                          <m:t>2</m:t>
                        </m:r>
                      </m:den>
                    </m:f>
                  </m:oMath>
                </a14:m>
                <a:r>
                  <a:rPr lang="en-US" altLang="zh-CN" b="0" i="0" dirty="0">
                    <a:solidFill>
                      <a:srgbClr val="003760"/>
                    </a:solidFill>
                    <a:latin typeface="Times New Roman" pitchFamily="34" charset="0"/>
                    <a:ea typeface="微软雅黑" pitchFamily="34" charset="-122"/>
                    <a:cs typeface="Times New Roman" pitchFamily="34" charset="-120"/>
                  </a:rPr>
                  <a:t>为第二或第四象限角，</a:t>
                </a:r>
                <a14:m>
                  <m:oMath xmlns:m="http://schemas.openxmlformats.org/officeDocument/2006/math">
                    <m:r>
                      <a:rPr lang="en-US" altLang="zh-CN" b="0" i="0" smtClean="0">
                        <a:solidFill>
                          <a:srgbClr val="003760"/>
                        </a:solidFill>
                        <a:latin typeface="Cambria Math" pitchFamily="34" charset="0"/>
                        <a:ea typeface="Cambria Math" pitchFamily="34" charset="-122"/>
                        <a:cs typeface="Cambria Math" pitchFamily="34" charset="-120"/>
                      </a:rPr>
                      <m:t>∴</m:t>
                    </m:r>
                    <m:r>
                      <m:rPr>
                        <m:sty m:val="p"/>
                      </m:rPr>
                      <a:rPr lang="en-US" altLang="zh-CN" b="0" i="0" smtClean="0">
                        <a:solidFill>
                          <a:srgbClr val="003760"/>
                        </a:solidFill>
                        <a:latin typeface="Cambria Math" pitchFamily="34" charset="0"/>
                        <a:ea typeface="Cambria Math" pitchFamily="34" charset="-122"/>
                        <a:cs typeface="Cambria Math" pitchFamily="34" charset="-120"/>
                      </a:rPr>
                      <m:t>tan</m:t>
                    </m:r>
                    <m:r>
                      <m:rPr>
                        <m:nor/>
                      </m:rPr>
                      <a:rPr lang="en-US" altLang="zh-CN" b="0" i="0" smtClean="0">
                        <a:solidFill>
                          <a:srgbClr val="003760"/>
                        </a:solidFill>
                        <a:latin typeface="Cambria Math" pitchFamily="34" charset="0"/>
                        <a:ea typeface="Cambria Math" pitchFamily="34" charset="-122"/>
                        <a:cs typeface="Cambria Math" pitchFamily="34" charset="-120"/>
                      </a:rPr>
                      <m:t> </m:t>
                    </m:r>
                    <m:f>
                      <m:fPr>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b="0" i="0">
                            <a:solidFill>
                              <a:srgbClr val="003760"/>
                            </a:solidFill>
                            <a:latin typeface="Cambria Math" pitchFamily="34" charset="0"/>
                            <a:ea typeface="Cambria Math" pitchFamily="34" charset="-122"/>
                            <a:cs typeface="Cambria Math" pitchFamily="34" charset="-120"/>
                          </a:rPr>
                          <m:t>𝛼</m:t>
                        </m:r>
                      </m:num>
                      <m:den>
                        <m:r>
                          <a:rPr lang="en-US" altLang="zh-CN" b="0" i="0">
                            <a:solidFill>
                              <a:srgbClr val="003760"/>
                            </a:solidFill>
                            <a:latin typeface="Cambria Math" pitchFamily="34" charset="0"/>
                            <a:ea typeface="Cambria Math" pitchFamily="34" charset="-122"/>
                            <a:cs typeface="Cambria Math" pitchFamily="34" charset="-120"/>
                          </a:rPr>
                          <m:t>2</m:t>
                        </m:r>
                      </m:den>
                    </m:f>
                    <m:r>
                      <a:rPr lang="en-US" altLang="zh-CN" b="0" i="0" smtClean="0">
                        <a:solidFill>
                          <a:srgbClr val="003760"/>
                        </a:solidFill>
                        <a:latin typeface="Cambria Math" pitchFamily="34" charset="0"/>
                        <a:ea typeface="Cambria Math" pitchFamily="34" charset="-122"/>
                        <a:cs typeface="Cambria Math" pitchFamily="34" charset="-120"/>
                      </a:rPr>
                      <m:t>&lt;0</m:t>
                    </m:r>
                  </m:oMath>
                </a14:m>
                <a:r>
                  <a:rPr lang="en-US" altLang="zh-CN" b="0" i="0" dirty="0">
                    <a:solidFill>
                      <a:srgbClr val="003760"/>
                    </a:solidFill>
                    <a:latin typeface="Times New Roman" pitchFamily="34" charset="0"/>
                    <a:ea typeface="微软雅黑" pitchFamily="34" charset="-122"/>
                    <a:cs typeface="Times New Roman" pitchFamily="34" charset="-120"/>
                  </a:rPr>
                  <a:t>，故</a:t>
                </a:r>
                <a14:m>
                  <m:oMath xmlns:m="http://schemas.openxmlformats.org/officeDocument/2006/math">
                    <m:r>
                      <m:rPr>
                        <m:sty m:val="p"/>
                      </m:rPr>
                      <a:rPr lang="en-US" altLang="zh-CN" b="0" i="0" smtClean="0">
                        <a:solidFill>
                          <a:srgbClr val="003760"/>
                        </a:solidFill>
                        <a:latin typeface="Cambria Math" pitchFamily="34" charset="0"/>
                        <a:ea typeface="Cambria Math" pitchFamily="34" charset="-122"/>
                        <a:cs typeface="Cambria Math" pitchFamily="34" charset="-120"/>
                      </a:rPr>
                      <m:t>tan</m:t>
                    </m:r>
                    <m:r>
                      <m:rPr>
                        <m:nor/>
                      </m:rPr>
                      <a:rPr lang="en-US" altLang="zh-CN" b="0" i="0" smtClean="0">
                        <a:solidFill>
                          <a:srgbClr val="003760"/>
                        </a:solidFill>
                        <a:latin typeface="Cambria Math" pitchFamily="34" charset="0"/>
                        <a:ea typeface="Cambria Math" pitchFamily="34" charset="-122"/>
                        <a:cs typeface="Cambria Math" pitchFamily="34" charset="-120"/>
                      </a:rPr>
                      <m:t> </m:t>
                    </m:r>
                    <m:f>
                      <m:fPr>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b="0" i="0">
                            <a:solidFill>
                              <a:srgbClr val="003760"/>
                            </a:solidFill>
                            <a:latin typeface="Cambria Math" pitchFamily="34" charset="0"/>
                            <a:ea typeface="Cambria Math" pitchFamily="34" charset="-122"/>
                            <a:cs typeface="Cambria Math" pitchFamily="34" charset="-120"/>
                          </a:rPr>
                          <m:t>𝛼</m:t>
                        </m:r>
                      </m:num>
                      <m:den>
                        <m:r>
                          <a:rPr lang="en-US" altLang="zh-CN" b="0" i="0">
                            <a:solidFill>
                              <a:srgbClr val="003760"/>
                            </a:solidFill>
                            <a:latin typeface="Cambria Math" pitchFamily="34" charset="0"/>
                            <a:ea typeface="Cambria Math" pitchFamily="34" charset="-122"/>
                            <a:cs typeface="Cambria Math" pitchFamily="34" charset="-120"/>
                          </a:rPr>
                          <m:t>2</m:t>
                        </m:r>
                      </m:den>
                    </m:f>
                    <m:r>
                      <a:rPr lang="en-US" altLang="zh-CN" b="0" i="0" smtClean="0">
                        <a:solidFill>
                          <a:srgbClr val="003760"/>
                        </a:solidFill>
                        <a:latin typeface="Cambria Math" pitchFamily="34" charset="0"/>
                        <a:ea typeface="Cambria Math" pitchFamily="34" charset="-122"/>
                        <a:cs typeface="Cambria Math" pitchFamily="34" charset="-120"/>
                      </a:rPr>
                      <m:t>=−</m:t>
                    </m:r>
                    <m:f>
                      <m:fPr>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b="0" i="0">
                            <a:solidFill>
                              <a:srgbClr val="003760"/>
                            </a:solidFill>
                            <a:latin typeface="Cambria Math" pitchFamily="34" charset="0"/>
                            <a:ea typeface="Cambria Math" pitchFamily="34" charset="-122"/>
                            <a:cs typeface="Cambria Math" pitchFamily="34" charset="-120"/>
                          </a:rPr>
                          <m:t>1</m:t>
                        </m:r>
                      </m:num>
                      <m:den>
                        <m:r>
                          <a:rPr lang="en-US" altLang="zh-CN" b="0" i="0">
                            <a:solidFill>
                              <a:srgbClr val="003760"/>
                            </a:solidFill>
                            <a:latin typeface="Cambria Math" pitchFamily="34" charset="0"/>
                            <a:ea typeface="Cambria Math" pitchFamily="34" charset="-122"/>
                            <a:cs typeface="Cambria Math" pitchFamily="34" charset="-120"/>
                          </a:rPr>
                          <m:t>3</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a:t>
                </a:r>
                <a:endParaRPr lang="en-US" altLang="zh-CN" dirty="0">
                  <a:solidFill>
                    <a:srgbClr val="003760"/>
                  </a:solidFill>
                </a:endParaRPr>
              </a:p>
            </p:txBody>
          </p:sp>
        </mc:Choice>
        <mc:Fallback xmlns="">
          <p:sp>
            <p:nvSpPr>
              <p:cNvPr id="8" name="QC_6_AS.20_1#f1f904289?vaa=1&amp;vcp=1&amp;vop=1&amp;pid=57ec103ba&amp;color=0,55,96&amp;vtp=1&amp;bbb=1&amp;hb=1"/>
              <p:cNvSpPr>
                <a:spLocks noRot="1" noChangeAspect="1" noMove="1" noResize="1" noEditPoints="1" noAdjustHandles="1" noChangeArrowheads="1" noChangeShapeType="1" noTextEdit="1"/>
              </p:cNvSpPr>
              <p:nvPr/>
            </p:nvSpPr>
            <p:spPr>
              <a:xfrm>
                <a:off x="502920" y="2804442"/>
                <a:ext cx="10570464" cy="2037144"/>
              </a:xfrm>
              <a:prstGeom prst="rect">
                <a:avLst/>
              </a:prstGeom>
              <a:blipFill>
                <a:blip r:embed="rId6"/>
                <a:stretch>
                  <a:fillRect l="-1384" r="-2249" b="-4192"/>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8">
                                            <p:bg/>
                                          </p:spTgt>
                                        </p:tgtEl>
                                        <p:attrNameLst>
                                          <p:attrName>style.visibility</p:attrName>
                                        </p:attrNameLst>
                                      </p:cBhvr>
                                      <p:to>
                                        <p:strVal val="visible"/>
                                      </p:to>
                                    </p:set>
                                    <p:animEffect transition="in" filter="fade">
                                      <p:cBhvr>
                                        <p:cTn id="7" dur="500"/>
                                        <p:tgtEl>
                                          <p:spTgt spid="8">
                                            <p:bg/>
                                          </p:spTgt>
                                        </p:tgtEl>
                                      </p:cBhvr>
                                    </p:animEffect>
                                    <p:anim calcmode="lin" valueType="num">
                                      <p:cBhvr>
                                        <p:cTn id="8" dur="500" fill="hold"/>
                                        <p:tgtEl>
                                          <p:spTgt spid="8">
                                            <p:bg/>
                                          </p:spTgt>
                                        </p:tgtEl>
                                        <p:attrNameLst>
                                          <p:attrName>ppt_x</p:attrName>
                                        </p:attrNameLst>
                                      </p:cBhvr>
                                      <p:tavLst>
                                        <p:tav tm="0">
                                          <p:val>
                                            <p:strVal val="#ppt_x"/>
                                          </p:val>
                                        </p:tav>
                                        <p:tav tm="100000">
                                          <p:val>
                                            <p:strVal val="#ppt_x"/>
                                          </p:val>
                                        </p:tav>
                                      </p:tavLst>
                                    </p:anim>
                                    <p:anim calcmode="lin" valueType="num">
                                      <p:cBhvr>
                                        <p:cTn id="9" dur="500" fill="hold"/>
                                        <p:tgtEl>
                                          <p:spTgt spid="8">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8">
                                            <p:txEl>
                                              <p:pRg st="0" end="0"/>
                                            </p:txEl>
                                          </p:spTgt>
                                        </p:tgtEl>
                                        <p:attrNameLst>
                                          <p:attrName>style.visibility</p:attrName>
                                        </p:attrNameLst>
                                      </p:cBhvr>
                                      <p:to>
                                        <p:strVal val="visible"/>
                                      </p:to>
                                    </p:set>
                                    <p:animEffect transition="in" filter="fade">
                                      <p:cBhvr>
                                        <p:cTn id="12" dur="500"/>
                                        <p:tgtEl>
                                          <p:spTgt spid="8">
                                            <p:txEl>
                                              <p:pRg st="0" end="0"/>
                                            </p:txEl>
                                          </p:spTgt>
                                        </p:tgtEl>
                                      </p:cBhvr>
                                    </p:animEffect>
                                    <p:anim calcmode="lin" valueType="num">
                                      <p:cBhvr>
                                        <p:cTn id="13" dur="500" fill="hold"/>
                                        <p:tgtEl>
                                          <p:spTgt spid="8">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8">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8">
                                            <p:txEl>
                                              <p:pRg st="1" end="1"/>
                                            </p:txEl>
                                          </p:spTgt>
                                        </p:tgtEl>
                                        <p:attrNameLst>
                                          <p:attrName>style.visibility</p:attrName>
                                        </p:attrNameLst>
                                      </p:cBhvr>
                                      <p:to>
                                        <p:strVal val="visible"/>
                                      </p:to>
                                    </p:set>
                                    <p:animEffect transition="in" filter="fade">
                                      <p:cBhvr>
                                        <p:cTn id="17" dur="500"/>
                                        <p:tgtEl>
                                          <p:spTgt spid="8">
                                            <p:txEl>
                                              <p:pRg st="1" end="1"/>
                                            </p:txEl>
                                          </p:spTgt>
                                        </p:tgtEl>
                                      </p:cBhvr>
                                    </p:animEffect>
                                    <p:anim calcmode="lin" valueType="num">
                                      <p:cBhvr>
                                        <p:cTn id="18" dur="500" fill="hold"/>
                                        <p:tgtEl>
                                          <p:spTgt spid="8">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8">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8">
                                            <p:txEl>
                                              <p:pRg st="2" end="2"/>
                                            </p:txEl>
                                          </p:spTgt>
                                        </p:tgtEl>
                                        <p:attrNameLst>
                                          <p:attrName>style.visibility</p:attrName>
                                        </p:attrNameLst>
                                      </p:cBhvr>
                                      <p:to>
                                        <p:strVal val="visible"/>
                                      </p:to>
                                    </p:set>
                                    <p:animEffect transition="in" filter="fade">
                                      <p:cBhvr>
                                        <p:cTn id="22" dur="500"/>
                                        <p:tgtEl>
                                          <p:spTgt spid="8">
                                            <p:txEl>
                                              <p:pRg st="2" end="2"/>
                                            </p:txEl>
                                          </p:spTgt>
                                        </p:tgtEl>
                                      </p:cBhvr>
                                    </p:animEffect>
                                    <p:anim calcmode="lin" valueType="num">
                                      <p:cBhvr>
                                        <p:cTn id="23" dur="500" fill="hold"/>
                                        <p:tgtEl>
                                          <p:spTgt spid="8">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8">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8">
                                            <p:txEl>
                                              <p:pRg st="3" end="3"/>
                                            </p:txEl>
                                          </p:spTgt>
                                        </p:tgtEl>
                                        <p:attrNameLst>
                                          <p:attrName>style.visibility</p:attrName>
                                        </p:attrNameLst>
                                      </p:cBhvr>
                                      <p:to>
                                        <p:strVal val="visible"/>
                                      </p:to>
                                    </p:set>
                                    <p:animEffect transition="in" filter="fade">
                                      <p:cBhvr>
                                        <p:cTn id="27" dur="500"/>
                                        <p:tgtEl>
                                          <p:spTgt spid="8">
                                            <p:txEl>
                                              <p:pRg st="3" end="3"/>
                                            </p:txEl>
                                          </p:spTgt>
                                        </p:tgtEl>
                                      </p:cBhvr>
                                    </p:animEffect>
                                    <p:anim calcmode="lin" valueType="num">
                                      <p:cBhvr>
                                        <p:cTn id="28" dur="500" fill="hold"/>
                                        <p:tgtEl>
                                          <p:spTgt spid="8">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8">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42" presetClass="entr" presetSubtype="0" fill="hold" grpId="0" nodeType="clickEffect">
                                  <p:stCondLst>
                                    <p:cond delay="0"/>
                                  </p:stCondLst>
                                  <p:childTnLst>
                                    <p:set>
                                      <p:cBhvr>
                                        <p:cTn id="33" dur="1" fill="hold">
                                          <p:stCondLst>
                                            <p:cond delay="0"/>
                                          </p:stCondLst>
                                        </p:cTn>
                                        <p:tgtEl>
                                          <p:spTgt spid="6">
                                            <p:bg/>
                                          </p:spTgt>
                                        </p:tgtEl>
                                        <p:attrNameLst>
                                          <p:attrName>style.visibility</p:attrName>
                                        </p:attrNameLst>
                                      </p:cBhvr>
                                      <p:to>
                                        <p:strVal val="visible"/>
                                      </p:to>
                                    </p:set>
                                    <p:animEffect transition="in" filter="fade">
                                      <p:cBhvr>
                                        <p:cTn id="34" dur="500"/>
                                        <p:tgtEl>
                                          <p:spTgt spid="6">
                                            <p:bg/>
                                          </p:spTgt>
                                        </p:tgtEl>
                                      </p:cBhvr>
                                    </p:animEffect>
                                    <p:anim calcmode="lin" valueType="num">
                                      <p:cBhvr>
                                        <p:cTn id="35" dur="500" fill="hold"/>
                                        <p:tgtEl>
                                          <p:spTgt spid="6">
                                            <p:bg/>
                                          </p:spTgt>
                                        </p:tgtEl>
                                        <p:attrNameLst>
                                          <p:attrName>ppt_x</p:attrName>
                                        </p:attrNameLst>
                                      </p:cBhvr>
                                      <p:tavLst>
                                        <p:tav tm="0">
                                          <p:val>
                                            <p:strVal val="#ppt_x"/>
                                          </p:val>
                                        </p:tav>
                                        <p:tav tm="100000">
                                          <p:val>
                                            <p:strVal val="#ppt_x"/>
                                          </p:val>
                                        </p:tav>
                                      </p:tavLst>
                                    </p:anim>
                                    <p:anim calcmode="lin" valueType="num">
                                      <p:cBhvr>
                                        <p:cTn id="36" dur="500" fill="hold"/>
                                        <p:tgtEl>
                                          <p:spTgt spid="6">
                                            <p:bg/>
                                          </p:spTgt>
                                        </p:tgtEl>
                                        <p:attrNameLst>
                                          <p:attrName>ppt_y</p:attrName>
                                        </p:attrNameLst>
                                      </p:cBhvr>
                                      <p:tavLst>
                                        <p:tav tm="0">
                                          <p:val>
                                            <p:strVal val="#ppt_y+.1"/>
                                          </p:val>
                                        </p:tav>
                                        <p:tav tm="100000">
                                          <p:val>
                                            <p:strVal val="#ppt_y"/>
                                          </p:val>
                                        </p:tav>
                                      </p:tavLst>
                                    </p:anim>
                                  </p:childTnLst>
                                </p:cTn>
                              </p:par>
                              <p:par>
                                <p:cTn id="37" presetID="42" presetClass="entr" presetSubtype="0" fill="hold" grpId="0" nodeType="withEffect">
                                  <p:stCondLst>
                                    <p:cond delay="0"/>
                                  </p:stCondLst>
                                  <p:childTnLst>
                                    <p:set>
                                      <p:cBhvr>
                                        <p:cTn id="38" dur="1" fill="hold">
                                          <p:stCondLst>
                                            <p:cond delay="0"/>
                                          </p:stCondLst>
                                        </p:cTn>
                                        <p:tgtEl>
                                          <p:spTgt spid="6">
                                            <p:txEl>
                                              <p:pRg st="0" end="0"/>
                                            </p:txEl>
                                          </p:spTgt>
                                        </p:tgtEl>
                                        <p:attrNameLst>
                                          <p:attrName>style.visibility</p:attrName>
                                        </p:attrNameLst>
                                      </p:cBhvr>
                                      <p:to>
                                        <p:strVal val="visible"/>
                                      </p:to>
                                    </p:set>
                                    <p:animEffect transition="in" filter="fade">
                                      <p:cBhvr>
                                        <p:cTn id="39" dur="500"/>
                                        <p:tgtEl>
                                          <p:spTgt spid="6">
                                            <p:txEl>
                                              <p:pRg st="0" end="0"/>
                                            </p:txEl>
                                          </p:spTgt>
                                        </p:tgtEl>
                                      </p:cBhvr>
                                    </p:animEffect>
                                    <p:anim calcmode="lin" valueType="num">
                                      <p:cBhvr>
                                        <p:cTn id="40"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41" dur="500" fill="hold"/>
                                        <p:tgtEl>
                                          <p:spTgt spid="6">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animBg="1"/>
      <p:bldP spid="8" grpId="0" build="p" animBg="1"/>
    </p:bldLst>
  </p:timing>
</p:sld>
</file>

<file path=ppt/slides/slide2.xml><?xml version="1.0" encoding="utf-8"?>
<p:sld xmlns:a="http://schemas.openxmlformats.org/drawingml/2006/main" xmlns:r="http://schemas.openxmlformats.org/officeDocument/2006/relationships" xmlns:p="http://schemas.openxmlformats.org/presentationml/2006/main">
  <p:cSld name="Slide 2&amp;si=2">
    <p:spTree>
      <p:nvGrpSpPr>
        <p:cNvPr id="1" name=""/>
        <p:cNvGrpSpPr/>
        <p:nvPr/>
      </p:nvGrpSpPr>
      <p:grpSpPr>
        <a:xfrm>
          <a:off x="0" y="0"/>
          <a:ext cx="0" cy="0"/>
          <a:chOff x="0" y="0"/>
          <a:chExt cx="0" cy="0"/>
        </a:xfrm>
      </p:grpSpPr>
      <p:pic>
        <p:nvPicPr>
          <p:cNvPr id="2" name="C_1#5bed3ff3c.fixed?vcp=1&amp;color=0,55,96&amp;tib=255,255,255&amp;vtp=1" descr="preencoded.png"/>
          <p:cNvPicPr>
            <a:picLocks noChangeAspect="1"/>
          </p:cNvPicPr>
          <p:nvPr/>
        </p:nvPicPr>
        <p:blipFill>
          <a:blip r:embed="rId3"/>
          <a:stretch>
            <a:fillRect/>
          </a:stretch>
        </p:blipFill>
        <p:spPr>
          <a:xfrm>
            <a:off x="4645152" y="2020824"/>
            <a:ext cx="2843784" cy="1344168"/>
          </a:xfrm>
          <a:prstGeom prst="rect">
            <a:avLst/>
          </a:prstGeom>
        </p:spPr>
      </p:pic>
      <p:sp>
        <p:nvSpPr>
          <p:cNvPr id="3" name="C_1_BD#5bed3ff3c.fixed?vcp=1&amp;color=61,88,159&amp;vtp=1&amp;bbb=1"/>
          <p:cNvSpPr/>
          <p:nvPr/>
        </p:nvSpPr>
        <p:spPr>
          <a:xfrm>
            <a:off x="4645152" y="2093976"/>
            <a:ext cx="2880360" cy="932688"/>
          </a:xfrm>
          <a:prstGeom prst="rect">
            <a:avLst/>
          </a:prstGeom>
          <a:noFill/>
          <a:ln/>
        </p:spPr>
        <p:txBody>
          <a:bodyPr wrap="none" lIns="0" tIns="0" rIns="0" bIns="0" rtlCol="0" anchor="ctr"/>
          <a:lstStyle/>
          <a:p>
            <a:pPr algn="ctr" latinLnBrk="1">
              <a:lnSpc>
                <a:spcPts val="6600"/>
              </a:lnSpc>
            </a:pPr>
            <a:r>
              <a:rPr lang="en-US" altLang="zh-CN" sz="5400" b="1" i="0" dirty="0">
                <a:solidFill>
                  <a:srgbClr val="3D589F"/>
                </a:solidFill>
                <a:latin typeface="印品黑体" pitchFamily="34" charset="0"/>
                <a:ea typeface="印品黑体" pitchFamily="34" charset="-122"/>
                <a:cs typeface="印品黑体" pitchFamily="34" charset="-120"/>
              </a:rPr>
              <a:t>第八章</a:t>
            </a:r>
            <a:endParaRPr lang="en-US" altLang="zh-CN" sz="5400" dirty="0"/>
          </a:p>
        </p:txBody>
      </p:sp>
      <p:sp>
        <p:nvSpPr>
          <p:cNvPr id="4" name="C_1_BD#5bed3ff3c.fixed?vcp=1&amp;color=61,88,159&amp;vtp=1&amp;bbb=1"/>
          <p:cNvSpPr/>
          <p:nvPr/>
        </p:nvSpPr>
        <p:spPr>
          <a:xfrm>
            <a:off x="0" y="3529584"/>
            <a:ext cx="12188952" cy="932688"/>
          </a:xfrm>
          <a:prstGeom prst="rect">
            <a:avLst/>
          </a:prstGeom>
          <a:noFill/>
          <a:ln/>
        </p:spPr>
        <p:txBody>
          <a:bodyPr wrap="none" lIns="0" tIns="0" rIns="0" bIns="0" rtlCol="0" anchor="ctr"/>
          <a:lstStyle/>
          <a:p>
            <a:pPr algn="ctr" latinLnBrk="1">
              <a:lnSpc>
                <a:spcPts val="6600"/>
              </a:lnSpc>
            </a:pPr>
            <a:r>
              <a:rPr lang="en-US" altLang="zh-CN" sz="5400" b="1" i="0" dirty="0">
                <a:solidFill>
                  <a:srgbClr val="3D589F"/>
                </a:solidFill>
                <a:latin typeface="印品黑体" pitchFamily="34" charset="0"/>
                <a:ea typeface="印品黑体" pitchFamily="34" charset="-122"/>
                <a:cs typeface="印品黑体" pitchFamily="34" charset="-120"/>
              </a:rPr>
              <a:t>向量的数量积与三角恒等变换</a:t>
            </a:r>
            <a:endParaRPr lang="en-US" altLang="zh-CN" sz="5400" dirty="0"/>
          </a:p>
        </p:txBody>
      </p:sp>
    </p:spTree>
  </p:cSld>
  <p:clrMapOvr>
    <a:masterClrMapping/>
  </p:clrMapOvr>
  <p:transition/>
</p:sld>
</file>

<file path=ppt/slides/slide20.xml><?xml version="1.0" encoding="utf-8"?>
<p:sld xmlns:a="http://schemas.openxmlformats.org/drawingml/2006/main" xmlns:r="http://schemas.openxmlformats.org/officeDocument/2006/relationships" xmlns:p="http://schemas.openxmlformats.org/presentationml/2006/main">
  <p:cSld name="Slide 18&amp;si=18">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P_6_BD#647facb4a?vcp=1&amp;pid=57ec103ba&amp;color=0,55,96&amp;vtp=1&amp;bt=1&amp;bbb=1&amp;hb=1"/>
              <p:cNvSpPr/>
              <p:nvPr/>
            </p:nvSpPr>
            <p:spPr>
              <a:xfrm>
                <a:off x="502920" y="2936925"/>
                <a:ext cx="10570464" cy="1189355"/>
              </a:xfrm>
              <a:prstGeom prst="rect">
                <a:avLst/>
              </a:prstGeom>
              <a:noFill/>
              <a:ln/>
            </p:spPr>
            <p:txBody>
              <a:bodyPr wrap="none" lIns="0" tIns="0" rIns="0" bIns="0" rtlCol="0" anchor="t"/>
              <a:lstStyle/>
              <a:p>
                <a:pPr algn="l" latinLnBrk="1">
                  <a:lnSpc>
                    <a:spcPts val="3300"/>
                  </a:lnSpc>
                </a:pPr>
                <a:r>
                  <a:rPr lang="en-US" altLang="zh-CN" sz="1800" b="0"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【方法总结】</a:t>
                </a:r>
                <a:r>
                  <a:rPr lang="en-US" altLang="zh-CN" sz="1800" b="0" i="0" dirty="0">
                    <a:solidFill>
                      <a:srgbClr val="003760"/>
                    </a:solidFill>
                    <a:latin typeface="Times New Roman" pitchFamily="34" charset="0"/>
                    <a:ea typeface="微软雅黑" pitchFamily="34" charset="-122"/>
                    <a:cs typeface="Times New Roman" pitchFamily="34" charset="-120"/>
                  </a:rPr>
                  <a:t>解题的突破口在于观察和分析问题中角与角之间的关系</a:t>
                </a:r>
                <a:r>
                  <a:rPr lang="en-US" altLang="zh-CN" sz="1800" b="0" i="0">
                    <a:solidFill>
                      <a:srgbClr val="003760"/>
                    </a:solidFill>
                    <a:latin typeface="Times New Roman" pitchFamily="34" charset="0"/>
                    <a:ea typeface="微软雅黑" pitchFamily="34" charset="-122"/>
                    <a:cs typeface="Times New Roman" pitchFamily="34" charset="-120"/>
                  </a:rPr>
                  <a:t>，根据角之间的关系选择相应的</a:t>
                </a:r>
              </a:p>
              <a:p>
                <a:pPr latinLnBrk="1">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公式</a:t>
                </a:r>
                <a:r>
                  <a:rPr lang="en-US" altLang="zh-CN" sz="1800" b="0" i="0" dirty="0">
                    <a:solidFill>
                      <a:srgbClr val="003760"/>
                    </a:solidFill>
                    <a:latin typeface="Times New Roman" pitchFamily="34" charset="0"/>
                    <a:ea typeface="微软雅黑" pitchFamily="34" charset="-122"/>
                    <a:cs typeface="Times New Roman" pitchFamily="34" charset="-120"/>
                  </a:rPr>
                  <a:t>.可由题目求得</a:t>
                </a:r>
                <a14:m>
                  <m:oMath xmlns:m="http://schemas.openxmlformats.org/officeDocument/2006/math">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𝛼</m:t>
                    </m:r>
                  </m:oMath>
                </a14:m>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𝛼</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，再利用半角正切的有理化公式求解；也可以直接利用万能公式求解.</a:t>
                </a:r>
                <a:endParaRPr lang="en-US" altLang="zh-CN" sz="1800" dirty="0"/>
              </a:p>
              <a:p>
                <a:pPr latinLnBrk="1">
                  <a:lnSpc>
                    <a:spcPts val="31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b="0" i="0">
                    <a:solidFill>
                      <a:srgbClr val="003760"/>
                    </a:solidFill>
                    <a:latin typeface="Times New Roman" pitchFamily="34" charset="0"/>
                    <a:ea typeface="微软雅黑" pitchFamily="34" charset="-122"/>
                    <a:cs typeface="Times New Roman" pitchFamily="34" charset="-120"/>
                  </a:rPr>
                  <a:t>特别注意要根据角的范围去确定半角三角函数值的符号</a:t>
                </a:r>
                <a:r>
                  <a:rPr lang="en-US" altLang="zh-CN" b="0" i="0" dirty="0">
                    <a:solidFill>
                      <a:srgbClr val="003760"/>
                    </a:solidFill>
                    <a:latin typeface="Times New Roman" pitchFamily="34" charset="0"/>
                    <a:ea typeface="微软雅黑" pitchFamily="34" charset="-122"/>
                    <a:cs typeface="Times New Roman" pitchFamily="34" charset="-120"/>
                  </a:rPr>
                  <a:t>.</a:t>
                </a:r>
                <a:endParaRPr lang="en-US" altLang="zh-CN" dirty="0"/>
              </a:p>
            </p:txBody>
          </p:sp>
        </mc:Choice>
        <mc:Fallback xmlns="">
          <p:sp>
            <p:nvSpPr>
              <p:cNvPr id="2" name="P_6_BD#647facb4a?vcp=1&amp;pid=57ec103ba&amp;color=0,55,96&amp;vtp=1&amp;bt=1&amp;bbb=1&amp;hb=1"/>
              <p:cNvSpPr>
                <a:spLocks noRot="1" noChangeAspect="1" noMove="1" noResize="1" noEditPoints="1" noAdjustHandles="1" noChangeArrowheads="1" noChangeShapeType="1" noTextEdit="1"/>
              </p:cNvSpPr>
              <p:nvPr/>
            </p:nvSpPr>
            <p:spPr>
              <a:xfrm>
                <a:off x="502920" y="2936925"/>
                <a:ext cx="10570464" cy="1189355"/>
              </a:xfrm>
              <a:prstGeom prst="rect">
                <a:avLst/>
              </a:prstGeom>
              <a:blipFill>
                <a:blip r:embed="rId3"/>
                <a:stretch>
                  <a:fillRect l="-1384" r="-980" b="-11795"/>
                </a:stretch>
              </a:blipFill>
              <a:ln/>
            </p:spPr>
            <p:txBody>
              <a:bodyPr/>
              <a:lstStyle/>
              <a:p>
                <a:r>
                  <a:rPr lang="zh-CN" altLang="en-US">
                    <a:noFill/>
                  </a:rPr>
                  <a:t> </a:t>
                </a:r>
              </a:p>
            </p:txBody>
          </p:sp>
        </mc:Fallback>
      </mc:AlternateContent>
    </p:spTree>
  </p:cSld>
  <p:clrMapOvr>
    <a:masterClrMapping/>
  </p:clrMapOvr>
  <p:transition/>
</p:sld>
</file>

<file path=ppt/slides/slide21.xml><?xml version="1.0" encoding="utf-8"?>
<p:sld xmlns:a="http://schemas.openxmlformats.org/drawingml/2006/main" xmlns:r="http://schemas.openxmlformats.org/officeDocument/2006/relationships" xmlns:p="http://schemas.openxmlformats.org/presentationml/2006/main">
  <p:cSld name="Slide 19&amp;si=19">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C_6_BD.23_1#2ca08e995?vaa=1&amp;vcp=1&amp;vop=1&amp;pid=57ec103ba&amp;color=0,55,96&amp;mp=1&amp;vtp=1&amp;bt=1&amp;bbb=1"/>
              <p:cNvSpPr/>
              <p:nvPr/>
            </p:nvSpPr>
            <p:spPr>
              <a:xfrm>
                <a:off x="502920" y="2160669"/>
                <a:ext cx="10570464" cy="471932"/>
              </a:xfrm>
              <a:prstGeom prst="rect">
                <a:avLst/>
              </a:prstGeom>
              <a:noFill/>
              <a:ln/>
            </p:spPr>
            <p:txBody>
              <a:bodyPr wrap="none" lIns="0" tIns="0" rIns="0" bIns="0" rtlCol="0" anchor="t"/>
              <a:lstStyle/>
              <a:p>
                <a:pPr algn="l" latinLnBrk="1">
                  <a:lnSpc>
                    <a:spcPts val="3800"/>
                  </a:lnSpc>
                </a:pPr>
                <a:r>
                  <a:rPr lang="en-US" altLang="zh-CN" sz="1800" b="1" i="0" dirty="0">
                    <a:solidFill>
                      <a:srgbClr val="003760"/>
                    </a:solidFill>
                    <a:latin typeface="Times New Roman" pitchFamily="34" charset="0"/>
                    <a:ea typeface="微软雅黑" pitchFamily="34" charset="-122"/>
                    <a:cs typeface="Times New Roman" pitchFamily="34" charset="-120"/>
                  </a:rPr>
                  <a:t>1-1</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已知</a:t>
                </a:r>
                <a14:m>
                  <m:oMath xmlns:m="http://schemas.openxmlformats.org/officeDocument/2006/math">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𝛼</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5</m:t>
                            </m:r>
                          </m:e>
                        </m:rad>
                      </m:num>
                      <m:den>
                        <m:r>
                          <a:rPr lang="en-US" altLang="zh-CN" sz="1800" b="0" i="0">
                            <a:solidFill>
                              <a:srgbClr val="003760"/>
                            </a:solidFill>
                            <a:latin typeface="Cambria Math" pitchFamily="34" charset="0"/>
                            <a:ea typeface="Cambria Math" pitchFamily="34" charset="-122"/>
                            <a:cs typeface="Cambria Math" pitchFamily="34" charset="-120"/>
                          </a:rPr>
                          <m:t>5</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m:rPr>
                        <m:sty m:val="p"/>
                      </m:rPr>
                      <a:rPr lang="en-US" altLang="zh-CN" sz="1800" b="0" i="0" smtClean="0">
                        <a:solidFill>
                          <a:srgbClr val="003760"/>
                        </a:solidFill>
                        <a:latin typeface="Cambria Math" pitchFamily="34" charset="0"/>
                        <a:ea typeface="Cambria Math" pitchFamily="34" charset="-122"/>
                        <a:cs typeface="Cambria Math" pitchFamily="34" charset="-120"/>
                      </a:rPr>
                      <m:t>cos</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𝛼</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2</m:t>
                        </m:r>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5</m:t>
                            </m:r>
                          </m:e>
                        </m:rad>
                      </m:num>
                      <m:den>
                        <m:r>
                          <a:rPr lang="en-US" altLang="zh-CN" sz="1800" b="0" i="0">
                            <a:solidFill>
                              <a:srgbClr val="003760"/>
                            </a:solidFill>
                            <a:latin typeface="Cambria Math" pitchFamily="34" charset="0"/>
                            <a:ea typeface="Cambria Math" pitchFamily="34" charset="-122"/>
                            <a:cs typeface="Cambria Math" pitchFamily="34" charset="-120"/>
                          </a:rPr>
                          <m:t>5</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，则</a:t>
                </a:r>
                <a14:m>
                  <m:oMath xmlns:m="http://schemas.openxmlformats.org/officeDocument/2006/math">
                    <m:r>
                      <m:rPr>
                        <m:sty m:val="p"/>
                      </m:rPr>
                      <a:rPr lang="en-US" altLang="zh-CN" sz="1800" b="0" i="0" smtClean="0">
                        <a:solidFill>
                          <a:srgbClr val="003760"/>
                        </a:solidFill>
                        <a:latin typeface="Cambria Math" pitchFamily="34" charset="0"/>
                        <a:ea typeface="Cambria Math" pitchFamily="34" charset="-122"/>
                        <a:cs typeface="Cambria Math" pitchFamily="34" charset="-120"/>
                      </a:rPr>
                      <m:t>tan</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𝛼</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p:txBody>
          </p:sp>
        </mc:Choice>
        <mc:Fallback xmlns="">
          <p:sp>
            <p:nvSpPr>
              <p:cNvPr id="2" name="QC_6_BD.23_1#2ca08e995?vaa=1&amp;vcp=1&amp;vop=1&amp;pid=57ec103ba&amp;color=0,55,96&amp;mp=1&amp;vtp=1&amp;bt=1&amp;bbb=1"/>
              <p:cNvSpPr>
                <a:spLocks noRot="1" noChangeAspect="1" noMove="1" noResize="1" noEditPoints="1" noAdjustHandles="1" noChangeArrowheads="1" noChangeShapeType="1" noTextEdit="1"/>
              </p:cNvSpPr>
              <p:nvPr/>
            </p:nvSpPr>
            <p:spPr>
              <a:xfrm>
                <a:off x="502920" y="2160669"/>
                <a:ext cx="10570464" cy="471932"/>
              </a:xfrm>
              <a:prstGeom prst="rect">
                <a:avLst/>
              </a:prstGeom>
              <a:blipFill>
                <a:blip r:embed="rId3"/>
                <a:stretch>
                  <a:fillRect l="-1384" b="-16667"/>
                </a:stretch>
              </a:blipFill>
              <a:ln/>
            </p:spPr>
            <p:txBody>
              <a:bodyPr/>
              <a:lstStyle/>
              <a:p>
                <a:r>
                  <a:rPr lang="zh-CN" altLang="en-US">
                    <a:noFill/>
                  </a:rPr>
                  <a:t> </a:t>
                </a:r>
              </a:p>
            </p:txBody>
          </p:sp>
        </mc:Fallback>
      </mc:AlternateContent>
      <p:sp>
        <p:nvSpPr>
          <p:cNvPr id="3" name="QC_6_AN.25_1#2ca08e995.bracket?vaa=1&amp;vcp=1&amp;vop=1&amp;pid=57ec103ba&amp;color=0,55,96&amp;mp=1&amp;vpa=3&amp;vtp=1"/>
          <p:cNvSpPr/>
          <p:nvPr/>
        </p:nvSpPr>
        <p:spPr>
          <a:xfrm>
            <a:off x="5036757" y="2302527"/>
            <a:ext cx="354013" cy="303530"/>
          </a:xfrm>
          <a:prstGeom prst="rect">
            <a:avLst/>
          </a:prstGeom>
          <a:noFill/>
          <a:ln/>
        </p:spPr>
        <p:txBody>
          <a:bodyPr wrap="none" lIns="0" tIns="0" rIns="0" bIns="0" rtlCol="0" anchor="t"/>
          <a:lstStyle/>
          <a:p>
            <a:pPr algn="ctr" latinLnBrk="1">
              <a:lnSpc>
                <a:spcPts val="2500"/>
              </a:lnSpc>
            </a:pPr>
            <a:r>
              <a:rPr lang="en-US" altLang="zh-CN" sz="2000" b="0" i="0" dirty="0">
                <a:solidFill>
                  <a:srgbClr val="6161F4"/>
                </a:solidFill>
                <a:latin typeface="Times New Roman" pitchFamily="34" charset="0"/>
                <a:ea typeface="微软雅黑" pitchFamily="34" charset="-122"/>
                <a:cs typeface="Times New Roman" pitchFamily="34" charset="-120"/>
              </a:rPr>
              <a:t>C</a:t>
            </a:r>
            <a:endParaRPr lang="en-US" altLang="zh-CN" sz="2000" dirty="0">
              <a:solidFill>
                <a:srgbClr val="6161F4"/>
              </a:solidFill>
            </a:endParaRPr>
          </a:p>
        </p:txBody>
      </p:sp>
      <mc:AlternateContent xmlns:mc="http://schemas.openxmlformats.org/markup-compatibility/2006" xmlns:a14="http://schemas.microsoft.com/office/drawing/2010/main">
        <mc:Choice Requires="a14">
          <p:sp>
            <p:nvSpPr>
              <p:cNvPr id="4" name="QC_6_BD.23_2#2ca08e995.choices?vaa=1&amp;vcp=1&amp;vop=1&amp;pid=57ec103ba&amp;color=0,55,96&amp;vtp=1&amp;bbb=1"/>
              <p:cNvSpPr/>
              <p:nvPr/>
            </p:nvSpPr>
            <p:spPr>
              <a:xfrm>
                <a:off x="502920" y="2634252"/>
                <a:ext cx="10570464" cy="386461"/>
              </a:xfrm>
              <a:prstGeom prst="rect">
                <a:avLst/>
              </a:prstGeom>
              <a:noFill/>
              <a:ln/>
            </p:spPr>
            <p:txBody>
              <a:bodyPr wrap="none" lIns="0" tIns="0" rIns="0" bIns="0" rtlCol="0" anchor="t"/>
              <a:lstStyle/>
              <a:p>
                <a:pPr latinLnBrk="1">
                  <a:lnSpc>
                    <a:spcPts val="3500"/>
                  </a:lnSpc>
                  <a:tabLst>
                    <a:tab pos="2617216" algn="l"/>
                    <a:tab pos="5209032" algn="l"/>
                    <a:tab pos="7800848" algn="l"/>
                  </a:tabLst>
                </a:pP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2−</m:t>
                    </m:r>
                    <m:rad>
                      <m:radPr>
                        <m:degHide m:val="on"/>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5</m:t>
                        </m:r>
                      </m:e>
                    </m:rad>
                  </m:oMath>
                </a14:m>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B</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2+</m:t>
                    </m:r>
                    <m:rad>
                      <m:radPr>
                        <m:degHide m:val="on"/>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5</m:t>
                        </m:r>
                      </m:e>
                    </m:rad>
                  </m:oMath>
                </a14:m>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C</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14:m>
                  <m:oMath xmlns:m="http://schemas.openxmlformats.org/officeDocument/2006/math">
                    <m:rad>
                      <m:radPr>
                        <m:degHide m:val="on"/>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5</m:t>
                        </m:r>
                      </m:e>
                    </m:rad>
                    <m:r>
                      <a:rPr lang="en-US" altLang="zh-CN" sz="1800" b="0" i="0" smtClean="0">
                        <a:solidFill>
                          <a:srgbClr val="003760"/>
                        </a:solidFill>
                        <a:latin typeface="Cambria Math" pitchFamily="34" charset="0"/>
                        <a:ea typeface="Cambria Math" pitchFamily="34" charset="-122"/>
                        <a:cs typeface="Cambria Math" pitchFamily="34" charset="-120"/>
                      </a:rPr>
                      <m:t>−2</m:t>
                    </m:r>
                  </m:oMath>
                </a14:m>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D</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rad>
                      <m:radPr>
                        <m:degHide m:val="on"/>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5</m:t>
                        </m:r>
                      </m:e>
                    </m:rad>
                    <m:r>
                      <a:rPr lang="en-US" altLang="zh-CN" sz="1800" b="0" i="0" smtClean="0">
                        <a:solidFill>
                          <a:srgbClr val="003760"/>
                        </a:solidFill>
                        <a:latin typeface="Cambria Math" pitchFamily="34" charset="0"/>
                        <a:ea typeface="Cambria Math" pitchFamily="34" charset="-122"/>
                        <a:cs typeface="Cambria Math" pitchFamily="34" charset="-120"/>
                      </a:rPr>
                      <m:t>−2)</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800" dirty="0"/>
              </a:p>
            </p:txBody>
          </p:sp>
        </mc:Choice>
        <mc:Fallback xmlns="">
          <p:sp>
            <p:nvSpPr>
              <p:cNvPr id="4" name="QC_6_BD.23_2#2ca08e995.choices?vaa=1&amp;vcp=1&amp;vop=1&amp;pid=57ec103ba&amp;color=0,55,96&amp;vtp=1&amp;bbb=1"/>
              <p:cNvSpPr>
                <a:spLocks noRot="1" noChangeAspect="1" noMove="1" noResize="1" noEditPoints="1" noAdjustHandles="1" noChangeArrowheads="1" noChangeShapeType="1" noTextEdit="1"/>
              </p:cNvSpPr>
              <p:nvPr/>
            </p:nvSpPr>
            <p:spPr>
              <a:xfrm>
                <a:off x="502920" y="2634252"/>
                <a:ext cx="10570464" cy="386461"/>
              </a:xfrm>
              <a:prstGeom prst="rect">
                <a:avLst/>
              </a:prstGeom>
              <a:blipFill>
                <a:blip r:embed="rId4"/>
                <a:stretch>
                  <a:fillRect l="-1384" b="-37500"/>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5" name="QC_6_AS.24_1#2ca08e995?vaa=1&amp;vcp=1&amp;vop=1&amp;pid=57ec103ba&amp;color=0,55,96&amp;vtp=1&amp;bbb=1&amp;hb=1"/>
              <p:cNvSpPr/>
              <p:nvPr/>
            </p:nvSpPr>
            <p:spPr>
              <a:xfrm>
                <a:off x="502920" y="3033222"/>
                <a:ext cx="10570464" cy="1892300"/>
              </a:xfrm>
              <a:prstGeom prst="rect">
                <a:avLst/>
              </a:prstGeom>
              <a:noFill/>
              <a:ln/>
            </p:spPr>
            <p:txBody>
              <a:bodyPr wrap="none" lIns="0" tIns="0" rIns="0" bIns="0" rtlCol="0" anchor="t"/>
              <a:lstStyle/>
              <a:p>
                <a:pPr algn="l" latinLnBrk="1">
                  <a:lnSpc>
                    <a:spcPts val="39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0" i="0" dirty="0">
                    <a:solidFill>
                      <a:srgbClr val="003760"/>
                    </a:solidFill>
                    <a:latin typeface="Times New Roman" pitchFamily="34" charset="0"/>
                    <a:ea typeface="微软雅黑" pitchFamily="34" charset="-122"/>
                    <a:cs typeface="Times New Roman" pitchFamily="34" charset="-120"/>
                  </a:rPr>
                  <a:t>方法一：因为</a:t>
                </a:r>
                <a14:m>
                  <m:oMath xmlns:m="http://schemas.openxmlformats.org/officeDocument/2006/math">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𝛼</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5</m:t>
                            </m:r>
                          </m:e>
                        </m:rad>
                      </m:num>
                      <m:den>
                        <m:r>
                          <a:rPr lang="en-US" altLang="zh-CN" sz="1800" b="0" i="0">
                            <a:solidFill>
                              <a:srgbClr val="003760"/>
                            </a:solidFill>
                            <a:latin typeface="Cambria Math" pitchFamily="34" charset="0"/>
                            <a:ea typeface="Cambria Math" pitchFamily="34" charset="-122"/>
                            <a:cs typeface="Cambria Math" pitchFamily="34" charset="-120"/>
                          </a:rPr>
                          <m:t>5</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m:rPr>
                        <m:sty m:val="p"/>
                      </m:rPr>
                      <a:rPr lang="en-US" altLang="zh-CN" sz="1800" b="0" i="0" smtClean="0">
                        <a:solidFill>
                          <a:srgbClr val="003760"/>
                        </a:solidFill>
                        <a:latin typeface="Cambria Math" pitchFamily="34" charset="0"/>
                        <a:ea typeface="Cambria Math" pitchFamily="34" charset="-122"/>
                        <a:cs typeface="Cambria Math" pitchFamily="34" charset="-120"/>
                      </a:rPr>
                      <m:t>cos</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𝛼</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2</m:t>
                        </m:r>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5</m:t>
                            </m:r>
                          </m:e>
                        </m:rad>
                      </m:num>
                      <m:den>
                        <m:r>
                          <a:rPr lang="en-US" altLang="zh-CN" sz="1800" b="0" i="0">
                            <a:solidFill>
                              <a:srgbClr val="003760"/>
                            </a:solidFill>
                            <a:latin typeface="Cambria Math" pitchFamily="34" charset="0"/>
                            <a:ea typeface="Cambria Math" pitchFamily="34" charset="-122"/>
                            <a:cs typeface="Cambria Math" pitchFamily="34" charset="-120"/>
                          </a:rPr>
                          <m:t>5</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，所以</a:t>
                </a:r>
                <a14:m>
                  <m:oMath xmlns:m="http://schemas.openxmlformats.org/officeDocument/2006/math">
                    <m:r>
                      <m:rPr>
                        <m:sty m:val="p"/>
                      </m:rPr>
                      <a:rPr lang="en-US" altLang="zh-CN" sz="1800" b="0" i="0" smtClean="0">
                        <a:solidFill>
                          <a:srgbClr val="003760"/>
                        </a:solidFill>
                        <a:latin typeface="Cambria Math" pitchFamily="34" charset="0"/>
                        <a:ea typeface="Cambria Math" pitchFamily="34" charset="-122"/>
                        <a:cs typeface="Cambria Math" pitchFamily="34" charset="-120"/>
                      </a:rPr>
                      <m:t>tan</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𝛼</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𝛼</m:t>
                        </m:r>
                      </m:num>
                      <m:den>
                        <m:r>
                          <a:rPr lang="en-US" altLang="zh-CN" sz="1800" b="0" i="0">
                            <a:solidFill>
                              <a:srgbClr val="003760"/>
                            </a:solidFill>
                            <a:latin typeface="Cambria Math" pitchFamily="34" charset="0"/>
                            <a:ea typeface="Cambria Math" pitchFamily="34" charset="-122"/>
                            <a:cs typeface="Cambria Math" pitchFamily="34" charset="-120"/>
                          </a:rPr>
                          <m:t>1+</m:t>
                        </m:r>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𝛼</m:t>
                        </m:r>
                      </m:den>
                    </m:f>
                    <m:r>
                      <a:rPr lang="en-US" altLang="zh-CN" sz="1800" b="0" i="0" smtClean="0">
                        <a:solidFill>
                          <a:srgbClr val="003760"/>
                        </a:solidFill>
                        <a:latin typeface="Cambria Math" pitchFamily="34" charset="0"/>
                        <a:ea typeface="Cambria Math" pitchFamily="34" charset="-122"/>
                        <a:cs typeface="Cambria Math" pitchFamily="34" charset="-120"/>
                      </a:rPr>
                      <m:t>=</m:t>
                    </m:r>
                    <m:rad>
                      <m:radPr>
                        <m:degHide m:val="on"/>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5</m:t>
                        </m:r>
                      </m:e>
                    </m:rad>
                    <m:r>
                      <a:rPr lang="en-US" altLang="zh-CN" sz="1800" b="0" i="0" smtClean="0">
                        <a:solidFill>
                          <a:srgbClr val="003760"/>
                        </a:solidFill>
                        <a:latin typeface="Cambria Math" pitchFamily="34" charset="0"/>
                        <a:ea typeface="Cambria Math" pitchFamily="34" charset="-122"/>
                        <a:cs typeface="Cambria Math" pitchFamily="34" charset="-120"/>
                      </a:rPr>
                      <m:t>−2</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a:p>
                <a:pPr latinLnBrk="1">
                  <a:lnSpc>
                    <a:spcPts val="3900"/>
                  </a:lnSpc>
                </a:pPr>
                <a:r>
                  <a:rPr lang="en-US" altLang="zh-CN" b="0" i="0">
                    <a:solidFill>
                      <a:srgbClr val="003760"/>
                    </a:solidFill>
                    <a:latin typeface="Times New Roman" pitchFamily="34" charset="0"/>
                    <a:ea typeface="微软雅黑" pitchFamily="34" charset="-122"/>
                    <a:cs typeface="Times New Roman" pitchFamily="34" charset="-120"/>
                  </a:rPr>
                  <a:t>方</a:t>
                </a:r>
                <a:r>
                  <a:rPr lang="en-US" altLang="zh-CN" sz="1800" b="0" i="0">
                    <a:solidFill>
                      <a:srgbClr val="003760"/>
                    </a:solidFill>
                    <a:latin typeface="Times New Roman" pitchFamily="34" charset="0"/>
                    <a:ea typeface="微软雅黑" pitchFamily="34" charset="-122"/>
                    <a:cs typeface="Times New Roman" pitchFamily="34" charset="-120"/>
                  </a:rPr>
                  <a:t>法二</a:t>
                </a:r>
                <a:r>
                  <a:rPr lang="en-US" altLang="zh-CN" sz="1800" b="0" i="0" dirty="0">
                    <a:solidFill>
                      <a:srgbClr val="003760"/>
                    </a:solidFill>
                    <a:latin typeface="Times New Roman" pitchFamily="34" charset="0"/>
                    <a:ea typeface="微软雅黑" pitchFamily="34" charset="-122"/>
                    <a:cs typeface="Times New Roman" pitchFamily="34" charset="-120"/>
                  </a:rPr>
                  <a:t>：因为</a:t>
                </a:r>
                <a14:m>
                  <m:oMath xmlns:m="http://schemas.openxmlformats.org/officeDocument/2006/math">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𝛼</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5</m:t>
                            </m:r>
                          </m:e>
                        </m:rad>
                      </m:num>
                      <m:den>
                        <m:r>
                          <a:rPr lang="en-US" altLang="zh-CN" sz="1800" b="0" i="0">
                            <a:solidFill>
                              <a:srgbClr val="003760"/>
                            </a:solidFill>
                            <a:latin typeface="Cambria Math" pitchFamily="34" charset="0"/>
                            <a:ea typeface="Cambria Math" pitchFamily="34" charset="-122"/>
                            <a:cs typeface="Cambria Math" pitchFamily="34" charset="-120"/>
                          </a:rPr>
                          <m:t>5</m:t>
                        </m:r>
                      </m:den>
                    </m:f>
                    <m:r>
                      <a:rPr lang="en-US" altLang="zh-CN" sz="1800" b="0" i="0" smtClean="0">
                        <a:solidFill>
                          <a:srgbClr val="003760"/>
                        </a:solidFill>
                        <a:latin typeface="Cambria Math" pitchFamily="34" charset="0"/>
                        <a:ea typeface="Cambria Math" pitchFamily="34" charset="-122"/>
                        <a:cs typeface="Cambria Math" pitchFamily="34" charset="-120"/>
                      </a:rPr>
                      <m:t>&gt;0</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m:rPr>
                        <m:sty m:val="p"/>
                      </m:rPr>
                      <a:rPr lang="en-US" altLang="zh-CN" sz="1800" b="0" i="0" smtClean="0">
                        <a:solidFill>
                          <a:srgbClr val="003760"/>
                        </a:solidFill>
                        <a:latin typeface="Cambria Math" pitchFamily="34" charset="0"/>
                        <a:ea typeface="Cambria Math" pitchFamily="34" charset="-122"/>
                        <a:cs typeface="Cambria Math" pitchFamily="34" charset="-120"/>
                      </a:rPr>
                      <m:t>cos</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𝛼</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2</m:t>
                        </m:r>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5</m:t>
                            </m:r>
                          </m:e>
                        </m:rad>
                      </m:num>
                      <m:den>
                        <m:r>
                          <a:rPr lang="en-US" altLang="zh-CN" sz="1800" b="0" i="0">
                            <a:solidFill>
                              <a:srgbClr val="003760"/>
                            </a:solidFill>
                            <a:latin typeface="Cambria Math" pitchFamily="34" charset="0"/>
                            <a:ea typeface="Cambria Math" pitchFamily="34" charset="-122"/>
                            <a:cs typeface="Cambria Math" pitchFamily="34" charset="-120"/>
                          </a:rPr>
                          <m:t>5</m:t>
                        </m:r>
                      </m:den>
                    </m:f>
                    <m:r>
                      <a:rPr lang="en-US" altLang="zh-CN" sz="1800" b="0" i="0" smtClean="0">
                        <a:solidFill>
                          <a:srgbClr val="003760"/>
                        </a:solidFill>
                        <a:latin typeface="Cambria Math" pitchFamily="34" charset="0"/>
                        <a:ea typeface="Cambria Math" pitchFamily="34" charset="-122"/>
                        <a:cs typeface="Cambria Math" pitchFamily="34" charset="-120"/>
                      </a:rPr>
                      <m:t>&gt;0</m:t>
                    </m:r>
                  </m:oMath>
                </a14:m>
                <a:r>
                  <a:rPr lang="en-US" altLang="zh-CN" sz="1800" b="0" i="0" dirty="0">
                    <a:solidFill>
                      <a:srgbClr val="003760"/>
                    </a:solidFill>
                    <a:latin typeface="Times New Roman" pitchFamily="34" charset="0"/>
                    <a:ea typeface="微软雅黑" pitchFamily="34" charset="-122"/>
                    <a:cs typeface="Times New Roman" pitchFamily="34" charset="-120"/>
                  </a:rPr>
                  <a:t>，所以角</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𝛼</m:t>
                    </m:r>
                  </m:oMath>
                </a14:m>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的终边落在第一象限，角</a:t>
                </a:r>
                <a14:m>
                  <m:oMath xmlns:m="http://schemas.openxmlformats.org/officeDocument/2006/math">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𝛼</m:t>
                        </m:r>
                      </m:num>
                      <m:den>
                        <m:r>
                          <a:rPr lang="en-US" altLang="zh-CN" sz="1800" b="0" i="0">
                            <a:solidFill>
                              <a:srgbClr val="003760"/>
                            </a:solidFill>
                            <a:latin typeface="Cambria Math" pitchFamily="34" charset="0"/>
                            <a:ea typeface="Cambria Math" pitchFamily="34" charset="-122"/>
                            <a:cs typeface="Cambria Math" pitchFamily="34" charset="-120"/>
                          </a:rPr>
                          <m:t>2</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的终边落在第一象限</a:t>
                </a:r>
              </a:p>
              <a:p>
                <a:pPr latinLnBrk="1">
                  <a:lnSpc>
                    <a:spcPts val="7100"/>
                  </a:lnSpc>
                </a:pPr>
                <a:r>
                  <a:rPr lang="en-US" altLang="zh-CN" b="0" i="0">
                    <a:solidFill>
                      <a:srgbClr val="003760"/>
                    </a:solidFill>
                    <a:latin typeface="Times New Roman" pitchFamily="34" charset="0"/>
                    <a:ea typeface="微软雅黑" pitchFamily="34" charset="-122"/>
                    <a:cs typeface="Times New Roman" pitchFamily="34" charset="-120"/>
                  </a:rPr>
                  <a:t>或第三象限</a:t>
                </a:r>
                <a:r>
                  <a:rPr lang="en-US" altLang="zh-CN" b="0" i="0" dirty="0">
                    <a:solidFill>
                      <a:srgbClr val="003760"/>
                    </a:solidFill>
                    <a:latin typeface="Times New Roman" pitchFamily="34" charset="0"/>
                    <a:ea typeface="微软雅黑" pitchFamily="34" charset="-122"/>
                    <a:cs typeface="Times New Roman" pitchFamily="34" charset="-120"/>
                  </a:rPr>
                  <a:t>，即</a:t>
                </a:r>
                <a14:m>
                  <m:oMath xmlns:m="http://schemas.openxmlformats.org/officeDocument/2006/math">
                    <m:r>
                      <m:rPr>
                        <m:sty m:val="p"/>
                      </m:rPr>
                      <a:rPr lang="en-US" altLang="zh-CN" b="0" i="0" smtClean="0">
                        <a:solidFill>
                          <a:srgbClr val="003760"/>
                        </a:solidFill>
                        <a:latin typeface="Cambria Math" pitchFamily="34" charset="0"/>
                        <a:ea typeface="Cambria Math" pitchFamily="34" charset="-122"/>
                        <a:cs typeface="Cambria Math" pitchFamily="34" charset="-120"/>
                      </a:rPr>
                      <m:t>tan</m:t>
                    </m:r>
                    <m:f>
                      <m:fPr>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b="0" i="0">
                            <a:solidFill>
                              <a:srgbClr val="003760"/>
                            </a:solidFill>
                            <a:latin typeface="Cambria Math" pitchFamily="34" charset="0"/>
                            <a:ea typeface="Cambria Math" pitchFamily="34" charset="-122"/>
                            <a:cs typeface="Cambria Math" pitchFamily="34" charset="-120"/>
                          </a:rPr>
                          <m:t>𝛼</m:t>
                        </m:r>
                      </m:num>
                      <m:den>
                        <m:r>
                          <a:rPr lang="en-US" altLang="zh-CN" b="0" i="0">
                            <a:solidFill>
                              <a:srgbClr val="003760"/>
                            </a:solidFill>
                            <a:latin typeface="Cambria Math" pitchFamily="34" charset="0"/>
                            <a:ea typeface="Cambria Math" pitchFamily="34" charset="-122"/>
                            <a:cs typeface="Cambria Math" pitchFamily="34" charset="-120"/>
                          </a:rPr>
                          <m:t>2</m:t>
                        </m:r>
                      </m:den>
                    </m:f>
                    <m:r>
                      <a:rPr lang="en-US" altLang="zh-CN" b="0" i="0" smtClean="0">
                        <a:solidFill>
                          <a:srgbClr val="003760"/>
                        </a:solidFill>
                        <a:latin typeface="Cambria Math" pitchFamily="34" charset="0"/>
                        <a:ea typeface="Cambria Math" pitchFamily="34" charset="-122"/>
                        <a:cs typeface="Cambria Math" pitchFamily="34" charset="-120"/>
                      </a:rPr>
                      <m:t>&gt;0</m:t>
                    </m:r>
                  </m:oMath>
                </a14:m>
                <a:r>
                  <a:rPr lang="en-US" altLang="zh-CN" b="0" i="0" dirty="0">
                    <a:solidFill>
                      <a:srgbClr val="003760"/>
                    </a:solidFill>
                    <a:latin typeface="Times New Roman" pitchFamily="34" charset="0"/>
                    <a:ea typeface="微软雅黑" pitchFamily="34" charset="-122"/>
                    <a:cs typeface="Times New Roman" pitchFamily="34" charset="-120"/>
                  </a:rPr>
                  <a:t>，所以</a:t>
                </a:r>
                <a14:m>
                  <m:oMath xmlns:m="http://schemas.openxmlformats.org/officeDocument/2006/math">
                    <m:r>
                      <m:rPr>
                        <m:sty m:val="p"/>
                      </m:rPr>
                      <a:rPr lang="en-US" altLang="zh-CN" b="0" i="0" smtClean="0">
                        <a:solidFill>
                          <a:srgbClr val="003760"/>
                        </a:solidFill>
                        <a:latin typeface="Cambria Math" pitchFamily="34" charset="0"/>
                        <a:ea typeface="Cambria Math" pitchFamily="34" charset="-122"/>
                        <a:cs typeface="Cambria Math" pitchFamily="34" charset="-120"/>
                      </a:rPr>
                      <m:t>tan</m:t>
                    </m:r>
                    <m:f>
                      <m:fPr>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b="0" i="0">
                            <a:solidFill>
                              <a:srgbClr val="003760"/>
                            </a:solidFill>
                            <a:latin typeface="Cambria Math" pitchFamily="34" charset="0"/>
                            <a:ea typeface="Cambria Math" pitchFamily="34" charset="-122"/>
                            <a:cs typeface="Cambria Math" pitchFamily="34" charset="-120"/>
                          </a:rPr>
                          <m:t>𝛼</m:t>
                        </m:r>
                      </m:num>
                      <m:den>
                        <m:r>
                          <a:rPr lang="en-US" altLang="zh-CN" b="0" i="0">
                            <a:solidFill>
                              <a:srgbClr val="003760"/>
                            </a:solidFill>
                            <a:latin typeface="Cambria Math" pitchFamily="34" charset="0"/>
                            <a:ea typeface="Cambria Math" pitchFamily="34" charset="-122"/>
                            <a:cs typeface="Cambria Math" pitchFamily="34" charset="-120"/>
                          </a:rPr>
                          <m:t>2</m:t>
                        </m:r>
                      </m:den>
                    </m:f>
                    <m:r>
                      <a:rPr lang="en-US" altLang="zh-CN" b="0" i="0" smtClean="0">
                        <a:solidFill>
                          <a:srgbClr val="003760"/>
                        </a:solidFill>
                        <a:latin typeface="Cambria Math" pitchFamily="34" charset="0"/>
                        <a:ea typeface="Cambria Math" pitchFamily="34" charset="-122"/>
                        <a:cs typeface="Cambria Math" pitchFamily="34" charset="-120"/>
                      </a:rPr>
                      <m:t>=</m:t>
                    </m:r>
                    <m:rad>
                      <m:radPr>
                        <m:degHide m:val="on"/>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radPr>
                      <m:deg/>
                      <m:e>
                        <m:f>
                          <m:fPr>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b="0" i="0">
                                <a:solidFill>
                                  <a:srgbClr val="003760"/>
                                </a:solidFill>
                                <a:latin typeface="Cambria Math" pitchFamily="34" charset="0"/>
                                <a:ea typeface="Cambria Math" pitchFamily="34" charset="-122"/>
                                <a:cs typeface="Cambria Math" pitchFamily="34" charset="-120"/>
                              </a:rPr>
                              <m:t>1−</m:t>
                            </m:r>
                            <m:r>
                              <m:rPr>
                                <m:sty m:val="p"/>
                              </m:rPr>
                              <a:rPr lang="en-US" altLang="zh-CN" b="0" i="0">
                                <a:solidFill>
                                  <a:srgbClr val="003760"/>
                                </a:solidFill>
                                <a:latin typeface="Cambria Math" pitchFamily="34" charset="0"/>
                                <a:ea typeface="Cambria Math" pitchFamily="34" charset="-122"/>
                                <a:cs typeface="Cambria Math" pitchFamily="34" charset="-120"/>
                              </a:rPr>
                              <m:t>cos</m:t>
                            </m:r>
                            <m:r>
                              <m:rPr>
                                <m:nor/>
                              </m:rPr>
                              <a:rPr lang="en-US" altLang="zh-CN" b="0" i="0">
                                <a:solidFill>
                                  <a:srgbClr val="003760"/>
                                </a:solidFill>
                                <a:latin typeface="Cambria Math" pitchFamily="34" charset="0"/>
                                <a:ea typeface="Cambria Math" pitchFamily="34" charset="-122"/>
                                <a:cs typeface="Cambria Math" pitchFamily="34" charset="-120"/>
                              </a:rPr>
                              <m:t> </m:t>
                            </m:r>
                            <m:r>
                              <a:rPr lang="en-US" altLang="zh-CN" b="0" i="0">
                                <a:solidFill>
                                  <a:srgbClr val="003760"/>
                                </a:solidFill>
                                <a:latin typeface="Cambria Math" pitchFamily="34" charset="0"/>
                                <a:ea typeface="Cambria Math" pitchFamily="34" charset="-122"/>
                                <a:cs typeface="Cambria Math" pitchFamily="34" charset="-120"/>
                              </a:rPr>
                              <m:t>𝛼</m:t>
                            </m:r>
                          </m:num>
                          <m:den>
                            <m:r>
                              <a:rPr lang="en-US" altLang="zh-CN" b="0" i="0">
                                <a:solidFill>
                                  <a:srgbClr val="003760"/>
                                </a:solidFill>
                                <a:latin typeface="Cambria Math" pitchFamily="34" charset="0"/>
                                <a:ea typeface="Cambria Math" pitchFamily="34" charset="-122"/>
                                <a:cs typeface="Cambria Math" pitchFamily="34" charset="-120"/>
                              </a:rPr>
                              <m:t>1+</m:t>
                            </m:r>
                            <m:r>
                              <m:rPr>
                                <m:sty m:val="p"/>
                              </m:rPr>
                              <a:rPr lang="en-US" altLang="zh-CN" b="0" i="0">
                                <a:solidFill>
                                  <a:srgbClr val="003760"/>
                                </a:solidFill>
                                <a:latin typeface="Cambria Math" pitchFamily="34" charset="0"/>
                                <a:ea typeface="Cambria Math" pitchFamily="34" charset="-122"/>
                                <a:cs typeface="Cambria Math" pitchFamily="34" charset="-120"/>
                              </a:rPr>
                              <m:t>cos</m:t>
                            </m:r>
                            <m:r>
                              <m:rPr>
                                <m:nor/>
                              </m:rPr>
                              <a:rPr lang="en-US" altLang="zh-CN" b="0" i="0">
                                <a:solidFill>
                                  <a:srgbClr val="003760"/>
                                </a:solidFill>
                                <a:latin typeface="Cambria Math" pitchFamily="34" charset="0"/>
                                <a:ea typeface="Cambria Math" pitchFamily="34" charset="-122"/>
                                <a:cs typeface="Cambria Math" pitchFamily="34" charset="-120"/>
                              </a:rPr>
                              <m:t> </m:t>
                            </m:r>
                            <m:r>
                              <a:rPr lang="en-US" altLang="zh-CN" b="0" i="0">
                                <a:solidFill>
                                  <a:srgbClr val="003760"/>
                                </a:solidFill>
                                <a:latin typeface="Cambria Math" pitchFamily="34" charset="0"/>
                                <a:ea typeface="Cambria Math" pitchFamily="34" charset="-122"/>
                                <a:cs typeface="Cambria Math" pitchFamily="34" charset="-120"/>
                              </a:rPr>
                              <m:t>𝛼</m:t>
                            </m:r>
                          </m:den>
                        </m:f>
                      </m:e>
                    </m:rad>
                    <m:r>
                      <a:rPr lang="en-US" altLang="zh-CN" b="0" i="0" smtClean="0">
                        <a:solidFill>
                          <a:srgbClr val="003760"/>
                        </a:solidFill>
                        <a:latin typeface="Cambria Math" pitchFamily="34" charset="0"/>
                        <a:ea typeface="Cambria Math" pitchFamily="34" charset="-122"/>
                        <a:cs typeface="Cambria Math" pitchFamily="34" charset="-120"/>
                      </a:rPr>
                      <m:t>=</m:t>
                    </m:r>
                    <m:rad>
                      <m:radPr>
                        <m:degHide m:val="on"/>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radPr>
                      <m:deg/>
                      <m:e>
                        <m:f>
                          <m:fPr>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b="0" i="0">
                                <a:solidFill>
                                  <a:srgbClr val="003760"/>
                                </a:solidFill>
                                <a:latin typeface="Cambria Math" pitchFamily="34" charset="0"/>
                                <a:ea typeface="Cambria Math" pitchFamily="34" charset="-122"/>
                                <a:cs typeface="Cambria Math" pitchFamily="34" charset="-120"/>
                              </a:rPr>
                              <m:t>1−</m:t>
                            </m:r>
                            <m:f>
                              <m:fPr>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b="0" i="0">
                                    <a:solidFill>
                                      <a:srgbClr val="003760"/>
                                    </a:solidFill>
                                    <a:latin typeface="Cambria Math" pitchFamily="34" charset="0"/>
                                    <a:ea typeface="Cambria Math" pitchFamily="34" charset="-122"/>
                                    <a:cs typeface="Cambria Math" pitchFamily="34" charset="-120"/>
                                  </a:rPr>
                                  <m:t>2</m:t>
                                </m:r>
                                <m:rad>
                                  <m:radPr>
                                    <m:degHide m:val="on"/>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b="0" i="0">
                                        <a:solidFill>
                                          <a:srgbClr val="003760"/>
                                        </a:solidFill>
                                        <a:latin typeface="Cambria Math" pitchFamily="34" charset="0"/>
                                        <a:ea typeface="Cambria Math" pitchFamily="34" charset="-122"/>
                                        <a:cs typeface="Cambria Math" pitchFamily="34" charset="-120"/>
                                      </a:rPr>
                                      <m:t>5</m:t>
                                    </m:r>
                                  </m:e>
                                </m:rad>
                              </m:num>
                              <m:den>
                                <m:r>
                                  <a:rPr lang="en-US" altLang="zh-CN" b="0" i="0">
                                    <a:solidFill>
                                      <a:srgbClr val="003760"/>
                                    </a:solidFill>
                                    <a:latin typeface="Cambria Math" pitchFamily="34" charset="0"/>
                                    <a:ea typeface="Cambria Math" pitchFamily="34" charset="-122"/>
                                    <a:cs typeface="Cambria Math" pitchFamily="34" charset="-120"/>
                                  </a:rPr>
                                  <m:t>5</m:t>
                                </m:r>
                              </m:den>
                            </m:f>
                          </m:num>
                          <m:den>
                            <m:r>
                              <a:rPr lang="en-US" altLang="zh-CN" b="0" i="0">
                                <a:solidFill>
                                  <a:srgbClr val="003760"/>
                                </a:solidFill>
                                <a:latin typeface="Cambria Math" pitchFamily="34" charset="0"/>
                                <a:ea typeface="Cambria Math" pitchFamily="34" charset="-122"/>
                                <a:cs typeface="Cambria Math" pitchFamily="34" charset="-120"/>
                              </a:rPr>
                              <m:t>1+</m:t>
                            </m:r>
                            <m:f>
                              <m:fPr>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b="0" i="0">
                                    <a:solidFill>
                                      <a:srgbClr val="003760"/>
                                    </a:solidFill>
                                    <a:latin typeface="Cambria Math" pitchFamily="34" charset="0"/>
                                    <a:ea typeface="Cambria Math" pitchFamily="34" charset="-122"/>
                                    <a:cs typeface="Cambria Math" pitchFamily="34" charset="-120"/>
                                  </a:rPr>
                                  <m:t>2</m:t>
                                </m:r>
                                <m:rad>
                                  <m:radPr>
                                    <m:degHide m:val="on"/>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b="0" i="0">
                                        <a:solidFill>
                                          <a:srgbClr val="003760"/>
                                        </a:solidFill>
                                        <a:latin typeface="Cambria Math" pitchFamily="34" charset="0"/>
                                        <a:ea typeface="Cambria Math" pitchFamily="34" charset="-122"/>
                                        <a:cs typeface="Cambria Math" pitchFamily="34" charset="-120"/>
                                      </a:rPr>
                                      <m:t>5</m:t>
                                    </m:r>
                                  </m:e>
                                </m:rad>
                              </m:num>
                              <m:den>
                                <m:r>
                                  <a:rPr lang="en-US" altLang="zh-CN" b="0" i="0">
                                    <a:solidFill>
                                      <a:srgbClr val="003760"/>
                                    </a:solidFill>
                                    <a:latin typeface="Cambria Math" pitchFamily="34" charset="0"/>
                                    <a:ea typeface="Cambria Math" pitchFamily="34" charset="-122"/>
                                    <a:cs typeface="Cambria Math" pitchFamily="34" charset="-120"/>
                                  </a:rPr>
                                  <m:t>5</m:t>
                                </m:r>
                              </m:den>
                            </m:f>
                          </m:den>
                        </m:f>
                      </m:e>
                    </m:rad>
                    <m:r>
                      <a:rPr lang="en-US" altLang="zh-CN" b="0" i="0" smtClean="0">
                        <a:solidFill>
                          <a:srgbClr val="003760"/>
                        </a:solidFill>
                        <a:latin typeface="Cambria Math" pitchFamily="34" charset="0"/>
                        <a:ea typeface="Cambria Math" pitchFamily="34" charset="-122"/>
                        <a:cs typeface="Cambria Math" pitchFamily="34" charset="-120"/>
                      </a:rPr>
                      <m:t>=</m:t>
                    </m:r>
                    <m:rad>
                      <m:radPr>
                        <m:degHide m:val="on"/>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b="0" i="0">
                            <a:solidFill>
                              <a:srgbClr val="003760"/>
                            </a:solidFill>
                            <a:latin typeface="Cambria Math" pitchFamily="34" charset="0"/>
                            <a:ea typeface="Cambria Math" pitchFamily="34" charset="-122"/>
                            <a:cs typeface="Cambria Math" pitchFamily="34" charset="-120"/>
                          </a:rPr>
                          <m:t>5</m:t>
                        </m:r>
                      </m:e>
                    </m:rad>
                    <m:r>
                      <a:rPr lang="en-US" altLang="zh-CN" b="0" i="0" smtClean="0">
                        <a:solidFill>
                          <a:srgbClr val="003760"/>
                        </a:solidFill>
                        <a:latin typeface="Cambria Math" pitchFamily="34" charset="0"/>
                        <a:ea typeface="Cambria Math" pitchFamily="34" charset="-122"/>
                        <a:cs typeface="Cambria Math" pitchFamily="34" charset="-120"/>
                      </a:rPr>
                      <m:t>−2</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a:t>
                </a:r>
                <a:endParaRPr lang="en-US" altLang="zh-CN" dirty="0">
                  <a:solidFill>
                    <a:srgbClr val="003760"/>
                  </a:solidFill>
                </a:endParaRPr>
              </a:p>
            </p:txBody>
          </p:sp>
        </mc:Choice>
        <mc:Fallback xmlns="">
          <p:sp>
            <p:nvSpPr>
              <p:cNvPr id="5" name="QC_6_AS.24_1#2ca08e995?vaa=1&amp;vcp=1&amp;vop=1&amp;pid=57ec103ba&amp;color=0,55,96&amp;vtp=1&amp;bbb=1&amp;hb=1"/>
              <p:cNvSpPr>
                <a:spLocks noRot="1" noChangeAspect="1" noMove="1" noResize="1" noEditPoints="1" noAdjustHandles="1" noChangeArrowheads="1" noChangeShapeType="1" noTextEdit="1"/>
              </p:cNvSpPr>
              <p:nvPr/>
            </p:nvSpPr>
            <p:spPr>
              <a:xfrm>
                <a:off x="502920" y="3033222"/>
                <a:ext cx="10570464" cy="1892300"/>
              </a:xfrm>
              <a:prstGeom prst="rect">
                <a:avLst/>
              </a:prstGeom>
              <a:blipFill>
                <a:blip r:embed="rId5"/>
                <a:stretch>
                  <a:fillRect l="-1384" r="-58" b="-645"/>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anim calcmode="lin" valueType="num">
                                      <p:cBhvr>
                                        <p:cTn id="8" dur="500" fill="hold"/>
                                        <p:tgtEl>
                                          <p:spTgt spid="5">
                                            <p:bg/>
                                          </p:spTgt>
                                        </p:tgtEl>
                                        <p:attrNameLst>
                                          <p:attrName>ppt_x</p:attrName>
                                        </p:attrNameLst>
                                      </p:cBhvr>
                                      <p:tavLst>
                                        <p:tav tm="0">
                                          <p:val>
                                            <p:strVal val="#ppt_x"/>
                                          </p:val>
                                        </p:tav>
                                        <p:tav tm="100000">
                                          <p:val>
                                            <p:strVal val="#ppt_x"/>
                                          </p:val>
                                        </p:tav>
                                      </p:tavLst>
                                    </p:anim>
                                    <p:anim calcmode="lin" valueType="num">
                                      <p:cBhvr>
                                        <p:cTn id="9" dur="500" fill="hold"/>
                                        <p:tgtEl>
                                          <p:spTgt spid="5">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Effect transition="in" filter="fade">
                                      <p:cBhvr>
                                        <p:cTn id="12" dur="500"/>
                                        <p:tgtEl>
                                          <p:spTgt spid="5">
                                            <p:txEl>
                                              <p:pRg st="0" end="0"/>
                                            </p:txEl>
                                          </p:spTgt>
                                        </p:tgtEl>
                                      </p:cBhvr>
                                    </p:animEffect>
                                    <p:anim calcmode="lin" valueType="num">
                                      <p:cBhvr>
                                        <p:cTn id="13"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5">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5">
                                            <p:txEl>
                                              <p:pRg st="1" end="1"/>
                                            </p:txEl>
                                          </p:spTgt>
                                        </p:tgtEl>
                                        <p:attrNameLst>
                                          <p:attrName>style.visibility</p:attrName>
                                        </p:attrNameLst>
                                      </p:cBhvr>
                                      <p:to>
                                        <p:strVal val="visible"/>
                                      </p:to>
                                    </p:set>
                                    <p:animEffect transition="in" filter="fade">
                                      <p:cBhvr>
                                        <p:cTn id="17" dur="500"/>
                                        <p:tgtEl>
                                          <p:spTgt spid="5">
                                            <p:txEl>
                                              <p:pRg st="1" end="1"/>
                                            </p:txEl>
                                          </p:spTgt>
                                        </p:tgtEl>
                                      </p:cBhvr>
                                    </p:animEffect>
                                    <p:anim calcmode="lin" valueType="num">
                                      <p:cBhvr>
                                        <p:cTn id="18"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5">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5">
                                            <p:txEl>
                                              <p:pRg st="2" end="2"/>
                                            </p:txEl>
                                          </p:spTgt>
                                        </p:tgtEl>
                                        <p:attrNameLst>
                                          <p:attrName>style.visibility</p:attrName>
                                        </p:attrNameLst>
                                      </p:cBhvr>
                                      <p:to>
                                        <p:strVal val="visible"/>
                                      </p:to>
                                    </p:set>
                                    <p:animEffect transition="in" filter="fade">
                                      <p:cBhvr>
                                        <p:cTn id="22" dur="500"/>
                                        <p:tgtEl>
                                          <p:spTgt spid="5">
                                            <p:txEl>
                                              <p:pRg st="2" end="2"/>
                                            </p:txEl>
                                          </p:spTgt>
                                        </p:tgtEl>
                                      </p:cBhvr>
                                    </p:animEffect>
                                    <p:anim calcmode="lin" valueType="num">
                                      <p:cBhvr>
                                        <p:cTn id="23"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5">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42" presetClass="entr" presetSubtype="0" fill="hold" grpId="0" nodeType="clickEffect">
                                  <p:stCondLst>
                                    <p:cond delay="0"/>
                                  </p:stCondLst>
                                  <p:childTnLst>
                                    <p:set>
                                      <p:cBhvr>
                                        <p:cTn id="28" dur="1" fill="hold">
                                          <p:stCondLst>
                                            <p:cond delay="0"/>
                                          </p:stCondLst>
                                        </p:cTn>
                                        <p:tgtEl>
                                          <p:spTgt spid="3">
                                            <p:bg/>
                                          </p:spTgt>
                                        </p:tgtEl>
                                        <p:attrNameLst>
                                          <p:attrName>style.visibility</p:attrName>
                                        </p:attrNameLst>
                                      </p:cBhvr>
                                      <p:to>
                                        <p:strVal val="visible"/>
                                      </p:to>
                                    </p:set>
                                    <p:animEffect transition="in" filter="fade">
                                      <p:cBhvr>
                                        <p:cTn id="29" dur="500"/>
                                        <p:tgtEl>
                                          <p:spTgt spid="3">
                                            <p:bg/>
                                          </p:spTgt>
                                        </p:tgtEl>
                                      </p:cBhvr>
                                    </p:animEffect>
                                    <p:anim calcmode="lin" valueType="num">
                                      <p:cBhvr>
                                        <p:cTn id="30" dur="500" fill="hold"/>
                                        <p:tgtEl>
                                          <p:spTgt spid="3">
                                            <p:bg/>
                                          </p:spTgt>
                                        </p:tgtEl>
                                        <p:attrNameLst>
                                          <p:attrName>ppt_x</p:attrName>
                                        </p:attrNameLst>
                                      </p:cBhvr>
                                      <p:tavLst>
                                        <p:tav tm="0">
                                          <p:val>
                                            <p:strVal val="#ppt_x"/>
                                          </p:val>
                                        </p:tav>
                                        <p:tav tm="100000">
                                          <p:val>
                                            <p:strVal val="#ppt_x"/>
                                          </p:val>
                                        </p:tav>
                                      </p:tavLst>
                                    </p:anim>
                                    <p:anim calcmode="lin" valueType="num">
                                      <p:cBhvr>
                                        <p:cTn id="31" dur="500" fill="hold"/>
                                        <p:tgtEl>
                                          <p:spTgt spid="3">
                                            <p:bg/>
                                          </p:spTgt>
                                        </p:tgtEl>
                                        <p:attrNameLst>
                                          <p:attrName>ppt_y</p:attrName>
                                        </p:attrNameLst>
                                      </p:cBhvr>
                                      <p:tavLst>
                                        <p:tav tm="0">
                                          <p:val>
                                            <p:strVal val="#ppt_y+.1"/>
                                          </p:val>
                                        </p:tav>
                                        <p:tav tm="100000">
                                          <p:val>
                                            <p:strVal val="#ppt_y"/>
                                          </p:val>
                                        </p:tav>
                                      </p:tavLst>
                                    </p:anim>
                                  </p:childTnLst>
                                </p:cTn>
                              </p:par>
                              <p:par>
                                <p:cTn id="32" presetID="42" presetClass="entr" presetSubtype="0" fill="hold" grpId="0" nodeType="withEffect">
                                  <p:stCondLst>
                                    <p:cond delay="0"/>
                                  </p:stCondLst>
                                  <p:childTnLst>
                                    <p:set>
                                      <p:cBhvr>
                                        <p:cTn id="33" dur="1" fill="hold">
                                          <p:stCondLst>
                                            <p:cond delay="0"/>
                                          </p:stCondLst>
                                        </p:cTn>
                                        <p:tgtEl>
                                          <p:spTgt spid="3">
                                            <p:txEl>
                                              <p:pRg st="0" end="0"/>
                                            </p:txEl>
                                          </p:spTgt>
                                        </p:tgtEl>
                                        <p:attrNameLst>
                                          <p:attrName>style.visibility</p:attrName>
                                        </p:attrNameLst>
                                      </p:cBhvr>
                                      <p:to>
                                        <p:strVal val="visible"/>
                                      </p:to>
                                    </p:set>
                                    <p:animEffect transition="in" filter="fade">
                                      <p:cBhvr>
                                        <p:cTn id="34" dur="500"/>
                                        <p:tgtEl>
                                          <p:spTgt spid="3">
                                            <p:txEl>
                                              <p:pRg st="0" end="0"/>
                                            </p:txEl>
                                          </p:spTgt>
                                        </p:tgtEl>
                                      </p:cBhvr>
                                    </p:animEffect>
                                    <p:anim calcmode="lin" valueType="num">
                                      <p:cBhvr>
                                        <p:cTn id="35"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36" dur="5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22.xml><?xml version="1.0" encoding="utf-8"?>
<p:sld xmlns:a="http://schemas.openxmlformats.org/drawingml/2006/main" xmlns:r="http://schemas.openxmlformats.org/officeDocument/2006/relationships" xmlns:p="http://schemas.openxmlformats.org/presentationml/2006/main">
  <p:cSld name="Slide 20&amp;si=20">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C_6_BD.27_1#21fa82156?vaa=1&amp;vcp=1&amp;vop=1&amp;pid=57ec103ba&amp;color=0,55,96&amp;vtp=1&amp;bt=1&amp;bbb=1"/>
              <p:cNvSpPr/>
              <p:nvPr/>
            </p:nvSpPr>
            <p:spPr>
              <a:xfrm>
                <a:off x="502920" y="2788049"/>
                <a:ext cx="10570464" cy="525844"/>
              </a:xfrm>
              <a:prstGeom prst="rect">
                <a:avLst/>
              </a:prstGeom>
              <a:noFill/>
              <a:ln/>
            </p:spPr>
            <p:txBody>
              <a:bodyPr wrap="none" lIns="0" tIns="0" rIns="0" bIns="0" rtlCol="0" anchor="t"/>
              <a:lstStyle/>
              <a:p>
                <a:pPr algn="l" latinLnBrk="1">
                  <a:lnSpc>
                    <a:spcPts val="4500"/>
                  </a:lnSpc>
                </a:pPr>
                <a:r>
                  <a:rPr lang="en-US" altLang="zh-CN" sz="1800" b="1" i="0" dirty="0">
                    <a:solidFill>
                      <a:srgbClr val="003760"/>
                    </a:solidFill>
                    <a:latin typeface="Times New Roman" pitchFamily="34" charset="0"/>
                    <a:ea typeface="微软雅黑" pitchFamily="34" charset="-122"/>
                    <a:cs typeface="Times New Roman" pitchFamily="34" charset="-120"/>
                  </a:rPr>
                  <a:t>1-2</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若</a:t>
                </a:r>
                <a14:m>
                  <m:oMath xmlns:m="http://schemas.openxmlformats.org/officeDocument/2006/math">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r>
                          <m:rPr>
                            <m:sty m:val="p"/>
                          </m:rPr>
                          <a:rPr lang="en-US" altLang="zh-CN" sz="1800" b="0" i="0">
                            <a:solidFill>
                              <a:srgbClr val="003760"/>
                            </a:solidFill>
                            <a:latin typeface="Cambria Math" pitchFamily="34" charset="0"/>
                            <a:ea typeface="Cambria Math" pitchFamily="34" charset="-122"/>
                            <a:cs typeface="Cambria Math" pitchFamily="34" charset="-120"/>
                          </a:rPr>
                          <m:t>tan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𝛼</m:t>
                        </m:r>
                      </m:num>
                      <m:den>
                        <m:r>
                          <a:rPr lang="en-US" altLang="zh-CN" sz="1800" b="0" i="0">
                            <a:solidFill>
                              <a:srgbClr val="003760"/>
                            </a:solidFill>
                            <a:latin typeface="Cambria Math" pitchFamily="34" charset="0"/>
                            <a:ea typeface="Cambria Math" pitchFamily="34" charset="-122"/>
                            <a:cs typeface="Cambria Math" pitchFamily="34" charset="-120"/>
                          </a:rPr>
                          <m:t>1−</m:t>
                        </m:r>
                        <m:r>
                          <m:rPr>
                            <m:sty m:val="p"/>
                          </m:rPr>
                          <a:rPr lang="en-US" altLang="zh-CN" sz="1800" b="0" i="0">
                            <a:solidFill>
                              <a:srgbClr val="003760"/>
                            </a:solidFill>
                            <a:latin typeface="Cambria Math" pitchFamily="34" charset="0"/>
                            <a:ea typeface="Cambria Math" pitchFamily="34" charset="-122"/>
                            <a:cs typeface="Cambria Math" pitchFamily="34" charset="-120"/>
                          </a:rPr>
                          <m:t>tan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𝛼</m:t>
                        </m:r>
                      </m:den>
                    </m:f>
                    <m:r>
                      <a:rPr lang="en-US" altLang="zh-CN" sz="1800" b="0" i="0" smtClean="0">
                        <a:solidFill>
                          <a:srgbClr val="003760"/>
                        </a:solidFill>
                        <a:latin typeface="Cambria Math" pitchFamily="34" charset="0"/>
                        <a:ea typeface="Cambria Math" pitchFamily="34" charset="-122"/>
                        <a:cs typeface="Cambria Math" pitchFamily="34" charset="-120"/>
                      </a:rPr>
                      <m:t>=2</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021</m:t>
                    </m:r>
                  </m:oMath>
                </a14:m>
                <a:r>
                  <a:rPr lang="en-US" altLang="zh-CN" sz="1800" b="0" i="0" dirty="0">
                    <a:solidFill>
                      <a:srgbClr val="003760"/>
                    </a:solidFill>
                    <a:latin typeface="Times New Roman" pitchFamily="34" charset="0"/>
                    <a:ea typeface="微软雅黑" pitchFamily="34" charset="-122"/>
                    <a:cs typeface="Times New Roman" pitchFamily="34" charset="-120"/>
                  </a:rPr>
                  <a:t>，则</a:t>
                </a:r>
                <a14:m>
                  <m:oMath xmlns:m="http://schemas.openxmlformats.org/officeDocument/2006/math">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2</m:t>
                        </m:r>
                        <m:r>
                          <a:rPr lang="en-US" altLang="zh-CN" sz="1800" b="0" i="0">
                            <a:solidFill>
                              <a:srgbClr val="003760"/>
                            </a:solidFill>
                            <a:latin typeface="Cambria Math" pitchFamily="34" charset="0"/>
                            <a:ea typeface="Cambria Math" pitchFamily="34" charset="-122"/>
                            <a:cs typeface="Cambria Math" pitchFamily="34" charset="-120"/>
                          </a:rPr>
                          <m:t>𝛼</m:t>
                        </m:r>
                      </m:den>
                    </m:f>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tan</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2</m:t>
                    </m:r>
                    <m:r>
                      <a:rPr lang="en-US" altLang="zh-CN" sz="1800" b="0" i="0" smtClean="0">
                        <a:solidFill>
                          <a:srgbClr val="003760"/>
                        </a:solidFill>
                        <a:latin typeface="Cambria Math" pitchFamily="34" charset="0"/>
                        <a:ea typeface="Cambria Math" pitchFamily="34" charset="-122"/>
                        <a:cs typeface="Cambria Math" pitchFamily="34" charset="-120"/>
                      </a:rPr>
                      <m:t>𝛼</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的值为(</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p:txBody>
          </p:sp>
        </mc:Choice>
        <mc:Fallback xmlns="">
          <p:sp>
            <p:nvSpPr>
              <p:cNvPr id="2" name="QC_6_BD.27_1#21fa82156?vaa=1&amp;vcp=1&amp;vop=1&amp;pid=57ec103ba&amp;color=0,55,96&amp;vtp=1&amp;bt=1&amp;bbb=1"/>
              <p:cNvSpPr>
                <a:spLocks noRot="1" noChangeAspect="1" noMove="1" noResize="1" noEditPoints="1" noAdjustHandles="1" noChangeArrowheads="1" noChangeShapeType="1" noTextEdit="1"/>
              </p:cNvSpPr>
              <p:nvPr/>
            </p:nvSpPr>
            <p:spPr>
              <a:xfrm>
                <a:off x="502920" y="2788049"/>
                <a:ext cx="10570464" cy="525844"/>
              </a:xfrm>
              <a:prstGeom prst="rect">
                <a:avLst/>
              </a:prstGeom>
              <a:blipFill>
                <a:blip r:embed="rId3"/>
                <a:stretch>
                  <a:fillRect l="-1384" b="-14943"/>
                </a:stretch>
              </a:blipFill>
              <a:ln/>
            </p:spPr>
            <p:txBody>
              <a:bodyPr/>
              <a:lstStyle/>
              <a:p>
                <a:r>
                  <a:rPr lang="zh-CN" altLang="en-US">
                    <a:noFill/>
                  </a:rPr>
                  <a:t> </a:t>
                </a:r>
              </a:p>
            </p:txBody>
          </p:sp>
        </mc:Fallback>
      </mc:AlternateContent>
      <p:sp>
        <p:nvSpPr>
          <p:cNvPr id="3" name="QC_6_AN.29_1#21fa82156.bracket?vaa=1&amp;vcp=1&amp;vop=1&amp;pid=57ec103ba&amp;color=0,55,96&amp;vpa=4&amp;vtp=1"/>
          <p:cNvSpPr/>
          <p:nvPr/>
        </p:nvSpPr>
        <p:spPr>
          <a:xfrm>
            <a:off x="5399850" y="2974549"/>
            <a:ext cx="354013" cy="303530"/>
          </a:xfrm>
          <a:prstGeom prst="rect">
            <a:avLst/>
          </a:prstGeom>
          <a:noFill/>
          <a:ln/>
        </p:spPr>
        <p:txBody>
          <a:bodyPr wrap="none" lIns="0" tIns="0" rIns="0" bIns="0" rtlCol="0" anchor="t"/>
          <a:lstStyle/>
          <a:p>
            <a:pPr algn="ctr" latinLnBrk="1">
              <a:lnSpc>
                <a:spcPts val="2500"/>
              </a:lnSpc>
            </a:pPr>
            <a:r>
              <a:rPr lang="en-US" altLang="zh-CN" sz="2000" b="0" i="0" dirty="0">
                <a:solidFill>
                  <a:srgbClr val="6161F4"/>
                </a:solidFill>
                <a:latin typeface="Times New Roman" pitchFamily="34" charset="0"/>
                <a:ea typeface="微软雅黑" pitchFamily="34" charset="-122"/>
                <a:cs typeface="Times New Roman" pitchFamily="34" charset="-120"/>
              </a:rPr>
              <a:t>C</a:t>
            </a:r>
            <a:endParaRPr lang="en-US" altLang="zh-CN" sz="2000" dirty="0">
              <a:solidFill>
                <a:srgbClr val="6161F4"/>
              </a:solidFill>
            </a:endParaRPr>
          </a:p>
        </p:txBody>
      </p:sp>
      <p:sp>
        <p:nvSpPr>
          <p:cNvPr id="4" name="QC_6_BD.27_2#21fa82156.choices?vaa=1&amp;vcp=1&amp;vop=1&amp;pid=57ec103ba&amp;color=0,55,96&amp;vtp=1&amp;bbb=1"/>
          <p:cNvSpPr/>
          <p:nvPr/>
        </p:nvSpPr>
        <p:spPr>
          <a:xfrm>
            <a:off x="502920" y="3320751"/>
            <a:ext cx="10570464" cy="360680"/>
          </a:xfrm>
          <a:prstGeom prst="rect">
            <a:avLst/>
          </a:prstGeom>
          <a:noFill/>
          <a:ln/>
        </p:spPr>
        <p:txBody>
          <a:bodyPr wrap="none" lIns="0" tIns="0" rIns="0" bIns="0" rtlCol="0" anchor="t"/>
          <a:lstStyle/>
          <a:p>
            <a:pPr latinLnBrk="1">
              <a:lnSpc>
                <a:spcPts val="3200"/>
              </a:lnSpc>
              <a:tabLst>
                <a:tab pos="2709291" algn="l"/>
                <a:tab pos="5393182" algn="l"/>
                <a:tab pos="8077073" algn="l"/>
              </a:tabLst>
            </a:pP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2</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019</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B</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2</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020</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C</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2</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021</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D</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2</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022</a:t>
            </a:r>
            <a:endParaRPr lang="en-US" altLang="zh-CN" sz="1800" dirty="0">
              <a:solidFill>
                <a:srgbClr val="003760"/>
              </a:solidFill>
            </a:endParaRPr>
          </a:p>
        </p:txBody>
      </p:sp>
      <mc:AlternateContent xmlns:mc="http://schemas.openxmlformats.org/markup-compatibility/2006" xmlns:a14="http://schemas.microsoft.com/office/drawing/2010/main">
        <mc:Choice Requires="a14">
          <p:sp>
            <p:nvSpPr>
              <p:cNvPr id="5" name="QC_6_AS.28_1#21fa82156?vaa=1&amp;vcp=1&amp;vop=1&amp;pid=57ec103ba&amp;color=0,55,96&amp;vtp=1&amp;bbb=1"/>
              <p:cNvSpPr/>
              <p:nvPr/>
            </p:nvSpPr>
            <p:spPr>
              <a:xfrm>
                <a:off x="502920" y="3685241"/>
                <a:ext cx="10570464" cy="459359"/>
              </a:xfrm>
              <a:prstGeom prst="rect">
                <a:avLst/>
              </a:prstGeom>
              <a:noFill/>
              <a:ln/>
            </p:spPr>
            <p:txBody>
              <a:bodyPr wrap="none" lIns="0" tIns="0" rIns="0" bIns="0" rtlCol="0" anchor="t"/>
              <a:lstStyle/>
              <a:p>
                <a:pPr algn="l" latinLnBrk="1">
                  <a:lnSpc>
                    <a:spcPts val="37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14:m>
                  <m:oMath xmlns:m="http://schemas.openxmlformats.org/officeDocument/2006/math">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2</m:t>
                        </m:r>
                        <m:r>
                          <a:rPr lang="en-US" altLang="zh-CN" sz="1800" b="0" i="0">
                            <a:solidFill>
                              <a:srgbClr val="003760"/>
                            </a:solidFill>
                            <a:latin typeface="Cambria Math" pitchFamily="34" charset="0"/>
                            <a:ea typeface="Cambria Math" pitchFamily="34" charset="-122"/>
                            <a:cs typeface="Cambria Math" pitchFamily="34" charset="-120"/>
                          </a:rPr>
                          <m:t>𝛼</m:t>
                        </m:r>
                      </m:den>
                    </m:f>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tan</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2</m:t>
                    </m:r>
                    <m:r>
                      <a:rPr lang="en-US" altLang="zh-CN" sz="1800" b="0" i="0" smtClean="0">
                        <a:solidFill>
                          <a:srgbClr val="003760"/>
                        </a:solidFill>
                        <a:latin typeface="Cambria Math" pitchFamily="34" charset="0"/>
                        <a:ea typeface="Cambria Math" pitchFamily="34" charset="-122"/>
                        <a:cs typeface="Cambria Math" pitchFamily="34" charset="-120"/>
                      </a:rPr>
                      <m:t>𝛼</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m:rPr>
                                <m:sty m:val="p"/>
                              </m:rPr>
                              <a:rPr lang="en-US" altLang="zh-CN" sz="1800" b="0" i="0">
                                <a:solidFill>
                                  <a:srgbClr val="003760"/>
                                </a:solidFill>
                                <a:latin typeface="Cambria Math" pitchFamily="34" charset="0"/>
                                <a:ea typeface="Cambria Math" pitchFamily="34" charset="-122"/>
                                <a:cs typeface="Cambria Math" pitchFamily="34" charset="-120"/>
                              </a:rPr>
                              <m:t>tan</m:t>
                            </m:r>
                          </m:e>
                          <m:sup>
                            <m:r>
                              <a:rPr lang="en-US" altLang="zh-CN" sz="1800" b="0" i="0">
                                <a:solidFill>
                                  <a:srgbClr val="003760"/>
                                </a:solidFill>
                                <a:latin typeface="Cambria Math" pitchFamily="34" charset="0"/>
                                <a:ea typeface="Cambria Math" pitchFamily="34" charset="-122"/>
                                <a:cs typeface="Cambria Math" pitchFamily="34" charset="-120"/>
                              </a:rPr>
                              <m:t>2</m:t>
                            </m:r>
                          </m:sup>
                        </m:sSup>
                        <m:r>
                          <a:rPr lang="en-US" altLang="zh-CN" sz="1800" b="0" i="0">
                            <a:solidFill>
                              <a:srgbClr val="003760"/>
                            </a:solidFill>
                            <a:latin typeface="Cambria Math" pitchFamily="34" charset="0"/>
                            <a:ea typeface="Cambria Math" pitchFamily="34" charset="-122"/>
                            <a:cs typeface="Cambria Math" pitchFamily="34" charset="-120"/>
                          </a:rPr>
                          <m:t>𝛼</m:t>
                        </m:r>
                      </m:num>
                      <m:den>
                        <m:r>
                          <a:rPr lang="en-US" altLang="zh-CN" sz="1800" b="0" i="0">
                            <a:solidFill>
                              <a:srgbClr val="003760"/>
                            </a:solidFill>
                            <a:latin typeface="Cambria Math" pitchFamily="34" charset="0"/>
                            <a:ea typeface="Cambria Math" pitchFamily="34" charset="-122"/>
                            <a:cs typeface="Cambria Math" pitchFamily="34" charset="-120"/>
                          </a:rPr>
                          <m:t>1−</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m:rPr>
                                <m:sty m:val="p"/>
                              </m:rPr>
                              <a:rPr lang="en-US" altLang="zh-CN" sz="1800" b="0" i="0">
                                <a:solidFill>
                                  <a:srgbClr val="003760"/>
                                </a:solidFill>
                                <a:latin typeface="Cambria Math" pitchFamily="34" charset="0"/>
                                <a:ea typeface="Cambria Math" pitchFamily="34" charset="-122"/>
                                <a:cs typeface="Cambria Math" pitchFamily="34" charset="-120"/>
                              </a:rPr>
                              <m:t>tan</m:t>
                            </m:r>
                          </m:e>
                          <m:sup>
                            <m:r>
                              <a:rPr lang="en-US" altLang="zh-CN" sz="1800" b="0" i="0">
                                <a:solidFill>
                                  <a:srgbClr val="003760"/>
                                </a:solidFill>
                                <a:latin typeface="Cambria Math" pitchFamily="34" charset="0"/>
                                <a:ea typeface="Cambria Math" pitchFamily="34" charset="-122"/>
                                <a:cs typeface="Cambria Math" pitchFamily="34" charset="-120"/>
                              </a:rPr>
                              <m:t>2</m:t>
                            </m:r>
                          </m:sup>
                        </m:sSup>
                        <m:r>
                          <a:rPr lang="en-US" altLang="zh-CN" sz="1800" b="0" i="0">
                            <a:solidFill>
                              <a:srgbClr val="003760"/>
                            </a:solidFill>
                            <a:latin typeface="Cambria Math" pitchFamily="34" charset="0"/>
                            <a:ea typeface="Cambria Math" pitchFamily="34" charset="-122"/>
                            <a:cs typeface="Cambria Math" pitchFamily="34" charset="-120"/>
                          </a:rPr>
                          <m:t>𝛼</m:t>
                        </m:r>
                      </m:den>
                    </m:f>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2</m:t>
                        </m:r>
                        <m:r>
                          <m:rPr>
                            <m:sty m:val="p"/>
                          </m:rPr>
                          <a:rPr lang="en-US" altLang="zh-CN" sz="1800" b="0" i="0">
                            <a:solidFill>
                              <a:srgbClr val="003760"/>
                            </a:solidFill>
                            <a:latin typeface="Cambria Math" pitchFamily="34" charset="0"/>
                            <a:ea typeface="Cambria Math" pitchFamily="34" charset="-122"/>
                            <a:cs typeface="Cambria Math" pitchFamily="34" charset="-120"/>
                          </a:rPr>
                          <m:t>tan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𝛼</m:t>
                        </m:r>
                      </m:num>
                      <m:den>
                        <m:r>
                          <a:rPr lang="en-US" altLang="zh-CN" sz="1800" b="0" i="0">
                            <a:solidFill>
                              <a:srgbClr val="003760"/>
                            </a:solidFill>
                            <a:latin typeface="Cambria Math" pitchFamily="34" charset="0"/>
                            <a:ea typeface="Cambria Math" pitchFamily="34" charset="-122"/>
                            <a:cs typeface="Cambria Math" pitchFamily="34" charset="-120"/>
                          </a:rPr>
                          <m:t>1−</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m:rPr>
                                <m:sty m:val="p"/>
                              </m:rPr>
                              <a:rPr lang="en-US" altLang="zh-CN" sz="1800" b="0" i="0">
                                <a:solidFill>
                                  <a:srgbClr val="003760"/>
                                </a:solidFill>
                                <a:latin typeface="Cambria Math" pitchFamily="34" charset="0"/>
                                <a:ea typeface="Cambria Math" pitchFamily="34" charset="-122"/>
                                <a:cs typeface="Cambria Math" pitchFamily="34" charset="-120"/>
                              </a:rPr>
                              <m:t>tan</m:t>
                            </m:r>
                          </m:e>
                          <m:sup>
                            <m:r>
                              <a:rPr lang="en-US" altLang="zh-CN" sz="1800" b="0" i="0">
                                <a:solidFill>
                                  <a:srgbClr val="003760"/>
                                </a:solidFill>
                                <a:latin typeface="Cambria Math" pitchFamily="34" charset="0"/>
                                <a:ea typeface="Cambria Math" pitchFamily="34" charset="-122"/>
                                <a:cs typeface="Cambria Math" pitchFamily="34" charset="-120"/>
                              </a:rPr>
                              <m:t>2</m:t>
                            </m:r>
                          </m:sup>
                        </m:sSup>
                        <m:r>
                          <a:rPr lang="en-US" altLang="zh-CN" sz="1800" b="0" i="0">
                            <a:solidFill>
                              <a:srgbClr val="003760"/>
                            </a:solidFill>
                            <a:latin typeface="Cambria Math" pitchFamily="34" charset="0"/>
                            <a:ea typeface="Cambria Math" pitchFamily="34" charset="-122"/>
                            <a:cs typeface="Cambria Math" pitchFamily="34" charset="-120"/>
                          </a:rPr>
                          <m:t>𝛼</m:t>
                        </m:r>
                      </m:den>
                    </m:f>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r>
                          <m:rPr>
                            <m:sty m:val="p"/>
                          </m:rPr>
                          <a:rPr lang="en-US" altLang="zh-CN" sz="1800" b="0" i="0">
                            <a:solidFill>
                              <a:srgbClr val="003760"/>
                            </a:solidFill>
                            <a:latin typeface="Cambria Math" pitchFamily="34" charset="0"/>
                            <a:ea typeface="Cambria Math" pitchFamily="34" charset="-122"/>
                            <a:cs typeface="Cambria Math" pitchFamily="34" charset="-120"/>
                          </a:rPr>
                          <m:t>tan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𝛼</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m:t>
                            </m:r>
                          </m:e>
                          <m:sup>
                            <m:r>
                              <a:rPr lang="en-US" altLang="zh-CN" sz="1800" b="0" i="0">
                                <a:solidFill>
                                  <a:srgbClr val="003760"/>
                                </a:solidFill>
                                <a:latin typeface="Cambria Math" pitchFamily="34" charset="0"/>
                                <a:ea typeface="Cambria Math" pitchFamily="34" charset="-122"/>
                                <a:cs typeface="Cambria Math" pitchFamily="34" charset="-120"/>
                              </a:rPr>
                              <m:t>2</m:t>
                            </m:r>
                          </m:sup>
                        </m:sSup>
                      </m:num>
                      <m:den>
                        <m:r>
                          <a:rPr lang="en-US" altLang="zh-CN" sz="1800" b="0" i="0">
                            <a:solidFill>
                              <a:srgbClr val="003760"/>
                            </a:solidFill>
                            <a:latin typeface="Cambria Math" pitchFamily="34" charset="0"/>
                            <a:ea typeface="Cambria Math" pitchFamily="34" charset="-122"/>
                            <a:cs typeface="Cambria Math" pitchFamily="34" charset="-120"/>
                          </a:rPr>
                          <m:t>1−</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m:rPr>
                                <m:sty m:val="p"/>
                              </m:rPr>
                              <a:rPr lang="en-US" altLang="zh-CN" sz="1800" b="0" i="0">
                                <a:solidFill>
                                  <a:srgbClr val="003760"/>
                                </a:solidFill>
                                <a:latin typeface="Cambria Math" pitchFamily="34" charset="0"/>
                                <a:ea typeface="Cambria Math" pitchFamily="34" charset="-122"/>
                                <a:cs typeface="Cambria Math" pitchFamily="34" charset="-120"/>
                              </a:rPr>
                              <m:t>tan</m:t>
                            </m:r>
                          </m:e>
                          <m:sup>
                            <m:r>
                              <a:rPr lang="en-US" altLang="zh-CN" sz="1800" b="0" i="0">
                                <a:solidFill>
                                  <a:srgbClr val="003760"/>
                                </a:solidFill>
                                <a:latin typeface="Cambria Math" pitchFamily="34" charset="0"/>
                                <a:ea typeface="Cambria Math" pitchFamily="34" charset="-122"/>
                                <a:cs typeface="Cambria Math" pitchFamily="34" charset="-120"/>
                              </a:rPr>
                              <m:t>2</m:t>
                            </m:r>
                          </m:sup>
                        </m:sSup>
                        <m:r>
                          <a:rPr lang="en-US" altLang="zh-CN" sz="1800" b="0" i="0">
                            <a:solidFill>
                              <a:srgbClr val="003760"/>
                            </a:solidFill>
                            <a:latin typeface="Cambria Math" pitchFamily="34" charset="0"/>
                            <a:ea typeface="Cambria Math" pitchFamily="34" charset="-122"/>
                            <a:cs typeface="Cambria Math" pitchFamily="34" charset="-120"/>
                          </a:rPr>
                          <m:t>𝛼</m:t>
                        </m:r>
                      </m:den>
                    </m:f>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r>
                          <m:rPr>
                            <m:sty m:val="p"/>
                          </m:rPr>
                          <a:rPr lang="en-US" altLang="zh-CN" sz="1800" b="0" i="0">
                            <a:solidFill>
                              <a:srgbClr val="003760"/>
                            </a:solidFill>
                            <a:latin typeface="Cambria Math" pitchFamily="34" charset="0"/>
                            <a:ea typeface="Cambria Math" pitchFamily="34" charset="-122"/>
                            <a:cs typeface="Cambria Math" pitchFamily="34" charset="-120"/>
                          </a:rPr>
                          <m:t>tan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𝛼</m:t>
                        </m:r>
                      </m:num>
                      <m:den>
                        <m:r>
                          <a:rPr lang="en-US" altLang="zh-CN" sz="1800" b="0" i="0">
                            <a:solidFill>
                              <a:srgbClr val="003760"/>
                            </a:solidFill>
                            <a:latin typeface="Cambria Math" pitchFamily="34" charset="0"/>
                            <a:ea typeface="Cambria Math" pitchFamily="34" charset="-122"/>
                            <a:cs typeface="Cambria Math" pitchFamily="34" charset="-120"/>
                          </a:rPr>
                          <m:t>1−</m:t>
                        </m:r>
                        <m:r>
                          <m:rPr>
                            <m:sty m:val="p"/>
                          </m:rPr>
                          <a:rPr lang="en-US" altLang="zh-CN" sz="1800" b="0" i="0">
                            <a:solidFill>
                              <a:srgbClr val="003760"/>
                            </a:solidFill>
                            <a:latin typeface="Cambria Math" pitchFamily="34" charset="0"/>
                            <a:ea typeface="Cambria Math" pitchFamily="34" charset="-122"/>
                            <a:cs typeface="Cambria Math" pitchFamily="34" charset="-120"/>
                          </a:rPr>
                          <m:t>tan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𝛼</m:t>
                        </m:r>
                      </m:den>
                    </m:f>
                    <m:r>
                      <a:rPr lang="en-US" altLang="zh-CN" sz="1800" b="0" i="0" smtClean="0">
                        <a:solidFill>
                          <a:srgbClr val="003760"/>
                        </a:solidFill>
                        <a:latin typeface="Cambria Math" pitchFamily="34" charset="0"/>
                        <a:ea typeface="Cambria Math" pitchFamily="34" charset="-122"/>
                        <a:cs typeface="Cambria Math" pitchFamily="34" charset="-120"/>
                      </a:rPr>
                      <m:t>=2</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021</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，故选C.</a:t>
                </a:r>
                <a:endParaRPr lang="en-US" altLang="zh-CN" sz="1800" dirty="0">
                  <a:solidFill>
                    <a:srgbClr val="003760"/>
                  </a:solidFill>
                </a:endParaRPr>
              </a:p>
            </p:txBody>
          </p:sp>
        </mc:Choice>
        <mc:Fallback xmlns="">
          <p:sp>
            <p:nvSpPr>
              <p:cNvPr id="5" name="QC_6_AS.28_1#21fa82156?vaa=1&amp;vcp=1&amp;vop=1&amp;pid=57ec103ba&amp;color=0,55,96&amp;vtp=1&amp;bbb=1"/>
              <p:cNvSpPr>
                <a:spLocks noRot="1" noChangeAspect="1" noMove="1" noResize="1" noEditPoints="1" noAdjustHandles="1" noChangeArrowheads="1" noChangeShapeType="1" noTextEdit="1"/>
              </p:cNvSpPr>
              <p:nvPr/>
            </p:nvSpPr>
            <p:spPr>
              <a:xfrm>
                <a:off x="502920" y="3685241"/>
                <a:ext cx="10570464" cy="459359"/>
              </a:xfrm>
              <a:prstGeom prst="rect">
                <a:avLst/>
              </a:prstGeom>
              <a:blipFill>
                <a:blip r:embed="rId4"/>
                <a:stretch>
                  <a:fillRect l="-1384" b="-17333"/>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anim calcmode="lin" valueType="num">
                                      <p:cBhvr>
                                        <p:cTn id="8" dur="500" fill="hold"/>
                                        <p:tgtEl>
                                          <p:spTgt spid="5">
                                            <p:bg/>
                                          </p:spTgt>
                                        </p:tgtEl>
                                        <p:attrNameLst>
                                          <p:attrName>ppt_x</p:attrName>
                                        </p:attrNameLst>
                                      </p:cBhvr>
                                      <p:tavLst>
                                        <p:tav tm="0">
                                          <p:val>
                                            <p:strVal val="#ppt_x"/>
                                          </p:val>
                                        </p:tav>
                                        <p:tav tm="100000">
                                          <p:val>
                                            <p:strVal val="#ppt_x"/>
                                          </p:val>
                                        </p:tav>
                                      </p:tavLst>
                                    </p:anim>
                                    <p:anim calcmode="lin" valueType="num">
                                      <p:cBhvr>
                                        <p:cTn id="9" dur="500" fill="hold"/>
                                        <p:tgtEl>
                                          <p:spTgt spid="5">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Effect transition="in" filter="fade">
                                      <p:cBhvr>
                                        <p:cTn id="12" dur="500"/>
                                        <p:tgtEl>
                                          <p:spTgt spid="5">
                                            <p:txEl>
                                              <p:pRg st="0" end="0"/>
                                            </p:txEl>
                                          </p:spTgt>
                                        </p:tgtEl>
                                      </p:cBhvr>
                                    </p:animEffect>
                                    <p:anim calcmode="lin" valueType="num">
                                      <p:cBhvr>
                                        <p:cTn id="13"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5">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grpId="0" nodeType="clickEffect">
                                  <p:stCondLst>
                                    <p:cond delay="0"/>
                                  </p:stCondLst>
                                  <p:childTnLst>
                                    <p:set>
                                      <p:cBhvr>
                                        <p:cTn id="18" dur="1" fill="hold">
                                          <p:stCondLst>
                                            <p:cond delay="0"/>
                                          </p:stCondLst>
                                        </p:cTn>
                                        <p:tgtEl>
                                          <p:spTgt spid="3">
                                            <p:bg/>
                                          </p:spTgt>
                                        </p:tgtEl>
                                        <p:attrNameLst>
                                          <p:attrName>style.visibility</p:attrName>
                                        </p:attrNameLst>
                                      </p:cBhvr>
                                      <p:to>
                                        <p:strVal val="visible"/>
                                      </p:to>
                                    </p:set>
                                    <p:animEffect transition="in" filter="fade">
                                      <p:cBhvr>
                                        <p:cTn id="19" dur="500"/>
                                        <p:tgtEl>
                                          <p:spTgt spid="3">
                                            <p:bg/>
                                          </p:spTgt>
                                        </p:tgtEl>
                                      </p:cBhvr>
                                    </p:animEffect>
                                    <p:anim calcmode="lin" valueType="num">
                                      <p:cBhvr>
                                        <p:cTn id="20" dur="500" fill="hold"/>
                                        <p:tgtEl>
                                          <p:spTgt spid="3">
                                            <p:bg/>
                                          </p:spTgt>
                                        </p:tgtEl>
                                        <p:attrNameLst>
                                          <p:attrName>ppt_x</p:attrName>
                                        </p:attrNameLst>
                                      </p:cBhvr>
                                      <p:tavLst>
                                        <p:tav tm="0">
                                          <p:val>
                                            <p:strVal val="#ppt_x"/>
                                          </p:val>
                                        </p:tav>
                                        <p:tav tm="100000">
                                          <p:val>
                                            <p:strVal val="#ppt_x"/>
                                          </p:val>
                                        </p:tav>
                                      </p:tavLst>
                                    </p:anim>
                                    <p:anim calcmode="lin" valueType="num">
                                      <p:cBhvr>
                                        <p:cTn id="21" dur="500" fill="hold"/>
                                        <p:tgtEl>
                                          <p:spTgt spid="3">
                                            <p:bg/>
                                          </p:spTgt>
                                        </p:tgtEl>
                                        <p:attrNameLst>
                                          <p:attrName>ppt_y</p:attrName>
                                        </p:attrNameLst>
                                      </p:cBhvr>
                                      <p:tavLst>
                                        <p:tav tm="0">
                                          <p:val>
                                            <p:strVal val="#ppt_y+.1"/>
                                          </p:val>
                                        </p:tav>
                                        <p:tav tm="100000">
                                          <p:val>
                                            <p:strVal val="#ppt_y"/>
                                          </p:val>
                                        </p:tav>
                                      </p:tavLst>
                                    </p:anim>
                                  </p:childTnLst>
                                </p:cTn>
                              </p:par>
                              <p:par>
                                <p:cTn id="22" presetID="42" presetClass="entr" presetSubtype="0" fill="hold" grpId="0" nodeType="withEffect">
                                  <p:stCondLst>
                                    <p:cond delay="0"/>
                                  </p:stCondLst>
                                  <p:childTnLst>
                                    <p:set>
                                      <p:cBhvr>
                                        <p:cTn id="23" dur="1" fill="hold">
                                          <p:stCondLst>
                                            <p:cond delay="0"/>
                                          </p:stCondLst>
                                        </p:cTn>
                                        <p:tgtEl>
                                          <p:spTgt spid="3">
                                            <p:txEl>
                                              <p:pRg st="0" end="0"/>
                                            </p:txEl>
                                          </p:spTgt>
                                        </p:tgtEl>
                                        <p:attrNameLst>
                                          <p:attrName>style.visibility</p:attrName>
                                        </p:attrNameLst>
                                      </p:cBhvr>
                                      <p:to>
                                        <p:strVal val="visible"/>
                                      </p:to>
                                    </p:set>
                                    <p:animEffect transition="in" filter="fade">
                                      <p:cBhvr>
                                        <p:cTn id="24" dur="500"/>
                                        <p:tgtEl>
                                          <p:spTgt spid="3">
                                            <p:txEl>
                                              <p:pRg st="0" end="0"/>
                                            </p:txEl>
                                          </p:spTgt>
                                        </p:tgtEl>
                                      </p:cBhvr>
                                    </p:animEffect>
                                    <p:anim calcmode="lin" valueType="num">
                                      <p:cBhvr>
                                        <p:cTn id="25"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26" dur="5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23.xml><?xml version="1.0" encoding="utf-8"?>
<p:sld xmlns:a="http://schemas.openxmlformats.org/drawingml/2006/main" xmlns:r="http://schemas.openxmlformats.org/officeDocument/2006/relationships" xmlns:p="http://schemas.openxmlformats.org/presentationml/2006/main">
  <p:cSld name="Slide 21&amp;si=21">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B_6_BD.31_1#35d06ca72?vaa=1&amp;vcp=1&amp;vop=1&amp;pid=57ec103ba&amp;color=0,55,96&amp;vtp=1&amp;bt=1&amp;bbb=1"/>
              <p:cNvSpPr/>
              <p:nvPr/>
            </p:nvSpPr>
            <p:spPr>
              <a:xfrm>
                <a:off x="502920" y="2229186"/>
                <a:ext cx="10570464" cy="547878"/>
              </a:xfrm>
              <a:prstGeom prst="rect">
                <a:avLst/>
              </a:prstGeom>
              <a:noFill/>
              <a:ln/>
            </p:spPr>
            <p:txBody>
              <a:bodyPr wrap="none" lIns="0" tIns="0" rIns="0" bIns="0" rtlCol="0" anchor="t"/>
              <a:lstStyle/>
              <a:p>
                <a:pPr algn="l" latinLnBrk="1">
                  <a:lnSpc>
                    <a:spcPts val="4700"/>
                  </a:lnSpc>
                </a:pPr>
                <a:r>
                  <a:rPr lang="en-US" altLang="zh-CN" sz="1800" b="1" i="0" dirty="0">
                    <a:solidFill>
                      <a:srgbClr val="003760"/>
                    </a:solidFill>
                    <a:latin typeface="Times New Roman" pitchFamily="34" charset="0"/>
                    <a:ea typeface="微软雅黑" pitchFamily="34" charset="-122"/>
                    <a:cs typeface="Times New Roman" pitchFamily="34" charset="-120"/>
                  </a:rPr>
                  <a:t>1-3</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已知</a:t>
                </a:r>
                <a14:m>
                  <m:oMath xmlns:m="http://schemas.openxmlformats.org/officeDocument/2006/math">
                    <m:r>
                      <m:rPr>
                        <m:sty m:val="p"/>
                      </m:rPr>
                      <a:rPr lang="en-US" altLang="zh-CN" sz="1800" b="0" i="0" smtClean="0">
                        <a:solidFill>
                          <a:srgbClr val="003760"/>
                        </a:solidFill>
                        <a:latin typeface="Cambria Math" pitchFamily="34" charset="0"/>
                        <a:ea typeface="Cambria Math" pitchFamily="34" charset="-122"/>
                        <a:cs typeface="Cambria Math" pitchFamily="34" charset="-120"/>
                      </a:rPr>
                      <m:t>cos</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𝜃</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7</m:t>
                        </m:r>
                      </m:num>
                      <m:den>
                        <m:r>
                          <a:rPr lang="en-US" altLang="zh-CN" sz="1800" b="0" i="0">
                            <a:solidFill>
                              <a:srgbClr val="003760"/>
                            </a:solidFill>
                            <a:latin typeface="Cambria Math" pitchFamily="34" charset="0"/>
                            <a:ea typeface="Cambria Math" pitchFamily="34" charset="-122"/>
                            <a:cs typeface="Cambria Math" pitchFamily="34" charset="-120"/>
                          </a:rPr>
                          <m:t>25</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𝜃</m:t>
                    </m:r>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π</m:t>
                    </m:r>
                    <m:r>
                      <a:rPr lang="en-US" altLang="zh-CN" sz="1800" b="0" i="0" smtClean="0">
                        <a:solidFill>
                          <a:srgbClr val="003760"/>
                        </a:solidFill>
                        <a:latin typeface="Cambria Math" pitchFamily="34" charset="0"/>
                        <a:ea typeface="Cambria Math" pitchFamily="34" charset="-122"/>
                        <a:cs typeface="Cambria Math" pitchFamily="34" charset="-120"/>
                      </a:rPr>
                      <m:t>,2</m:t>
                    </m:r>
                    <m:r>
                      <m:rPr>
                        <m:sty m:val="p"/>
                      </m:rPr>
                      <a:rPr lang="en-US" altLang="zh-CN" sz="1800" b="0" i="0" smtClean="0">
                        <a:solidFill>
                          <a:srgbClr val="003760"/>
                        </a:solidFill>
                        <a:latin typeface="Cambria Math" pitchFamily="34" charset="0"/>
                        <a:ea typeface="Cambria Math" pitchFamily="34" charset="-122"/>
                        <a:cs typeface="Cambria Math" pitchFamily="34" charset="-120"/>
                      </a:rPr>
                      <m:t>π</m:t>
                    </m:r>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，则</a:t>
                </a:r>
                <a14:m>
                  <m:oMath xmlns:m="http://schemas.openxmlformats.org/officeDocument/2006/math">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𝜃</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cos</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𝜃</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i="0">
                    <a:solidFill>
                      <a:srgbClr val="003760"/>
                    </a:solidFill>
                    <a:latin typeface="SimSun" pitchFamily="34" charset="0"/>
                    <a:ea typeface="SimSun" pitchFamily="34" charset="-122"/>
                    <a:cs typeface="SimSun" pitchFamily="34" charset="-120"/>
                  </a:rPr>
                  <a:t>__</a:t>
                </a:r>
                <a:r>
                  <a:rPr lang="en-US" altLang="zh-CN" sz="1800" b="0" i="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p:txBody>
          </p:sp>
        </mc:Choice>
        <mc:Fallback xmlns="">
          <p:sp>
            <p:nvSpPr>
              <p:cNvPr id="2" name="QB_6_BD.31_1#35d06ca72?vaa=1&amp;vcp=1&amp;vop=1&amp;pid=57ec103ba&amp;color=0,55,96&amp;vtp=1&amp;bt=1&amp;bbb=1"/>
              <p:cNvSpPr>
                <a:spLocks noRot="1" noChangeAspect="1" noMove="1" noResize="1" noEditPoints="1" noAdjustHandles="1" noChangeArrowheads="1" noChangeShapeType="1" noTextEdit="1"/>
              </p:cNvSpPr>
              <p:nvPr/>
            </p:nvSpPr>
            <p:spPr>
              <a:xfrm>
                <a:off x="502920" y="2229186"/>
                <a:ext cx="10570464" cy="547878"/>
              </a:xfrm>
              <a:prstGeom prst="rect">
                <a:avLst/>
              </a:prstGeom>
              <a:blipFill>
                <a:blip r:embed="rId3"/>
                <a:stretch>
                  <a:fillRect l="-1384" b="-14444"/>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3" name="QB_6_AN.33_1#35d06ca72.blank?vaa=1&amp;vcp=1&amp;vop=1&amp;pid=57ec103ba&amp;color=0,55,96&amp;vpa=5&amp;vtp=1&amp;bbb=1&amp;rh=32.4"/>
              <p:cNvSpPr/>
              <p:nvPr/>
            </p:nvSpPr>
            <p:spPr>
              <a:xfrm>
                <a:off x="5872735" y="2281128"/>
                <a:ext cx="238125" cy="411480"/>
              </a:xfrm>
              <a:prstGeom prst="rect">
                <a:avLst/>
              </a:prstGeom>
              <a:noFill/>
              <a:ln/>
            </p:spPr>
            <p:txBody>
              <a:bodyPr wrap="none" lIns="0" tIns="0" rIns="0" bIns="0" rtlCol="0" anchor="t"/>
              <a:lstStyle/>
              <a:p>
                <a:pPr algn="ctr" latinLnBrk="1">
                  <a:lnSpc>
                    <a:spcPts val="3400"/>
                  </a:lnSpc>
                </a:pPr>
                <a14:m>
                  <m:oMath xmlns:m="http://schemas.openxmlformats.org/officeDocument/2006/math">
                    <m:f>
                      <m:fPr>
                        <m:ctrlPr>
                          <a:rPr lang="en-US" altLang="zh-CN" sz="2000" b="0" i="1" dirty="0" smtClean="0">
                            <a:solidFill>
                              <a:srgbClr val="6161F4"/>
                            </a:solidFill>
                            <a:latin typeface="Cambria Math" panose="02040503050406030204" pitchFamily="18" charset="0"/>
                            <a:ea typeface="微软雅黑" pitchFamily="34" charset="-122"/>
                            <a:cs typeface="Times New Roman" pitchFamily="34" charset="-120"/>
                          </a:rPr>
                        </m:ctrlPr>
                      </m:fPr>
                      <m:num>
                        <m:r>
                          <a:rPr lang="en-US" altLang="zh-CN" sz="2000" b="0" i="0">
                            <a:solidFill>
                              <a:srgbClr val="6161F4"/>
                            </a:solidFill>
                            <a:latin typeface="Cambria Math" pitchFamily="34" charset="0"/>
                            <a:ea typeface="Cambria Math" pitchFamily="34" charset="-122"/>
                            <a:cs typeface="Cambria Math" pitchFamily="34" charset="-120"/>
                          </a:rPr>
                          <m:t>1</m:t>
                        </m:r>
                      </m:num>
                      <m:den>
                        <m:r>
                          <a:rPr lang="en-US" altLang="zh-CN" sz="2000" b="0" i="0">
                            <a:solidFill>
                              <a:srgbClr val="6161F4"/>
                            </a:solidFill>
                            <a:latin typeface="Cambria Math" pitchFamily="34" charset="0"/>
                            <a:ea typeface="Cambria Math" pitchFamily="34" charset="-122"/>
                            <a:cs typeface="Cambria Math" pitchFamily="34" charset="-120"/>
                          </a:rPr>
                          <m:t>5</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00" dirty="0"/>
              </a:p>
            </p:txBody>
          </p:sp>
        </mc:Choice>
        <mc:Fallback xmlns="">
          <p:sp>
            <p:nvSpPr>
              <p:cNvPr id="3" name="QB_6_AN.33_1#35d06ca72.blank?vaa=1&amp;vcp=1&amp;vop=1&amp;pid=57ec103ba&amp;color=0,55,96&amp;vpa=5&amp;vtp=1&amp;bbb=1&amp;rh=32.4"/>
              <p:cNvSpPr>
                <a:spLocks noRot="1" noChangeAspect="1" noMove="1" noResize="1" noEditPoints="1" noAdjustHandles="1" noChangeArrowheads="1" noChangeShapeType="1" noTextEdit="1"/>
              </p:cNvSpPr>
              <p:nvPr/>
            </p:nvSpPr>
            <p:spPr>
              <a:xfrm>
                <a:off x="5872735" y="2281128"/>
                <a:ext cx="238125" cy="411480"/>
              </a:xfrm>
              <a:prstGeom prst="rect">
                <a:avLst/>
              </a:prstGeom>
              <a:blipFill>
                <a:blip r:embed="rId4"/>
                <a:stretch>
                  <a:fillRect b="-20588"/>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4" name="QB_6_AS.32_1#35d06ca72?vaa=1&amp;vcp=1&amp;vop=1&amp;pid=57ec103ba&amp;color=0,55,96&amp;vtp=1&amp;bbb=1"/>
              <p:cNvSpPr/>
              <p:nvPr/>
            </p:nvSpPr>
            <p:spPr>
              <a:xfrm>
                <a:off x="502920" y="2783794"/>
                <a:ext cx="10570464" cy="2024698"/>
              </a:xfrm>
              <a:prstGeom prst="rect">
                <a:avLst/>
              </a:prstGeom>
              <a:noFill/>
              <a:ln/>
            </p:spPr>
            <p:txBody>
              <a:bodyPr wrap="none" lIns="0" tIns="0" rIns="0" bIns="0" rtlCol="0" anchor="t"/>
              <a:lstStyle/>
              <a:p>
                <a:pPr algn="l" latinLnBrk="1">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𝜃</m:t>
                    </m:r>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π</m:t>
                    </m:r>
                    <m:r>
                      <a:rPr lang="en-US" altLang="zh-CN" sz="1800" b="0" i="0" smtClean="0">
                        <a:solidFill>
                          <a:srgbClr val="003760"/>
                        </a:solidFill>
                        <a:latin typeface="Cambria Math" pitchFamily="34" charset="0"/>
                        <a:ea typeface="Cambria Math" pitchFamily="34" charset="-122"/>
                        <a:cs typeface="Cambria Math" pitchFamily="34" charset="-120"/>
                      </a:rPr>
                      <m:t>,2</m:t>
                    </m:r>
                    <m:r>
                      <m:rPr>
                        <m:sty m:val="p"/>
                      </m:rPr>
                      <a:rPr lang="en-US" altLang="zh-CN" sz="1800" b="0" i="0" smtClean="0">
                        <a:solidFill>
                          <a:srgbClr val="003760"/>
                        </a:solidFill>
                        <a:latin typeface="Cambria Math" pitchFamily="34" charset="0"/>
                        <a:ea typeface="Cambria Math" pitchFamily="34" charset="-122"/>
                        <a:cs typeface="Cambria Math" pitchFamily="34" charset="-120"/>
                      </a:rPr>
                      <m:t>π</m:t>
                    </m:r>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a:p>
                <a:pPr latinLnBrk="1">
                  <a:lnSpc>
                    <a:spcPts val="3500"/>
                  </a:lnSpc>
                </a:pP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𝜃</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π</m:t>
                    </m:r>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a:p>
                <a:pPr latinLnBrk="1">
                  <a:lnSpc>
                    <a:spcPts val="4900"/>
                  </a:lnSpc>
                </a:pP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𝜃</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smtClean="0">
                        <a:solidFill>
                          <a:srgbClr val="003760"/>
                        </a:solidFill>
                        <a:latin typeface="Cambria Math" pitchFamily="34" charset="0"/>
                        <a:ea typeface="Cambria Math" pitchFamily="34" charset="-122"/>
                        <a:cs typeface="Cambria Math" pitchFamily="34" charset="-120"/>
                      </a:rPr>
                      <m:t>=</m:t>
                    </m:r>
                    <m:rad>
                      <m:radPr>
                        <m:degHide m:val="on"/>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radPr>
                      <m:deg/>
                      <m:e>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𝜃</m:t>
                            </m:r>
                          </m:num>
                          <m:den>
                            <m:r>
                              <a:rPr lang="en-US" altLang="zh-CN" sz="1800" b="0" i="0">
                                <a:solidFill>
                                  <a:srgbClr val="003760"/>
                                </a:solidFill>
                                <a:latin typeface="Cambria Math" pitchFamily="34" charset="0"/>
                                <a:ea typeface="Cambria Math" pitchFamily="34" charset="-122"/>
                                <a:cs typeface="Cambria Math" pitchFamily="34" charset="-120"/>
                              </a:rPr>
                              <m:t>2</m:t>
                            </m:r>
                          </m:den>
                        </m:f>
                      </m:e>
                    </m:rad>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4</m:t>
                        </m:r>
                      </m:num>
                      <m:den>
                        <m:r>
                          <a:rPr lang="en-US" altLang="zh-CN" sz="1800" b="0" i="0">
                            <a:solidFill>
                              <a:srgbClr val="003760"/>
                            </a:solidFill>
                            <a:latin typeface="Cambria Math" pitchFamily="34" charset="0"/>
                            <a:ea typeface="Cambria Math" pitchFamily="34" charset="-122"/>
                            <a:cs typeface="Cambria Math" pitchFamily="34" charset="-120"/>
                          </a:rPr>
                          <m:t>5</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m:rPr>
                        <m:sty m:val="p"/>
                      </m:rPr>
                      <a:rPr lang="en-US" altLang="zh-CN" sz="1800" b="0" i="0" smtClean="0">
                        <a:solidFill>
                          <a:srgbClr val="003760"/>
                        </a:solidFill>
                        <a:latin typeface="Cambria Math" pitchFamily="34" charset="0"/>
                        <a:ea typeface="Cambria Math" pitchFamily="34" charset="-122"/>
                        <a:cs typeface="Cambria Math" pitchFamily="34" charset="-120"/>
                      </a:rPr>
                      <m:t>cos</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𝜃</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smtClean="0">
                        <a:solidFill>
                          <a:srgbClr val="003760"/>
                        </a:solidFill>
                        <a:latin typeface="Cambria Math" pitchFamily="34" charset="0"/>
                        <a:ea typeface="Cambria Math" pitchFamily="34" charset="-122"/>
                        <a:cs typeface="Cambria Math" pitchFamily="34" charset="-120"/>
                      </a:rPr>
                      <m:t>=−</m:t>
                    </m:r>
                    <m:rad>
                      <m:radPr>
                        <m:degHide m:val="on"/>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radPr>
                      <m:deg/>
                      <m:e>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𝜃</m:t>
                            </m:r>
                          </m:num>
                          <m:den>
                            <m:r>
                              <a:rPr lang="en-US" altLang="zh-CN" sz="1800" b="0" i="0">
                                <a:solidFill>
                                  <a:srgbClr val="003760"/>
                                </a:solidFill>
                                <a:latin typeface="Cambria Math" pitchFamily="34" charset="0"/>
                                <a:ea typeface="Cambria Math" pitchFamily="34" charset="-122"/>
                                <a:cs typeface="Cambria Math" pitchFamily="34" charset="-120"/>
                              </a:rPr>
                              <m:t>2</m:t>
                            </m:r>
                          </m:den>
                        </m:f>
                      </m:e>
                    </m:rad>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3</m:t>
                        </m:r>
                      </m:num>
                      <m:den>
                        <m:r>
                          <a:rPr lang="en-US" altLang="zh-CN" sz="1800" b="0" i="0">
                            <a:solidFill>
                              <a:srgbClr val="003760"/>
                            </a:solidFill>
                            <a:latin typeface="Cambria Math" pitchFamily="34" charset="0"/>
                            <a:ea typeface="Cambria Math" pitchFamily="34" charset="-122"/>
                            <a:cs typeface="Cambria Math" pitchFamily="34" charset="-120"/>
                          </a:rPr>
                          <m:t>5</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a:p>
                <a:pPr latinLnBrk="1">
                  <a:lnSpc>
                    <a:spcPts val="4600"/>
                  </a:lnSpc>
                </a:pP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𝜃</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cos</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𝜃</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5</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p:txBody>
          </p:sp>
        </mc:Choice>
        <mc:Fallback xmlns="">
          <p:sp>
            <p:nvSpPr>
              <p:cNvPr id="4" name="QB_6_AS.32_1#35d06ca72?vaa=1&amp;vcp=1&amp;vop=1&amp;pid=57ec103ba&amp;color=0,55,96&amp;vtp=1&amp;bbb=1"/>
              <p:cNvSpPr>
                <a:spLocks noRot="1" noChangeAspect="1" noMove="1" noResize="1" noEditPoints="1" noAdjustHandles="1" noChangeArrowheads="1" noChangeShapeType="1" noTextEdit="1"/>
              </p:cNvSpPr>
              <p:nvPr/>
            </p:nvSpPr>
            <p:spPr>
              <a:xfrm>
                <a:off x="502920" y="2783794"/>
                <a:ext cx="10570464" cy="2024698"/>
              </a:xfrm>
              <a:prstGeom prst="rect">
                <a:avLst/>
              </a:prstGeom>
              <a:blipFill>
                <a:blip r:embed="rId5"/>
                <a:stretch>
                  <a:fillRect l="-1384" b="-3916"/>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anim calcmode="lin" valueType="num">
                                      <p:cBhvr>
                                        <p:cTn id="8" dur="500" fill="hold"/>
                                        <p:tgtEl>
                                          <p:spTgt spid="4">
                                            <p:bg/>
                                          </p:spTgt>
                                        </p:tgtEl>
                                        <p:attrNameLst>
                                          <p:attrName>ppt_x</p:attrName>
                                        </p:attrNameLst>
                                      </p:cBhvr>
                                      <p:tavLst>
                                        <p:tav tm="0">
                                          <p:val>
                                            <p:strVal val="#ppt_x"/>
                                          </p:val>
                                        </p:tav>
                                        <p:tav tm="100000">
                                          <p:val>
                                            <p:strVal val="#ppt_x"/>
                                          </p:val>
                                        </p:tav>
                                      </p:tavLst>
                                    </p:anim>
                                    <p:anim calcmode="lin" valueType="num">
                                      <p:cBhvr>
                                        <p:cTn id="9" dur="500" fill="hold"/>
                                        <p:tgtEl>
                                          <p:spTgt spid="4">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4">
                                            <p:txEl>
                                              <p:pRg st="0" end="0"/>
                                            </p:txEl>
                                          </p:spTgt>
                                        </p:tgtEl>
                                        <p:attrNameLst>
                                          <p:attrName>style.visibility</p:attrName>
                                        </p:attrNameLst>
                                      </p:cBhvr>
                                      <p:to>
                                        <p:strVal val="visible"/>
                                      </p:to>
                                    </p:set>
                                    <p:animEffect transition="in" filter="fade">
                                      <p:cBhvr>
                                        <p:cTn id="12" dur="500"/>
                                        <p:tgtEl>
                                          <p:spTgt spid="4">
                                            <p:txEl>
                                              <p:pRg st="0" end="0"/>
                                            </p:txEl>
                                          </p:spTgt>
                                        </p:tgtEl>
                                      </p:cBhvr>
                                    </p:animEffect>
                                    <p:anim calcmode="lin" valueType="num">
                                      <p:cBhvr>
                                        <p:cTn id="13"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4">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4">
                                            <p:txEl>
                                              <p:pRg st="1" end="1"/>
                                            </p:txEl>
                                          </p:spTgt>
                                        </p:tgtEl>
                                        <p:attrNameLst>
                                          <p:attrName>style.visibility</p:attrName>
                                        </p:attrNameLst>
                                      </p:cBhvr>
                                      <p:to>
                                        <p:strVal val="visible"/>
                                      </p:to>
                                    </p:set>
                                    <p:animEffect transition="in" filter="fade">
                                      <p:cBhvr>
                                        <p:cTn id="17" dur="500"/>
                                        <p:tgtEl>
                                          <p:spTgt spid="4">
                                            <p:txEl>
                                              <p:pRg st="1" end="1"/>
                                            </p:txEl>
                                          </p:spTgt>
                                        </p:tgtEl>
                                      </p:cBhvr>
                                    </p:animEffect>
                                    <p:anim calcmode="lin" valueType="num">
                                      <p:cBhvr>
                                        <p:cTn id="18"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4">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4">
                                            <p:txEl>
                                              <p:pRg st="2" end="2"/>
                                            </p:txEl>
                                          </p:spTgt>
                                        </p:tgtEl>
                                        <p:attrNameLst>
                                          <p:attrName>style.visibility</p:attrName>
                                        </p:attrNameLst>
                                      </p:cBhvr>
                                      <p:to>
                                        <p:strVal val="visible"/>
                                      </p:to>
                                    </p:set>
                                    <p:animEffect transition="in" filter="fade">
                                      <p:cBhvr>
                                        <p:cTn id="22" dur="500"/>
                                        <p:tgtEl>
                                          <p:spTgt spid="4">
                                            <p:txEl>
                                              <p:pRg st="2" end="2"/>
                                            </p:txEl>
                                          </p:spTgt>
                                        </p:tgtEl>
                                      </p:cBhvr>
                                    </p:animEffect>
                                    <p:anim calcmode="lin" valueType="num">
                                      <p:cBhvr>
                                        <p:cTn id="23"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4">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4">
                                            <p:txEl>
                                              <p:pRg st="3" end="3"/>
                                            </p:txEl>
                                          </p:spTgt>
                                        </p:tgtEl>
                                        <p:attrNameLst>
                                          <p:attrName>style.visibility</p:attrName>
                                        </p:attrNameLst>
                                      </p:cBhvr>
                                      <p:to>
                                        <p:strVal val="visible"/>
                                      </p:to>
                                    </p:set>
                                    <p:animEffect transition="in" filter="fade">
                                      <p:cBhvr>
                                        <p:cTn id="27" dur="500"/>
                                        <p:tgtEl>
                                          <p:spTgt spid="4">
                                            <p:txEl>
                                              <p:pRg st="3" end="3"/>
                                            </p:txEl>
                                          </p:spTgt>
                                        </p:tgtEl>
                                      </p:cBhvr>
                                    </p:animEffect>
                                    <p:anim calcmode="lin" valueType="num">
                                      <p:cBhvr>
                                        <p:cTn id="28"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4">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42" presetClass="entr" presetSubtype="0" fill="hold" grpId="0" nodeType="clickEffect">
                                  <p:stCondLst>
                                    <p:cond delay="0"/>
                                  </p:stCondLst>
                                  <p:childTnLst>
                                    <p:set>
                                      <p:cBhvr>
                                        <p:cTn id="33" dur="1" fill="hold">
                                          <p:stCondLst>
                                            <p:cond delay="0"/>
                                          </p:stCondLst>
                                        </p:cTn>
                                        <p:tgtEl>
                                          <p:spTgt spid="3">
                                            <p:bg/>
                                          </p:spTgt>
                                        </p:tgtEl>
                                        <p:attrNameLst>
                                          <p:attrName>style.visibility</p:attrName>
                                        </p:attrNameLst>
                                      </p:cBhvr>
                                      <p:to>
                                        <p:strVal val="visible"/>
                                      </p:to>
                                    </p:set>
                                    <p:animEffect transition="in" filter="fade">
                                      <p:cBhvr>
                                        <p:cTn id="34" dur="500"/>
                                        <p:tgtEl>
                                          <p:spTgt spid="3">
                                            <p:bg/>
                                          </p:spTgt>
                                        </p:tgtEl>
                                      </p:cBhvr>
                                    </p:animEffect>
                                    <p:anim calcmode="lin" valueType="num">
                                      <p:cBhvr>
                                        <p:cTn id="35" dur="500" fill="hold"/>
                                        <p:tgtEl>
                                          <p:spTgt spid="3">
                                            <p:bg/>
                                          </p:spTgt>
                                        </p:tgtEl>
                                        <p:attrNameLst>
                                          <p:attrName>ppt_x</p:attrName>
                                        </p:attrNameLst>
                                      </p:cBhvr>
                                      <p:tavLst>
                                        <p:tav tm="0">
                                          <p:val>
                                            <p:strVal val="#ppt_x"/>
                                          </p:val>
                                        </p:tav>
                                        <p:tav tm="100000">
                                          <p:val>
                                            <p:strVal val="#ppt_x"/>
                                          </p:val>
                                        </p:tav>
                                      </p:tavLst>
                                    </p:anim>
                                    <p:anim calcmode="lin" valueType="num">
                                      <p:cBhvr>
                                        <p:cTn id="36" dur="500" fill="hold"/>
                                        <p:tgtEl>
                                          <p:spTgt spid="3">
                                            <p:bg/>
                                          </p:spTgt>
                                        </p:tgtEl>
                                        <p:attrNameLst>
                                          <p:attrName>ppt_y</p:attrName>
                                        </p:attrNameLst>
                                      </p:cBhvr>
                                      <p:tavLst>
                                        <p:tav tm="0">
                                          <p:val>
                                            <p:strVal val="#ppt_y+.1"/>
                                          </p:val>
                                        </p:tav>
                                        <p:tav tm="100000">
                                          <p:val>
                                            <p:strVal val="#ppt_y"/>
                                          </p:val>
                                        </p:tav>
                                      </p:tavLst>
                                    </p:anim>
                                  </p:childTnLst>
                                </p:cTn>
                              </p:par>
                              <p:par>
                                <p:cTn id="37" presetID="42" presetClass="entr" presetSubtype="0" fill="hold" grpId="0" nodeType="withEffect">
                                  <p:stCondLst>
                                    <p:cond delay="0"/>
                                  </p:stCondLst>
                                  <p:childTnLst>
                                    <p:set>
                                      <p:cBhvr>
                                        <p:cTn id="38" dur="1" fill="hold">
                                          <p:stCondLst>
                                            <p:cond delay="0"/>
                                          </p:stCondLst>
                                        </p:cTn>
                                        <p:tgtEl>
                                          <p:spTgt spid="3">
                                            <p:txEl>
                                              <p:pRg st="0" end="0"/>
                                            </p:txEl>
                                          </p:spTgt>
                                        </p:tgtEl>
                                        <p:attrNameLst>
                                          <p:attrName>style.visibility</p:attrName>
                                        </p:attrNameLst>
                                      </p:cBhvr>
                                      <p:to>
                                        <p:strVal val="visible"/>
                                      </p:to>
                                    </p:set>
                                    <p:animEffect transition="in" filter="fade">
                                      <p:cBhvr>
                                        <p:cTn id="39" dur="500"/>
                                        <p:tgtEl>
                                          <p:spTgt spid="3">
                                            <p:txEl>
                                              <p:pRg st="0" end="0"/>
                                            </p:txEl>
                                          </p:spTgt>
                                        </p:tgtEl>
                                      </p:cBhvr>
                                    </p:animEffect>
                                    <p:anim calcmode="lin" valueType="num">
                                      <p:cBhvr>
                                        <p:cTn id="40"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41" dur="5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24.xml><?xml version="1.0" encoding="utf-8"?>
<p:sld xmlns:a="http://schemas.openxmlformats.org/drawingml/2006/main" xmlns:r="http://schemas.openxmlformats.org/officeDocument/2006/relationships" xmlns:p="http://schemas.openxmlformats.org/presentationml/2006/main">
  <p:cSld name="Slide 22&amp;si=22">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B_6_BD.35_1#3456035b7?vaa=1&amp;vcp=1&amp;vop=1&amp;pid=57ec103ba&amp;color=0,55,96&amp;vtp=1&amp;bt=1&amp;bbb=1"/>
              <p:cNvSpPr/>
              <p:nvPr/>
            </p:nvSpPr>
            <p:spPr>
              <a:xfrm>
                <a:off x="502920" y="3015888"/>
                <a:ext cx="10570464" cy="491046"/>
              </a:xfrm>
              <a:prstGeom prst="rect">
                <a:avLst/>
              </a:prstGeom>
              <a:noFill/>
              <a:ln/>
            </p:spPr>
            <p:txBody>
              <a:bodyPr wrap="none" lIns="0" tIns="0" rIns="0" bIns="0" rtlCol="0" anchor="t"/>
              <a:lstStyle/>
              <a:p>
                <a:pPr algn="l" latinLnBrk="1">
                  <a:lnSpc>
                    <a:spcPts val="4200"/>
                  </a:lnSpc>
                </a:pPr>
                <a:r>
                  <a:rPr lang="en-US" altLang="zh-CN" sz="1800" b="1" i="0" dirty="0">
                    <a:solidFill>
                      <a:srgbClr val="003760"/>
                    </a:solidFill>
                    <a:latin typeface="Times New Roman" pitchFamily="34" charset="0"/>
                    <a:ea typeface="微软雅黑" pitchFamily="34" charset="-122"/>
                    <a:cs typeface="Times New Roman" pitchFamily="34" charset="-120"/>
                  </a:rPr>
                  <a:t>1-4</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已知</a:t>
                </a:r>
                <a14:m>
                  <m:oMath xmlns:m="http://schemas.openxmlformats.org/officeDocument/2006/math">
                    <m:r>
                      <m:rPr>
                        <m:sty m:val="p"/>
                      </m:rPr>
                      <a:rPr lang="en-US" altLang="zh-CN" sz="1800" b="0" i="0" smtClean="0">
                        <a:solidFill>
                          <a:srgbClr val="003760"/>
                        </a:solidFill>
                        <a:latin typeface="Cambria Math" pitchFamily="34" charset="0"/>
                        <a:ea typeface="Cambria Math" pitchFamily="34" charset="-122"/>
                        <a:cs typeface="Cambria Math" pitchFamily="34" charset="-120"/>
                      </a:rPr>
                      <m:t>tan</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𝜃</m:t>
                    </m:r>
                    <m:r>
                      <a:rPr lang="en-US" altLang="zh-CN" sz="1800" b="0" i="0" smtClean="0">
                        <a:solidFill>
                          <a:srgbClr val="003760"/>
                        </a:solidFill>
                        <a:latin typeface="Cambria Math" pitchFamily="34" charset="0"/>
                        <a:ea typeface="Cambria Math" pitchFamily="34" charset="-122"/>
                        <a:cs typeface="Cambria Math" pitchFamily="34" charset="-120"/>
                      </a:rPr>
                      <m:t>=2</m:t>
                    </m:r>
                  </m:oMath>
                </a14:m>
                <a:r>
                  <a:rPr lang="en-US" altLang="zh-CN" sz="1800" b="0" i="0" dirty="0">
                    <a:solidFill>
                      <a:srgbClr val="003760"/>
                    </a:solidFill>
                    <a:latin typeface="Times New Roman" pitchFamily="34" charset="0"/>
                    <a:ea typeface="微软雅黑" pitchFamily="34" charset="-122"/>
                    <a:cs typeface="Times New Roman" pitchFamily="34" charset="-120"/>
                  </a:rPr>
                  <a:t>，则</a:t>
                </a:r>
                <a14:m>
                  <m:oMath xmlns:m="http://schemas.openxmlformats.org/officeDocument/2006/math">
                    <m:r>
                      <m:rPr>
                        <m:sty m:val="p"/>
                      </m:rPr>
                      <a:rPr lang="en-US" altLang="zh-CN" sz="1800" b="0" i="0" smtClean="0">
                        <a:solidFill>
                          <a:srgbClr val="003760"/>
                        </a:solidFill>
                        <a:latin typeface="Cambria Math" pitchFamily="34" charset="0"/>
                        <a:ea typeface="Cambria Math" pitchFamily="34" charset="-122"/>
                        <a:cs typeface="Cambria Math" pitchFamily="34" charset="-120"/>
                      </a:rPr>
                      <m:t>cos</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2</m:t>
                    </m:r>
                    <m:r>
                      <a:rPr lang="en-US" altLang="zh-CN" sz="1800" b="0" i="0" smtClean="0">
                        <a:solidFill>
                          <a:srgbClr val="003760"/>
                        </a:solidFill>
                        <a:latin typeface="Cambria Math" pitchFamily="34" charset="0"/>
                        <a:ea typeface="Cambria Math" pitchFamily="34" charset="-122"/>
                        <a:cs typeface="Cambria Math" pitchFamily="34" charset="-120"/>
                      </a:rPr>
                      <m:t>𝜃</m:t>
                    </m:r>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i="0">
                    <a:solidFill>
                      <a:srgbClr val="003760"/>
                    </a:solidFill>
                    <a:latin typeface="SimSun" pitchFamily="34" charset="0"/>
                    <a:ea typeface="SimSun" pitchFamily="34" charset="-122"/>
                    <a:cs typeface="SimSun" pitchFamily="34" charset="-120"/>
                  </a:rPr>
                  <a:t>____</a:t>
                </a:r>
                <a:r>
                  <a:rPr lang="en-US" altLang="zh-CN" sz="1800" b="0" i="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m:rPr>
                        <m:sty m:val="p"/>
                      </m:rPr>
                      <a:rPr lang="en-US" altLang="zh-CN" sz="1800" b="0" i="0" smtClean="0">
                        <a:solidFill>
                          <a:srgbClr val="003760"/>
                        </a:solidFill>
                        <a:latin typeface="Cambria Math" pitchFamily="34" charset="0"/>
                        <a:ea typeface="Cambria Math" pitchFamily="34" charset="-122"/>
                        <a:cs typeface="Cambria Math" pitchFamily="34" charset="-120"/>
                      </a:rPr>
                      <m:t>tan</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𝜃</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4</m:t>
                        </m:r>
                      </m:den>
                    </m:f>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i="0">
                    <a:solidFill>
                      <a:srgbClr val="003760"/>
                    </a:solidFill>
                    <a:latin typeface="SimSun" pitchFamily="34" charset="0"/>
                    <a:ea typeface="SimSun" pitchFamily="34" charset="-122"/>
                    <a:cs typeface="SimSun" pitchFamily="34" charset="-120"/>
                  </a:rPr>
                  <a:t>__</a:t>
                </a:r>
                <a:r>
                  <a:rPr lang="en-US" altLang="zh-CN" sz="1800" b="0" i="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p:txBody>
          </p:sp>
        </mc:Choice>
        <mc:Fallback xmlns="">
          <p:sp>
            <p:nvSpPr>
              <p:cNvPr id="2" name="QB_6_BD.35_1#3456035b7?vaa=1&amp;vcp=1&amp;vop=1&amp;pid=57ec103ba&amp;color=0,55,96&amp;vtp=1&amp;bt=1&amp;bbb=1"/>
              <p:cNvSpPr>
                <a:spLocks noRot="1" noChangeAspect="1" noMove="1" noResize="1" noEditPoints="1" noAdjustHandles="1" noChangeArrowheads="1" noChangeShapeType="1" noTextEdit="1"/>
              </p:cNvSpPr>
              <p:nvPr/>
            </p:nvSpPr>
            <p:spPr>
              <a:xfrm>
                <a:off x="502920" y="3015888"/>
                <a:ext cx="10570464" cy="491046"/>
              </a:xfrm>
              <a:prstGeom prst="rect">
                <a:avLst/>
              </a:prstGeom>
              <a:blipFill>
                <a:blip r:embed="rId3"/>
                <a:stretch>
                  <a:fillRect l="-1384" b="-17500"/>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3" name="QB_6_AN.37_1#3456035b7.blank?vaa=1&amp;vcp=1&amp;vop=1&amp;pid=57ec103ba&amp;color=0,55,96&amp;vpa=6&amp;vtp=1&amp;bbb=1&amp;rh=34.09"/>
              <p:cNvSpPr/>
              <p:nvPr/>
            </p:nvSpPr>
            <p:spPr>
              <a:xfrm>
                <a:off x="3630930" y="2951879"/>
                <a:ext cx="470980" cy="432943"/>
              </a:xfrm>
              <a:prstGeom prst="rect">
                <a:avLst/>
              </a:prstGeom>
              <a:noFill/>
              <a:ln/>
            </p:spPr>
            <p:txBody>
              <a:bodyPr wrap="none" lIns="0" tIns="0" rIns="0" bIns="0" rtlCol="0" anchor="t"/>
              <a:lstStyle/>
              <a:p>
                <a:pPr algn="ctr" latinLnBrk="1">
                  <a:lnSpc>
                    <a:spcPts val="3500"/>
                  </a:lnSpc>
                </a:pPr>
                <a14:m>
                  <m:oMath xmlns:m="http://schemas.openxmlformats.org/officeDocument/2006/math">
                    <m:r>
                      <a:rPr lang="en-US" altLang="zh-CN" sz="2000" b="0" i="0" smtClean="0">
                        <a:solidFill>
                          <a:srgbClr val="6161F4"/>
                        </a:solidFill>
                        <a:latin typeface="Cambria Math" pitchFamily="34" charset="0"/>
                        <a:ea typeface="Cambria Math" pitchFamily="34" charset="-122"/>
                        <a:cs typeface="Cambria Math" pitchFamily="34" charset="-120"/>
                      </a:rPr>
                      <m:t>−</m:t>
                    </m:r>
                    <m:f>
                      <m:fPr>
                        <m:ctrlPr>
                          <a:rPr lang="en-US" altLang="zh-CN" sz="2000" b="0" i="1" dirty="0" smtClean="0">
                            <a:solidFill>
                              <a:srgbClr val="6161F4"/>
                            </a:solidFill>
                            <a:latin typeface="Cambria Math" panose="02040503050406030204" pitchFamily="18" charset="0"/>
                            <a:ea typeface="微软雅黑" pitchFamily="34" charset="-122"/>
                            <a:cs typeface="Times New Roman" pitchFamily="34" charset="-120"/>
                          </a:rPr>
                        </m:ctrlPr>
                      </m:fPr>
                      <m:num>
                        <m:r>
                          <a:rPr lang="en-US" altLang="zh-CN" sz="2000" b="0" i="0">
                            <a:solidFill>
                              <a:srgbClr val="6161F4"/>
                            </a:solidFill>
                            <a:latin typeface="Cambria Math" pitchFamily="34" charset="0"/>
                            <a:ea typeface="Cambria Math" pitchFamily="34" charset="-122"/>
                            <a:cs typeface="Cambria Math" pitchFamily="34" charset="-120"/>
                          </a:rPr>
                          <m:t>3</m:t>
                        </m:r>
                      </m:num>
                      <m:den>
                        <m:r>
                          <a:rPr lang="en-US" altLang="zh-CN" sz="2000" b="0" i="0">
                            <a:solidFill>
                              <a:srgbClr val="6161F4"/>
                            </a:solidFill>
                            <a:latin typeface="Cambria Math" pitchFamily="34" charset="0"/>
                            <a:ea typeface="Cambria Math" pitchFamily="34" charset="-122"/>
                            <a:cs typeface="Cambria Math" pitchFamily="34" charset="-120"/>
                          </a:rPr>
                          <m:t>5</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00" dirty="0"/>
              </a:p>
            </p:txBody>
          </p:sp>
        </mc:Choice>
        <mc:Fallback xmlns="">
          <p:sp>
            <p:nvSpPr>
              <p:cNvPr id="3" name="QB_6_AN.37_1#3456035b7.blank?vaa=1&amp;vcp=1&amp;vop=1&amp;pid=57ec103ba&amp;color=0,55,96&amp;vpa=6&amp;vtp=1&amp;bbb=1&amp;rh=34.09"/>
              <p:cNvSpPr>
                <a:spLocks noRot="1" noChangeAspect="1" noMove="1" noResize="1" noEditPoints="1" noAdjustHandles="1" noChangeArrowheads="1" noChangeShapeType="1" noTextEdit="1"/>
              </p:cNvSpPr>
              <p:nvPr/>
            </p:nvSpPr>
            <p:spPr>
              <a:xfrm>
                <a:off x="3630930" y="2951879"/>
                <a:ext cx="470980" cy="432943"/>
              </a:xfrm>
              <a:prstGeom prst="rect">
                <a:avLst/>
              </a:prstGeom>
              <a:blipFill>
                <a:blip r:embed="rId4"/>
                <a:stretch>
                  <a:fillRect b="-4225"/>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4" name="QB_6_AN.38_1#3456035b7.blank?vaa=1&amp;vcp=1&amp;vop=1&amp;pid=57ec103ba&amp;color=0,55,96&amp;vpa=7&amp;vtp=1&amp;bbb=1&amp;rh=32.4"/>
              <p:cNvSpPr/>
              <p:nvPr/>
            </p:nvSpPr>
            <p:spPr>
              <a:xfrm>
                <a:off x="5579111" y="3011442"/>
                <a:ext cx="238125" cy="411480"/>
              </a:xfrm>
              <a:prstGeom prst="rect">
                <a:avLst/>
              </a:prstGeom>
              <a:noFill/>
              <a:ln/>
            </p:spPr>
            <p:txBody>
              <a:bodyPr wrap="none" lIns="0" tIns="0" rIns="0" bIns="0" rtlCol="0" anchor="t"/>
              <a:lstStyle/>
              <a:p>
                <a:pPr algn="ctr" latinLnBrk="1">
                  <a:lnSpc>
                    <a:spcPts val="3500"/>
                  </a:lnSpc>
                </a:pPr>
                <a14:m>
                  <m:oMath xmlns:m="http://schemas.openxmlformats.org/officeDocument/2006/math">
                    <m:f>
                      <m:fPr>
                        <m:ctrlPr>
                          <a:rPr lang="en-US" altLang="zh-CN" sz="2000" b="0" i="1" dirty="0" smtClean="0">
                            <a:solidFill>
                              <a:srgbClr val="6161F4"/>
                            </a:solidFill>
                            <a:latin typeface="Cambria Math" panose="02040503050406030204" pitchFamily="18" charset="0"/>
                            <a:ea typeface="微软雅黑" pitchFamily="34" charset="-122"/>
                            <a:cs typeface="Times New Roman" pitchFamily="34" charset="-120"/>
                          </a:rPr>
                        </m:ctrlPr>
                      </m:fPr>
                      <m:num>
                        <m:r>
                          <a:rPr lang="en-US" altLang="zh-CN" sz="2000" b="0" i="0">
                            <a:solidFill>
                              <a:srgbClr val="6161F4"/>
                            </a:solidFill>
                            <a:latin typeface="Cambria Math" pitchFamily="34" charset="0"/>
                            <a:ea typeface="Cambria Math" pitchFamily="34" charset="-122"/>
                            <a:cs typeface="Cambria Math" pitchFamily="34" charset="-120"/>
                          </a:rPr>
                          <m:t>1</m:t>
                        </m:r>
                      </m:num>
                      <m:den>
                        <m:r>
                          <a:rPr lang="en-US" altLang="zh-CN" sz="2000" b="0" i="0">
                            <a:solidFill>
                              <a:srgbClr val="6161F4"/>
                            </a:solidFill>
                            <a:latin typeface="Cambria Math" pitchFamily="34" charset="0"/>
                            <a:ea typeface="Cambria Math" pitchFamily="34" charset="-122"/>
                            <a:cs typeface="Cambria Math" pitchFamily="34" charset="-120"/>
                          </a:rPr>
                          <m:t>3</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00" dirty="0"/>
              </a:p>
            </p:txBody>
          </p:sp>
        </mc:Choice>
        <mc:Fallback xmlns="">
          <p:sp>
            <p:nvSpPr>
              <p:cNvPr id="4" name="QB_6_AN.38_1#3456035b7.blank?vaa=1&amp;vcp=1&amp;vop=1&amp;pid=57ec103ba&amp;color=0,55,96&amp;vpa=7&amp;vtp=1&amp;bbb=1&amp;rh=32.4"/>
              <p:cNvSpPr>
                <a:spLocks noRot="1" noChangeAspect="1" noMove="1" noResize="1" noEditPoints="1" noAdjustHandles="1" noChangeArrowheads="1" noChangeShapeType="1" noTextEdit="1"/>
              </p:cNvSpPr>
              <p:nvPr/>
            </p:nvSpPr>
            <p:spPr>
              <a:xfrm>
                <a:off x="5579111" y="3011442"/>
                <a:ext cx="238125" cy="411480"/>
              </a:xfrm>
              <a:prstGeom prst="rect">
                <a:avLst/>
              </a:prstGeom>
              <a:blipFill>
                <a:blip r:embed="rId5"/>
                <a:stretch>
                  <a:fillRect b="-22059"/>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5" name="QB_6_AS.36_1#3456035b7?vaa=1&amp;vcp=1&amp;vop=1&amp;pid=57ec103ba&amp;color=0,55,96&amp;vtp=1&amp;bbb=1"/>
              <p:cNvSpPr/>
              <p:nvPr/>
            </p:nvSpPr>
            <p:spPr>
              <a:xfrm>
                <a:off x="502920" y="3515124"/>
                <a:ext cx="10570464" cy="459423"/>
              </a:xfrm>
              <a:prstGeom prst="rect">
                <a:avLst/>
              </a:prstGeom>
              <a:noFill/>
              <a:ln/>
            </p:spPr>
            <p:txBody>
              <a:bodyPr wrap="none" lIns="0" tIns="0" rIns="0" bIns="0" rtlCol="0" anchor="t"/>
              <a:lstStyle/>
              <a:p>
                <a:pPr algn="l" latinLnBrk="1">
                  <a:lnSpc>
                    <a:spcPts val="37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0" i="0" dirty="0">
                    <a:solidFill>
                      <a:srgbClr val="003760"/>
                    </a:solidFill>
                    <a:latin typeface="Times New Roman" pitchFamily="34" charset="0"/>
                    <a:ea typeface="微软雅黑" pitchFamily="34" charset="-122"/>
                    <a:cs typeface="Times New Roman" pitchFamily="34" charset="-120"/>
                  </a:rPr>
                  <a:t>因为</a:t>
                </a:r>
                <a14:m>
                  <m:oMath xmlns:m="http://schemas.openxmlformats.org/officeDocument/2006/math">
                    <m:r>
                      <m:rPr>
                        <m:sty m:val="p"/>
                      </m:rPr>
                      <a:rPr lang="en-US" altLang="zh-CN" sz="1800" b="0" i="0" smtClean="0">
                        <a:solidFill>
                          <a:srgbClr val="003760"/>
                        </a:solidFill>
                        <a:latin typeface="Cambria Math" pitchFamily="34" charset="0"/>
                        <a:ea typeface="Cambria Math" pitchFamily="34" charset="-122"/>
                        <a:cs typeface="Cambria Math" pitchFamily="34" charset="-120"/>
                      </a:rPr>
                      <m:t>tan</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𝜃</m:t>
                    </m:r>
                    <m:r>
                      <a:rPr lang="en-US" altLang="zh-CN" sz="1800" b="0" i="0" smtClean="0">
                        <a:solidFill>
                          <a:srgbClr val="003760"/>
                        </a:solidFill>
                        <a:latin typeface="Cambria Math" pitchFamily="34" charset="0"/>
                        <a:ea typeface="Cambria Math" pitchFamily="34" charset="-122"/>
                        <a:cs typeface="Cambria Math" pitchFamily="34" charset="-120"/>
                      </a:rPr>
                      <m:t>=2</m:t>
                    </m:r>
                  </m:oMath>
                </a14:m>
                <a:r>
                  <a:rPr lang="en-US" altLang="zh-CN" sz="1800" b="0" i="0" dirty="0">
                    <a:solidFill>
                      <a:srgbClr val="003760"/>
                    </a:solidFill>
                    <a:latin typeface="Times New Roman" pitchFamily="34" charset="0"/>
                    <a:ea typeface="微软雅黑" pitchFamily="34" charset="-122"/>
                    <a:cs typeface="Times New Roman" pitchFamily="34" charset="-120"/>
                  </a:rPr>
                  <a:t>，由万能公式得，</a:t>
                </a:r>
                <a14:m>
                  <m:oMath xmlns:m="http://schemas.openxmlformats.org/officeDocument/2006/math">
                    <m:r>
                      <m:rPr>
                        <m:sty m:val="p"/>
                      </m:rPr>
                      <a:rPr lang="en-US" altLang="zh-CN" sz="1800" b="0" i="0" smtClean="0">
                        <a:solidFill>
                          <a:srgbClr val="003760"/>
                        </a:solidFill>
                        <a:latin typeface="Cambria Math" pitchFamily="34" charset="0"/>
                        <a:ea typeface="Cambria Math" pitchFamily="34" charset="-122"/>
                        <a:cs typeface="Cambria Math" pitchFamily="34" charset="-120"/>
                      </a:rPr>
                      <m:t>cos</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2</m:t>
                    </m:r>
                    <m:r>
                      <a:rPr lang="en-US" altLang="zh-CN" sz="1800" b="0" i="0" smtClean="0">
                        <a:solidFill>
                          <a:srgbClr val="003760"/>
                        </a:solidFill>
                        <a:latin typeface="Cambria Math" pitchFamily="34" charset="0"/>
                        <a:ea typeface="Cambria Math" pitchFamily="34" charset="-122"/>
                        <a:cs typeface="Cambria Math" pitchFamily="34" charset="-120"/>
                      </a:rPr>
                      <m:t>𝜃</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m:rPr>
                                <m:sty m:val="p"/>
                              </m:rPr>
                              <a:rPr lang="en-US" altLang="zh-CN" sz="1800" b="0" i="0">
                                <a:solidFill>
                                  <a:srgbClr val="003760"/>
                                </a:solidFill>
                                <a:latin typeface="Cambria Math" pitchFamily="34" charset="0"/>
                                <a:ea typeface="Cambria Math" pitchFamily="34" charset="-122"/>
                                <a:cs typeface="Cambria Math" pitchFamily="34" charset="-120"/>
                              </a:rPr>
                              <m:t>tan</m:t>
                            </m:r>
                          </m:e>
                          <m:sup>
                            <m:r>
                              <a:rPr lang="en-US" altLang="zh-CN" sz="1800" b="0" i="0">
                                <a:solidFill>
                                  <a:srgbClr val="003760"/>
                                </a:solidFill>
                                <a:latin typeface="Cambria Math" pitchFamily="34" charset="0"/>
                                <a:ea typeface="Cambria Math" pitchFamily="34" charset="-122"/>
                                <a:cs typeface="Cambria Math" pitchFamily="34" charset="-120"/>
                              </a:rPr>
                              <m:t>2</m:t>
                            </m:r>
                          </m:sup>
                        </m:sSup>
                        <m:r>
                          <a:rPr lang="en-US" altLang="zh-CN" sz="1800" b="0" i="0">
                            <a:solidFill>
                              <a:srgbClr val="003760"/>
                            </a:solidFill>
                            <a:latin typeface="Cambria Math" pitchFamily="34" charset="0"/>
                            <a:ea typeface="Cambria Math" pitchFamily="34" charset="-122"/>
                            <a:cs typeface="Cambria Math" pitchFamily="34" charset="-120"/>
                          </a:rPr>
                          <m:t>𝜃</m:t>
                        </m:r>
                      </m:num>
                      <m:den>
                        <m:r>
                          <a:rPr lang="en-US" altLang="zh-CN" sz="1800" b="0" i="0">
                            <a:solidFill>
                              <a:srgbClr val="003760"/>
                            </a:solidFill>
                            <a:latin typeface="Cambria Math" pitchFamily="34" charset="0"/>
                            <a:ea typeface="Cambria Math" pitchFamily="34" charset="-122"/>
                            <a:cs typeface="Cambria Math" pitchFamily="34" charset="-120"/>
                          </a:rPr>
                          <m:t>1+</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m:rPr>
                                <m:sty m:val="p"/>
                              </m:rPr>
                              <a:rPr lang="en-US" altLang="zh-CN" sz="1800" b="0" i="0">
                                <a:solidFill>
                                  <a:srgbClr val="003760"/>
                                </a:solidFill>
                                <a:latin typeface="Cambria Math" pitchFamily="34" charset="0"/>
                                <a:ea typeface="Cambria Math" pitchFamily="34" charset="-122"/>
                                <a:cs typeface="Cambria Math" pitchFamily="34" charset="-120"/>
                              </a:rPr>
                              <m:t>tan</m:t>
                            </m:r>
                          </m:e>
                          <m:sup>
                            <m:r>
                              <a:rPr lang="en-US" altLang="zh-CN" sz="1800" b="0" i="0">
                                <a:solidFill>
                                  <a:srgbClr val="003760"/>
                                </a:solidFill>
                                <a:latin typeface="Cambria Math" pitchFamily="34" charset="0"/>
                                <a:ea typeface="Cambria Math" pitchFamily="34" charset="-122"/>
                                <a:cs typeface="Cambria Math" pitchFamily="34" charset="-120"/>
                              </a:rPr>
                              <m:t>2</m:t>
                            </m:r>
                          </m:sup>
                        </m:sSup>
                        <m:r>
                          <a:rPr lang="en-US" altLang="zh-CN" sz="1800" b="0" i="0">
                            <a:solidFill>
                              <a:srgbClr val="003760"/>
                            </a:solidFill>
                            <a:latin typeface="Cambria Math" pitchFamily="34" charset="0"/>
                            <a:ea typeface="Cambria Math" pitchFamily="34" charset="-122"/>
                            <a:cs typeface="Cambria Math" pitchFamily="34" charset="-120"/>
                          </a:rPr>
                          <m:t>𝜃</m:t>
                        </m:r>
                      </m:den>
                    </m:f>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3</m:t>
                        </m:r>
                      </m:num>
                      <m:den>
                        <m:r>
                          <a:rPr lang="en-US" altLang="zh-CN" sz="1800" b="0" i="0">
                            <a:solidFill>
                              <a:srgbClr val="003760"/>
                            </a:solidFill>
                            <a:latin typeface="Cambria Math" pitchFamily="34" charset="0"/>
                            <a:ea typeface="Cambria Math" pitchFamily="34" charset="-122"/>
                            <a:cs typeface="Cambria Math" pitchFamily="34" charset="-120"/>
                          </a:rPr>
                          <m:t>5</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m:rPr>
                        <m:sty m:val="p"/>
                      </m:rPr>
                      <a:rPr lang="en-US" altLang="zh-CN" sz="1800" b="0" i="0" smtClean="0">
                        <a:solidFill>
                          <a:srgbClr val="003760"/>
                        </a:solidFill>
                        <a:latin typeface="Cambria Math" pitchFamily="34" charset="0"/>
                        <a:ea typeface="Cambria Math" pitchFamily="34" charset="-122"/>
                        <a:cs typeface="Cambria Math" pitchFamily="34" charset="-120"/>
                      </a:rPr>
                      <m:t>tan</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𝜃</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4</m:t>
                        </m:r>
                      </m:den>
                    </m:f>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tan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𝜃</m:t>
                        </m:r>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1+</m:t>
                        </m:r>
                        <m:r>
                          <m:rPr>
                            <m:sty m:val="p"/>
                          </m:rPr>
                          <a:rPr lang="en-US" altLang="zh-CN" sz="1800" b="0" i="0">
                            <a:solidFill>
                              <a:srgbClr val="003760"/>
                            </a:solidFill>
                            <a:latin typeface="Cambria Math" pitchFamily="34" charset="0"/>
                            <a:ea typeface="Cambria Math" pitchFamily="34" charset="-122"/>
                            <a:cs typeface="Cambria Math" pitchFamily="34" charset="-120"/>
                          </a:rPr>
                          <m:t>tan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𝜃</m:t>
                        </m:r>
                      </m:den>
                    </m:f>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2−1</m:t>
                        </m:r>
                      </m:num>
                      <m:den>
                        <m:r>
                          <a:rPr lang="en-US" altLang="zh-CN" sz="1800" b="0" i="0">
                            <a:solidFill>
                              <a:srgbClr val="003760"/>
                            </a:solidFill>
                            <a:latin typeface="Cambria Math" pitchFamily="34" charset="0"/>
                            <a:ea typeface="Cambria Math" pitchFamily="34" charset="-122"/>
                            <a:cs typeface="Cambria Math" pitchFamily="34" charset="-120"/>
                          </a:rPr>
                          <m:t>1+2</m:t>
                        </m:r>
                      </m:den>
                    </m:f>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3</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p:txBody>
          </p:sp>
        </mc:Choice>
        <mc:Fallback xmlns="">
          <p:sp>
            <p:nvSpPr>
              <p:cNvPr id="5" name="QB_6_AS.36_1#3456035b7?vaa=1&amp;vcp=1&amp;vop=1&amp;pid=57ec103ba&amp;color=0,55,96&amp;vtp=1&amp;bbb=1"/>
              <p:cNvSpPr>
                <a:spLocks noRot="1" noChangeAspect="1" noMove="1" noResize="1" noEditPoints="1" noAdjustHandles="1" noChangeArrowheads="1" noChangeShapeType="1" noTextEdit="1"/>
              </p:cNvSpPr>
              <p:nvPr/>
            </p:nvSpPr>
            <p:spPr>
              <a:xfrm>
                <a:off x="502920" y="3515124"/>
                <a:ext cx="10570464" cy="459423"/>
              </a:xfrm>
              <a:prstGeom prst="rect">
                <a:avLst/>
              </a:prstGeom>
              <a:blipFill>
                <a:blip r:embed="rId6"/>
                <a:stretch>
                  <a:fillRect l="-1384" b="-17333"/>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anim calcmode="lin" valueType="num">
                                      <p:cBhvr>
                                        <p:cTn id="8" dur="500" fill="hold"/>
                                        <p:tgtEl>
                                          <p:spTgt spid="5">
                                            <p:bg/>
                                          </p:spTgt>
                                        </p:tgtEl>
                                        <p:attrNameLst>
                                          <p:attrName>ppt_x</p:attrName>
                                        </p:attrNameLst>
                                      </p:cBhvr>
                                      <p:tavLst>
                                        <p:tav tm="0">
                                          <p:val>
                                            <p:strVal val="#ppt_x"/>
                                          </p:val>
                                        </p:tav>
                                        <p:tav tm="100000">
                                          <p:val>
                                            <p:strVal val="#ppt_x"/>
                                          </p:val>
                                        </p:tav>
                                      </p:tavLst>
                                    </p:anim>
                                    <p:anim calcmode="lin" valueType="num">
                                      <p:cBhvr>
                                        <p:cTn id="9" dur="500" fill="hold"/>
                                        <p:tgtEl>
                                          <p:spTgt spid="5">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Effect transition="in" filter="fade">
                                      <p:cBhvr>
                                        <p:cTn id="12" dur="500"/>
                                        <p:tgtEl>
                                          <p:spTgt spid="5">
                                            <p:txEl>
                                              <p:pRg st="0" end="0"/>
                                            </p:txEl>
                                          </p:spTgt>
                                        </p:tgtEl>
                                      </p:cBhvr>
                                    </p:animEffect>
                                    <p:anim calcmode="lin" valueType="num">
                                      <p:cBhvr>
                                        <p:cTn id="13"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5">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grpId="0" nodeType="clickEffect">
                                  <p:stCondLst>
                                    <p:cond delay="0"/>
                                  </p:stCondLst>
                                  <p:childTnLst>
                                    <p:set>
                                      <p:cBhvr>
                                        <p:cTn id="18" dur="1" fill="hold">
                                          <p:stCondLst>
                                            <p:cond delay="0"/>
                                          </p:stCondLst>
                                        </p:cTn>
                                        <p:tgtEl>
                                          <p:spTgt spid="3">
                                            <p:bg/>
                                          </p:spTgt>
                                        </p:tgtEl>
                                        <p:attrNameLst>
                                          <p:attrName>style.visibility</p:attrName>
                                        </p:attrNameLst>
                                      </p:cBhvr>
                                      <p:to>
                                        <p:strVal val="visible"/>
                                      </p:to>
                                    </p:set>
                                    <p:animEffect transition="in" filter="fade">
                                      <p:cBhvr>
                                        <p:cTn id="19" dur="500"/>
                                        <p:tgtEl>
                                          <p:spTgt spid="3">
                                            <p:bg/>
                                          </p:spTgt>
                                        </p:tgtEl>
                                      </p:cBhvr>
                                    </p:animEffect>
                                    <p:anim calcmode="lin" valueType="num">
                                      <p:cBhvr>
                                        <p:cTn id="20" dur="500" fill="hold"/>
                                        <p:tgtEl>
                                          <p:spTgt spid="3">
                                            <p:bg/>
                                          </p:spTgt>
                                        </p:tgtEl>
                                        <p:attrNameLst>
                                          <p:attrName>ppt_x</p:attrName>
                                        </p:attrNameLst>
                                      </p:cBhvr>
                                      <p:tavLst>
                                        <p:tav tm="0">
                                          <p:val>
                                            <p:strVal val="#ppt_x"/>
                                          </p:val>
                                        </p:tav>
                                        <p:tav tm="100000">
                                          <p:val>
                                            <p:strVal val="#ppt_x"/>
                                          </p:val>
                                        </p:tav>
                                      </p:tavLst>
                                    </p:anim>
                                    <p:anim calcmode="lin" valueType="num">
                                      <p:cBhvr>
                                        <p:cTn id="21" dur="500" fill="hold"/>
                                        <p:tgtEl>
                                          <p:spTgt spid="3">
                                            <p:bg/>
                                          </p:spTgt>
                                        </p:tgtEl>
                                        <p:attrNameLst>
                                          <p:attrName>ppt_y</p:attrName>
                                        </p:attrNameLst>
                                      </p:cBhvr>
                                      <p:tavLst>
                                        <p:tav tm="0">
                                          <p:val>
                                            <p:strVal val="#ppt_y+.1"/>
                                          </p:val>
                                        </p:tav>
                                        <p:tav tm="100000">
                                          <p:val>
                                            <p:strVal val="#ppt_y"/>
                                          </p:val>
                                        </p:tav>
                                      </p:tavLst>
                                    </p:anim>
                                  </p:childTnLst>
                                </p:cTn>
                              </p:par>
                              <p:par>
                                <p:cTn id="22" presetID="42" presetClass="entr" presetSubtype="0" fill="hold" grpId="0" nodeType="withEffect">
                                  <p:stCondLst>
                                    <p:cond delay="0"/>
                                  </p:stCondLst>
                                  <p:childTnLst>
                                    <p:set>
                                      <p:cBhvr>
                                        <p:cTn id="23" dur="1" fill="hold">
                                          <p:stCondLst>
                                            <p:cond delay="0"/>
                                          </p:stCondLst>
                                        </p:cTn>
                                        <p:tgtEl>
                                          <p:spTgt spid="3">
                                            <p:txEl>
                                              <p:pRg st="0" end="0"/>
                                            </p:txEl>
                                          </p:spTgt>
                                        </p:tgtEl>
                                        <p:attrNameLst>
                                          <p:attrName>style.visibility</p:attrName>
                                        </p:attrNameLst>
                                      </p:cBhvr>
                                      <p:to>
                                        <p:strVal val="visible"/>
                                      </p:to>
                                    </p:set>
                                    <p:animEffect transition="in" filter="fade">
                                      <p:cBhvr>
                                        <p:cTn id="24" dur="500"/>
                                        <p:tgtEl>
                                          <p:spTgt spid="3">
                                            <p:txEl>
                                              <p:pRg st="0" end="0"/>
                                            </p:txEl>
                                          </p:spTgt>
                                        </p:tgtEl>
                                      </p:cBhvr>
                                    </p:animEffect>
                                    <p:anim calcmode="lin" valueType="num">
                                      <p:cBhvr>
                                        <p:cTn id="25"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26" dur="5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42" presetClass="entr" presetSubtype="0" fill="hold" grpId="0" nodeType="clickEffect">
                                  <p:stCondLst>
                                    <p:cond delay="0"/>
                                  </p:stCondLst>
                                  <p:childTnLst>
                                    <p:set>
                                      <p:cBhvr>
                                        <p:cTn id="30" dur="1" fill="hold">
                                          <p:stCondLst>
                                            <p:cond delay="0"/>
                                          </p:stCondLst>
                                        </p:cTn>
                                        <p:tgtEl>
                                          <p:spTgt spid="4">
                                            <p:bg/>
                                          </p:spTgt>
                                        </p:tgtEl>
                                        <p:attrNameLst>
                                          <p:attrName>style.visibility</p:attrName>
                                        </p:attrNameLst>
                                      </p:cBhvr>
                                      <p:to>
                                        <p:strVal val="visible"/>
                                      </p:to>
                                    </p:set>
                                    <p:animEffect transition="in" filter="fade">
                                      <p:cBhvr>
                                        <p:cTn id="31" dur="500"/>
                                        <p:tgtEl>
                                          <p:spTgt spid="4">
                                            <p:bg/>
                                          </p:spTgt>
                                        </p:tgtEl>
                                      </p:cBhvr>
                                    </p:animEffect>
                                    <p:anim calcmode="lin" valueType="num">
                                      <p:cBhvr>
                                        <p:cTn id="32" dur="500" fill="hold"/>
                                        <p:tgtEl>
                                          <p:spTgt spid="4">
                                            <p:bg/>
                                          </p:spTgt>
                                        </p:tgtEl>
                                        <p:attrNameLst>
                                          <p:attrName>ppt_x</p:attrName>
                                        </p:attrNameLst>
                                      </p:cBhvr>
                                      <p:tavLst>
                                        <p:tav tm="0">
                                          <p:val>
                                            <p:strVal val="#ppt_x"/>
                                          </p:val>
                                        </p:tav>
                                        <p:tav tm="100000">
                                          <p:val>
                                            <p:strVal val="#ppt_x"/>
                                          </p:val>
                                        </p:tav>
                                      </p:tavLst>
                                    </p:anim>
                                    <p:anim calcmode="lin" valueType="num">
                                      <p:cBhvr>
                                        <p:cTn id="33" dur="500" fill="hold"/>
                                        <p:tgtEl>
                                          <p:spTgt spid="4">
                                            <p:bg/>
                                          </p:spTgt>
                                        </p:tgtEl>
                                        <p:attrNameLst>
                                          <p:attrName>ppt_y</p:attrName>
                                        </p:attrNameLst>
                                      </p:cBhvr>
                                      <p:tavLst>
                                        <p:tav tm="0">
                                          <p:val>
                                            <p:strVal val="#ppt_y+.1"/>
                                          </p:val>
                                        </p:tav>
                                        <p:tav tm="100000">
                                          <p:val>
                                            <p:strVal val="#ppt_y"/>
                                          </p:val>
                                        </p:tav>
                                      </p:tavLst>
                                    </p:anim>
                                  </p:childTnLst>
                                </p:cTn>
                              </p:par>
                              <p:par>
                                <p:cTn id="34" presetID="42" presetClass="entr" presetSubtype="0" fill="hold" grpId="0" nodeType="withEffect">
                                  <p:stCondLst>
                                    <p:cond delay="0"/>
                                  </p:stCondLst>
                                  <p:childTnLst>
                                    <p:set>
                                      <p:cBhvr>
                                        <p:cTn id="35" dur="1" fill="hold">
                                          <p:stCondLst>
                                            <p:cond delay="0"/>
                                          </p:stCondLst>
                                        </p:cTn>
                                        <p:tgtEl>
                                          <p:spTgt spid="4">
                                            <p:txEl>
                                              <p:pRg st="0" end="0"/>
                                            </p:txEl>
                                          </p:spTgt>
                                        </p:tgtEl>
                                        <p:attrNameLst>
                                          <p:attrName>style.visibility</p:attrName>
                                        </p:attrNameLst>
                                      </p:cBhvr>
                                      <p:to>
                                        <p:strVal val="visible"/>
                                      </p:to>
                                    </p:set>
                                    <p:animEffect transition="in" filter="fade">
                                      <p:cBhvr>
                                        <p:cTn id="36" dur="500"/>
                                        <p:tgtEl>
                                          <p:spTgt spid="4">
                                            <p:txEl>
                                              <p:pRg st="0" end="0"/>
                                            </p:txEl>
                                          </p:spTgt>
                                        </p:tgtEl>
                                      </p:cBhvr>
                                    </p:animEffect>
                                    <p:anim calcmode="lin" valueType="num">
                                      <p:cBhvr>
                                        <p:cTn id="37"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38" dur="50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5" grpId="0" build="p" animBg="1"/>
    </p:bldLst>
  </p:timing>
</p:sld>
</file>

<file path=ppt/slides/slide25.xml><?xml version="1.0" encoding="utf-8"?>
<p:sld xmlns:a="http://schemas.openxmlformats.org/drawingml/2006/main" xmlns:r="http://schemas.openxmlformats.org/officeDocument/2006/relationships" xmlns:p="http://schemas.openxmlformats.org/presentationml/2006/main">
  <p:cSld name="Slide 23&amp;si=23">
    <p:spTree>
      <p:nvGrpSpPr>
        <p:cNvPr id="1" name=""/>
        <p:cNvGrpSpPr/>
        <p:nvPr/>
      </p:nvGrpSpPr>
      <p:grpSpPr>
        <a:xfrm>
          <a:off x="0" y="0"/>
          <a:ext cx="0" cy="0"/>
          <a:chOff x="0" y="0"/>
          <a:chExt cx="0" cy="0"/>
        </a:xfrm>
      </p:grpSpPr>
      <p:sp>
        <p:nvSpPr>
          <p:cNvPr id="2" name="C_5_BD#8f871a3e4?vcp=1&amp;pid=ecfd67641&amp;color=97,97,244&amp;vtp=1&amp;bt=1&amp;bbb=1"/>
          <p:cNvSpPr/>
          <p:nvPr/>
        </p:nvSpPr>
        <p:spPr>
          <a:xfrm>
            <a:off x="502920" y="792000"/>
            <a:ext cx="10570464" cy="812800"/>
          </a:xfrm>
          <a:prstGeom prst="rect">
            <a:avLst/>
          </a:prstGeom>
          <a:noFill/>
          <a:ln/>
        </p:spPr>
        <p:txBody>
          <a:bodyPr wrap="none" lIns="0" tIns="0" rIns="0" bIns="0" rtlCol="0" anchor="t"/>
          <a:lstStyle/>
          <a:p>
            <a:pPr algn="l" latinLnBrk="1">
              <a:lnSpc>
                <a:spcPts val="3400"/>
              </a:lnSpc>
            </a:pPr>
            <a:r>
              <a:rPr lang="en-US" altLang="zh-CN" sz="2000" b="0" i="0" dirty="0">
                <a:solidFill>
                  <a:srgbClr val="6161F4"/>
                </a:solidFill>
                <a:latin typeface="Times New Roman" pitchFamily="34" charset="0"/>
                <a:ea typeface="微软雅黑" pitchFamily="34" charset="-122"/>
                <a:cs typeface="Times New Roman" pitchFamily="34" charset="-120"/>
              </a:rPr>
              <a:t>题型2</a:t>
            </a:r>
            <a:r>
              <a:rPr lang="en-US" altLang="zh-CN" sz="2000" b="0" i="0" dirty="0">
                <a:solidFill>
                  <a:srgbClr val="6161F4"/>
                </a:solidFill>
                <a:latin typeface="SimSun" pitchFamily="34" charset="0"/>
                <a:ea typeface="SimSun" pitchFamily="34" charset="-122"/>
                <a:cs typeface="SimSun" pitchFamily="34" charset="-120"/>
              </a:rPr>
              <a:t> </a:t>
            </a:r>
            <a:r>
              <a:rPr lang="en-US" altLang="zh-CN" sz="2000" b="0" i="0" dirty="0">
                <a:solidFill>
                  <a:srgbClr val="6161F4"/>
                </a:solidFill>
                <a:latin typeface="Times New Roman" pitchFamily="34" charset="0"/>
                <a:ea typeface="微软雅黑" pitchFamily="34" charset="-122"/>
                <a:cs typeface="Times New Roman" pitchFamily="34" charset="-120"/>
              </a:rPr>
              <a:t>积化和差与和差化积公式的应用</a:t>
            </a:r>
            <a:endParaRPr lang="en-US" altLang="zh-CN" sz="2000" dirty="0">
              <a:solidFill>
                <a:srgbClr val="6161F4"/>
              </a:solidFill>
            </a:endParaRPr>
          </a:p>
        </p:txBody>
      </p:sp>
      <mc:AlternateContent xmlns:mc="http://schemas.openxmlformats.org/markup-compatibility/2006" xmlns:a14="http://schemas.microsoft.com/office/drawing/2010/main">
        <mc:Choice Requires="a14">
          <p:sp>
            <p:nvSpPr>
              <p:cNvPr id="3" name="QC_6_BD.40_1#f573ccd12?vaa=1&amp;vcp=1&amp;vop=1&amp;pid=8f871a3e4&amp;color=0,55,96&amp;vtp=1&amp;bbb=1"/>
              <p:cNvSpPr/>
              <p:nvPr/>
            </p:nvSpPr>
            <p:spPr>
              <a:xfrm>
                <a:off x="502920" y="1230560"/>
                <a:ext cx="10570464" cy="360680"/>
              </a:xfrm>
              <a:prstGeom prst="rect">
                <a:avLst/>
              </a:prstGeom>
              <a:noFill/>
              <a:ln/>
            </p:spPr>
            <p:txBody>
              <a:bodyPr wrap="none" lIns="0" tIns="0" rIns="0" bIns="0" rtlCol="0" anchor="t"/>
              <a:lstStyle/>
              <a:p>
                <a:pPr algn="l" latinLnBrk="1">
                  <a:lnSpc>
                    <a:spcPts val="3200"/>
                  </a:lnSpc>
                </a:pPr>
                <a:r>
                  <a:rPr lang="en-US" altLang="zh-CN" sz="1800" b="1" i="0" dirty="0">
                    <a:solidFill>
                      <a:srgbClr val="003760"/>
                    </a:solidFill>
                    <a:latin typeface="Times New Roman" pitchFamily="34" charset="0"/>
                    <a:ea typeface="微软雅黑" pitchFamily="34" charset="-122"/>
                    <a:cs typeface="Times New Roman" pitchFamily="34" charset="-120"/>
                  </a:rPr>
                  <a:t>例2</a:t>
                </a:r>
                <a:r>
                  <a:rPr lang="en-US" altLang="zh-CN" sz="1800" b="1" i="0" dirty="0">
                    <a:solidFill>
                      <a:srgbClr val="003760"/>
                    </a:solidFill>
                    <a:latin typeface="SimSun" pitchFamily="34" charset="0"/>
                    <a:ea typeface="SimSun" pitchFamily="34" charset="-122"/>
                    <a:cs typeface="SimSun" pitchFamily="34" charset="-120"/>
                  </a:rPr>
                  <a:t> </a:t>
                </a:r>
                <a14:m>
                  <m:oMath xmlns:m="http://schemas.openxmlformats.org/officeDocument/2006/math">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20</m:t>
                        </m:r>
                      </m:e>
                      <m:sup>
                        <m:r>
                          <a:rPr lang="en-US" altLang="zh-CN" sz="1800" b="0" i="0">
                            <a:solidFill>
                              <a:srgbClr val="003760"/>
                            </a:solidFill>
                            <a:latin typeface="Cambria Math" pitchFamily="34" charset="0"/>
                            <a:ea typeface="Cambria Math" pitchFamily="34" charset="-122"/>
                            <a:cs typeface="Cambria Math" pitchFamily="34" charset="-120"/>
                          </a:rPr>
                          <m:t>∘</m:t>
                        </m:r>
                      </m:sup>
                    </m:sSup>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cos</m:t>
                    </m:r>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70</m:t>
                        </m:r>
                      </m:e>
                      <m:sup>
                        <m:r>
                          <a:rPr lang="en-US" altLang="zh-CN" sz="1800" b="0" i="0">
                            <a:solidFill>
                              <a:srgbClr val="003760"/>
                            </a:solidFill>
                            <a:latin typeface="Cambria Math" pitchFamily="34" charset="0"/>
                            <a:ea typeface="Cambria Math" pitchFamily="34" charset="-122"/>
                            <a:cs typeface="Cambria Math" pitchFamily="34" charset="-120"/>
                          </a:rPr>
                          <m:t>∘</m:t>
                        </m:r>
                      </m:sup>
                    </m:sSup>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10</m:t>
                        </m:r>
                      </m:e>
                      <m:sup>
                        <m:r>
                          <a:rPr lang="en-US" altLang="zh-CN" sz="1800" b="0" i="0">
                            <a:solidFill>
                              <a:srgbClr val="003760"/>
                            </a:solidFill>
                            <a:latin typeface="Cambria Math" pitchFamily="34" charset="0"/>
                            <a:ea typeface="Cambria Math" pitchFamily="34" charset="-122"/>
                            <a:cs typeface="Cambria Math" pitchFamily="34" charset="-120"/>
                          </a:rPr>
                          <m:t>∘</m:t>
                        </m:r>
                      </m:sup>
                    </m:sSup>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50</m:t>
                        </m:r>
                      </m:e>
                      <m:sup>
                        <m:r>
                          <a:rPr lang="en-US" altLang="zh-CN" sz="1800" b="0" i="0">
                            <a:solidFill>
                              <a:srgbClr val="003760"/>
                            </a:solidFill>
                            <a:latin typeface="Cambria Math" pitchFamily="34" charset="0"/>
                            <a:ea typeface="Cambria Math" pitchFamily="34" charset="-122"/>
                            <a:cs typeface="Cambria Math" pitchFamily="34" charset="-120"/>
                          </a:rPr>
                          <m:t>∘</m:t>
                        </m:r>
                      </m:sup>
                    </m:sSup>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的值为(</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p:txBody>
          </p:sp>
        </mc:Choice>
        <mc:Fallback xmlns="">
          <p:sp>
            <p:nvSpPr>
              <p:cNvPr id="3" name="QC_6_BD.40_1#f573ccd12?vaa=1&amp;vcp=1&amp;vop=1&amp;pid=8f871a3e4&amp;color=0,55,96&amp;vtp=1&amp;bbb=1"/>
              <p:cNvSpPr>
                <a:spLocks noRot="1" noChangeAspect="1" noMove="1" noResize="1" noEditPoints="1" noAdjustHandles="1" noChangeArrowheads="1" noChangeShapeType="1" noTextEdit="1"/>
              </p:cNvSpPr>
              <p:nvPr/>
            </p:nvSpPr>
            <p:spPr>
              <a:xfrm>
                <a:off x="502920" y="1230560"/>
                <a:ext cx="10570464" cy="360680"/>
              </a:xfrm>
              <a:prstGeom prst="rect">
                <a:avLst/>
              </a:prstGeom>
              <a:blipFill>
                <a:blip r:embed="rId3"/>
                <a:stretch>
                  <a:fillRect l="-1384" b="-38983"/>
                </a:stretch>
              </a:blipFill>
              <a:ln/>
            </p:spPr>
            <p:txBody>
              <a:bodyPr/>
              <a:lstStyle/>
              <a:p>
                <a:r>
                  <a:rPr lang="zh-CN" altLang="en-US">
                    <a:noFill/>
                  </a:rPr>
                  <a:t> </a:t>
                </a:r>
              </a:p>
            </p:txBody>
          </p:sp>
        </mc:Fallback>
      </mc:AlternateContent>
      <p:sp>
        <p:nvSpPr>
          <p:cNvPr id="4" name="QC_6_AN.42_1#f573ccd12.bracket?vaa=1&amp;vcp=1&amp;vop=1&amp;pid=8f871a3e4&amp;color=0,55,96&amp;vpa=8&amp;vtp=1"/>
          <p:cNvSpPr/>
          <p:nvPr/>
        </p:nvSpPr>
        <p:spPr>
          <a:xfrm>
            <a:off x="5068316" y="1316510"/>
            <a:ext cx="354013" cy="303530"/>
          </a:xfrm>
          <a:prstGeom prst="rect">
            <a:avLst/>
          </a:prstGeom>
          <a:noFill/>
          <a:ln/>
        </p:spPr>
        <p:txBody>
          <a:bodyPr wrap="none" lIns="0" tIns="0" rIns="0" bIns="0" rtlCol="0" anchor="t"/>
          <a:lstStyle/>
          <a:p>
            <a:pPr algn="ctr" latinLnBrk="1">
              <a:lnSpc>
                <a:spcPts val="2500"/>
              </a:lnSpc>
            </a:pPr>
            <a:r>
              <a:rPr lang="en-US" altLang="zh-CN" sz="2000" b="0" i="0" dirty="0">
                <a:solidFill>
                  <a:srgbClr val="6161F4"/>
                </a:solidFill>
                <a:latin typeface="Times New Roman" pitchFamily="34" charset="0"/>
                <a:ea typeface="微软雅黑" pitchFamily="34" charset="-122"/>
                <a:cs typeface="Times New Roman" pitchFamily="34" charset="-120"/>
              </a:rPr>
              <a:t>B</a:t>
            </a:r>
            <a:endParaRPr lang="en-US" altLang="zh-CN" sz="2000" dirty="0">
              <a:solidFill>
                <a:srgbClr val="6161F4"/>
              </a:solidFill>
            </a:endParaRPr>
          </a:p>
        </p:txBody>
      </p:sp>
      <mc:AlternateContent xmlns:mc="http://schemas.openxmlformats.org/markup-compatibility/2006" xmlns:a14="http://schemas.microsoft.com/office/drawing/2010/main">
        <mc:Choice Requires="a14">
          <p:sp>
            <p:nvSpPr>
              <p:cNvPr id="5" name="QC_6_BD.40_2#f573ccd12.choices?vaa=1&amp;vcp=1&amp;vop=1&amp;pid=8f871a3e4&amp;color=0,55,96&amp;vtp=1&amp;bbb=1"/>
              <p:cNvSpPr/>
              <p:nvPr/>
            </p:nvSpPr>
            <p:spPr>
              <a:xfrm>
                <a:off x="502920" y="1599212"/>
                <a:ext cx="10570464" cy="525463"/>
              </a:xfrm>
              <a:prstGeom prst="rect">
                <a:avLst/>
              </a:prstGeom>
              <a:noFill/>
              <a:ln/>
            </p:spPr>
            <p:txBody>
              <a:bodyPr wrap="none" lIns="0" tIns="0" rIns="0" bIns="0" rtlCol="0" anchor="t"/>
              <a:lstStyle/>
              <a:p>
                <a:pPr latinLnBrk="1">
                  <a:lnSpc>
                    <a:spcPts val="4500"/>
                  </a:lnSpc>
                  <a:tabLst>
                    <a:tab pos="2810891" algn="l"/>
                    <a:tab pos="5393182" algn="l"/>
                    <a:tab pos="7975473" algn="l"/>
                  </a:tabLst>
                </a:pP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4</m:t>
                        </m:r>
                      </m:den>
                    </m:f>
                  </m:oMath>
                </a14:m>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B</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14:m>
                  <m:oMath xmlns:m="http://schemas.openxmlformats.org/officeDocument/2006/math">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4</m:t>
                        </m:r>
                      </m:den>
                    </m:f>
                  </m:oMath>
                </a14:m>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C</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14:m>
                  <m:oMath xmlns:m="http://schemas.openxmlformats.org/officeDocument/2006/math">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2</m:t>
                        </m:r>
                      </m:den>
                    </m:f>
                  </m:oMath>
                </a14:m>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D</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2</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800" dirty="0"/>
              </a:p>
            </p:txBody>
          </p:sp>
        </mc:Choice>
        <mc:Fallback xmlns="">
          <p:sp>
            <p:nvSpPr>
              <p:cNvPr id="5" name="QC_6_BD.40_2#f573ccd12.choices?vaa=1&amp;vcp=1&amp;vop=1&amp;pid=8f871a3e4&amp;color=0,55,96&amp;vtp=1&amp;bbb=1"/>
              <p:cNvSpPr>
                <a:spLocks noRot="1" noChangeAspect="1" noMove="1" noResize="1" noEditPoints="1" noAdjustHandles="1" noChangeArrowheads="1" noChangeShapeType="1" noTextEdit="1"/>
              </p:cNvSpPr>
              <p:nvPr/>
            </p:nvSpPr>
            <p:spPr>
              <a:xfrm>
                <a:off x="502920" y="1599212"/>
                <a:ext cx="10570464" cy="525463"/>
              </a:xfrm>
              <a:prstGeom prst="rect">
                <a:avLst/>
              </a:prstGeom>
              <a:blipFill>
                <a:blip r:embed="rId4"/>
                <a:stretch>
                  <a:fillRect l="-1384" b="-14943"/>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6" name="QC_6_AS.41_1#f573ccd12?vaa=1&amp;vcp=1&amp;vop=1&amp;pid=8f871a3e4&amp;color=0,55,96&amp;vtp=1&amp;bbb=1"/>
              <p:cNvSpPr/>
              <p:nvPr/>
            </p:nvSpPr>
            <p:spPr>
              <a:xfrm>
                <a:off x="502920" y="2125437"/>
                <a:ext cx="10570464" cy="2687638"/>
              </a:xfrm>
              <a:prstGeom prst="rect">
                <a:avLst/>
              </a:prstGeom>
              <a:noFill/>
              <a:ln/>
            </p:spPr>
            <p:txBody>
              <a:bodyPr wrap="none" lIns="0" tIns="0" rIns="0" bIns="0" rtlCol="0" anchor="t"/>
              <a:lstStyle/>
              <a:p>
                <a:pPr algn="l" latinLnBrk="1">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14:m>
                  <m:oMath xmlns:m="http://schemas.openxmlformats.org/officeDocument/2006/math">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20</m:t>
                        </m:r>
                      </m:e>
                      <m:sup>
                        <m:r>
                          <a:rPr lang="en-US" altLang="zh-CN" sz="1800" b="0" i="0">
                            <a:solidFill>
                              <a:srgbClr val="003760"/>
                            </a:solidFill>
                            <a:latin typeface="Cambria Math" pitchFamily="34" charset="0"/>
                            <a:ea typeface="Cambria Math" pitchFamily="34" charset="-122"/>
                            <a:cs typeface="Cambria Math" pitchFamily="34" charset="-120"/>
                          </a:rPr>
                          <m:t>∘</m:t>
                        </m:r>
                      </m:sup>
                    </m:sSup>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cos</m:t>
                    </m:r>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70</m:t>
                        </m:r>
                      </m:e>
                      <m:sup>
                        <m:r>
                          <a:rPr lang="en-US" altLang="zh-CN" sz="1800" b="0" i="0">
                            <a:solidFill>
                              <a:srgbClr val="003760"/>
                            </a:solidFill>
                            <a:latin typeface="Cambria Math" pitchFamily="34" charset="0"/>
                            <a:ea typeface="Cambria Math" pitchFamily="34" charset="-122"/>
                            <a:cs typeface="Cambria Math" pitchFamily="34" charset="-120"/>
                          </a:rPr>
                          <m:t>∘</m:t>
                        </m:r>
                      </m:sup>
                    </m:sSup>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10</m:t>
                        </m:r>
                      </m:e>
                      <m:sup>
                        <m:r>
                          <a:rPr lang="en-US" altLang="zh-CN" sz="1800" b="0" i="0">
                            <a:solidFill>
                              <a:srgbClr val="003760"/>
                            </a:solidFill>
                            <a:latin typeface="Cambria Math" pitchFamily="34" charset="0"/>
                            <a:ea typeface="Cambria Math" pitchFamily="34" charset="-122"/>
                            <a:cs typeface="Cambria Math" pitchFamily="34" charset="-120"/>
                          </a:rPr>
                          <m:t>∘</m:t>
                        </m:r>
                      </m:sup>
                    </m:sSup>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50</m:t>
                        </m:r>
                      </m:e>
                      <m:sup>
                        <m:r>
                          <a:rPr lang="en-US" altLang="zh-CN" sz="1800" b="0" i="0">
                            <a:solidFill>
                              <a:srgbClr val="003760"/>
                            </a:solidFill>
                            <a:latin typeface="Cambria Math" pitchFamily="34" charset="0"/>
                            <a:ea typeface="Cambria Math" pitchFamily="34" charset="-122"/>
                            <a:cs typeface="Cambria Math" pitchFamily="34" charset="-120"/>
                          </a:rPr>
                          <m:t>∘</m:t>
                        </m:r>
                      </m:sup>
                    </m:sSup>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（提示:积化和差）</a:t>
                </a:r>
                <a:endParaRPr lang="en-US" altLang="zh-CN" sz="1800" dirty="0">
                  <a:solidFill>
                    <a:srgbClr val="FF8827"/>
                  </a:solidFill>
                </a:endParaRPr>
              </a:p>
              <a:p>
                <a:pPr latinLnBrk="1">
                  <a:lnSpc>
                    <a:spcPts val="4600"/>
                  </a:lnSpc>
                </a:pPr>
                <a:r>
                  <a:rPr lang="en-US" altLang="zh-CN" b="0" i="0" kern="0">
                    <a:solidFill>
                      <a:srgbClr val="003760"/>
                    </a:solidFill>
                    <a:latin typeface="SimSun" panose="02010600030101010101" pitchFamily="2" charset="-122"/>
                    <a:ea typeface="微软雅黑" pitchFamily="34" charset="-122"/>
                    <a:cs typeface="Times New Roman" pitchFamily="34" charset="-120"/>
                  </a:rPr>
                  <a:t>    </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90</m:t>
                        </m:r>
                      </m:e>
                      <m:sup>
                        <m:r>
                          <a:rPr lang="en-US" altLang="zh-CN" sz="1800" b="0" i="0">
                            <a:solidFill>
                              <a:srgbClr val="003760"/>
                            </a:solidFill>
                            <a:latin typeface="Cambria Math" pitchFamily="34" charset="0"/>
                            <a:ea typeface="Cambria Math" pitchFamily="34" charset="-122"/>
                            <a:cs typeface="Cambria Math" pitchFamily="34" charset="-120"/>
                          </a:rPr>
                          <m:t>∘</m:t>
                        </m:r>
                      </m:sup>
                    </m:sSup>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50</m:t>
                        </m:r>
                      </m:e>
                      <m:sup>
                        <m:r>
                          <a:rPr lang="en-US" altLang="zh-CN" sz="1800" b="0" i="0">
                            <a:solidFill>
                              <a:srgbClr val="003760"/>
                            </a:solidFill>
                            <a:latin typeface="Cambria Math" pitchFamily="34" charset="0"/>
                            <a:ea typeface="Cambria Math" pitchFamily="34" charset="-122"/>
                            <a:cs typeface="Cambria Math" pitchFamily="34" charset="-120"/>
                          </a:rPr>
                          <m:t>∘</m:t>
                        </m:r>
                      </m:sup>
                    </m:sSup>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cos</m:t>
                    </m:r>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60</m:t>
                        </m:r>
                      </m:e>
                      <m:sup>
                        <m:r>
                          <a:rPr lang="en-US" altLang="zh-CN" sz="1800" b="0" i="0">
                            <a:solidFill>
                              <a:srgbClr val="003760"/>
                            </a:solidFill>
                            <a:latin typeface="Cambria Math" pitchFamily="34" charset="0"/>
                            <a:ea typeface="Cambria Math" pitchFamily="34" charset="-122"/>
                            <a:cs typeface="Cambria Math" pitchFamily="34" charset="-120"/>
                          </a:rPr>
                          <m:t>∘</m:t>
                        </m:r>
                      </m:sup>
                    </m:sSup>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cos</m:t>
                    </m:r>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40</m:t>
                        </m:r>
                      </m:e>
                      <m:sup>
                        <m:r>
                          <a:rPr lang="en-US" altLang="zh-CN" sz="1800" b="0" i="0">
                            <a:solidFill>
                              <a:srgbClr val="003760"/>
                            </a:solidFill>
                            <a:latin typeface="Cambria Math" pitchFamily="34" charset="0"/>
                            <a:ea typeface="Cambria Math" pitchFamily="34" charset="-122"/>
                            <a:cs typeface="Cambria Math" pitchFamily="34" charset="-120"/>
                          </a:rPr>
                          <m:t>∘</m:t>
                        </m:r>
                      </m:sup>
                    </m:sSup>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800" dirty="0">
                  <a:solidFill>
                    <a:srgbClr val="000000"/>
                  </a:solidFill>
                </a:endParaRPr>
              </a:p>
              <a:p>
                <a:pPr latinLnBrk="1">
                  <a:lnSpc>
                    <a:spcPts val="4600"/>
                  </a:lnSpc>
                </a:pPr>
                <a:r>
                  <a:rPr lang="en-US" altLang="zh-CN" b="0" i="0" kern="0">
                    <a:solidFill>
                      <a:srgbClr val="003760"/>
                    </a:solidFill>
                    <a:latin typeface="SimSun" panose="02010600030101010101" pitchFamily="2" charset="-122"/>
                    <a:ea typeface="微软雅黑" pitchFamily="34" charset="-122"/>
                    <a:cs typeface="Times New Roman" pitchFamily="34" charset="-120"/>
                  </a:rPr>
                  <a:t>    </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4</m:t>
                        </m:r>
                      </m:den>
                    </m:f>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2</m:t>
                        </m:r>
                      </m:den>
                    </m:f>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50</m:t>
                        </m:r>
                      </m:e>
                      <m:sup>
                        <m:r>
                          <a:rPr lang="en-US" altLang="zh-CN" sz="1800" b="0" i="0">
                            <a:solidFill>
                              <a:srgbClr val="003760"/>
                            </a:solidFill>
                            <a:latin typeface="Cambria Math" pitchFamily="34" charset="0"/>
                            <a:ea typeface="Cambria Math" pitchFamily="34" charset="-122"/>
                            <a:cs typeface="Cambria Math" pitchFamily="34" charset="-120"/>
                          </a:rPr>
                          <m:t>∘</m:t>
                        </m:r>
                      </m:sup>
                    </m:sSup>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2</m:t>
                        </m:r>
                      </m:den>
                    </m:f>
                    <m:r>
                      <m:rPr>
                        <m:sty m:val="p"/>
                      </m:rPr>
                      <a:rPr lang="en-US" altLang="zh-CN" sz="1800" b="0" i="0" smtClean="0">
                        <a:solidFill>
                          <a:srgbClr val="003760"/>
                        </a:solidFill>
                        <a:latin typeface="Cambria Math" pitchFamily="34" charset="0"/>
                        <a:ea typeface="Cambria Math" pitchFamily="34" charset="-122"/>
                        <a:cs typeface="Cambria Math" pitchFamily="34" charset="-120"/>
                      </a:rPr>
                      <m:t>cos</m:t>
                    </m:r>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40</m:t>
                        </m:r>
                      </m:e>
                      <m:sup>
                        <m:r>
                          <a:rPr lang="en-US" altLang="zh-CN" sz="1800" b="0" i="0">
                            <a:solidFill>
                              <a:srgbClr val="003760"/>
                            </a:solidFill>
                            <a:latin typeface="Cambria Math" pitchFamily="34" charset="0"/>
                            <a:ea typeface="Cambria Math" pitchFamily="34" charset="-122"/>
                            <a:cs typeface="Cambria Math" pitchFamily="34" charset="-120"/>
                          </a:rPr>
                          <m:t>∘</m:t>
                        </m:r>
                      </m:sup>
                    </m:sSup>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800" dirty="0">
                  <a:solidFill>
                    <a:srgbClr val="000000"/>
                  </a:solidFill>
                </a:endParaRPr>
              </a:p>
              <a:p>
                <a:pPr latinLnBrk="1">
                  <a:lnSpc>
                    <a:spcPts val="4600"/>
                  </a:lnSpc>
                </a:pPr>
                <a:r>
                  <a:rPr lang="en-US" altLang="zh-CN" b="0" i="0" kern="0">
                    <a:solidFill>
                      <a:srgbClr val="003760"/>
                    </a:solidFill>
                    <a:latin typeface="SimSun" panose="02010600030101010101" pitchFamily="2" charset="-122"/>
                    <a:ea typeface="微软雅黑" pitchFamily="34" charset="-122"/>
                    <a:cs typeface="Times New Roman" pitchFamily="34" charset="-120"/>
                  </a:rPr>
                  <a:t>    </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4</m:t>
                        </m:r>
                      </m:den>
                    </m:f>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2</m:t>
                        </m:r>
                      </m:den>
                    </m:f>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50</m:t>
                        </m:r>
                      </m:e>
                      <m:sup>
                        <m:r>
                          <a:rPr lang="en-US" altLang="zh-CN" sz="1800" b="0" i="0">
                            <a:solidFill>
                              <a:srgbClr val="003760"/>
                            </a:solidFill>
                            <a:latin typeface="Cambria Math" pitchFamily="34" charset="0"/>
                            <a:ea typeface="Cambria Math" pitchFamily="34" charset="-122"/>
                            <a:cs typeface="Cambria Math" pitchFamily="34" charset="-120"/>
                          </a:rPr>
                          <m:t>∘</m:t>
                        </m:r>
                      </m:sup>
                    </m:sSup>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2</m:t>
                        </m:r>
                      </m:den>
                    </m:f>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50</m:t>
                        </m:r>
                      </m:e>
                      <m:sup>
                        <m:r>
                          <a:rPr lang="en-US" altLang="zh-CN" sz="1800" b="0" i="0">
                            <a:solidFill>
                              <a:srgbClr val="003760"/>
                            </a:solidFill>
                            <a:latin typeface="Cambria Math" pitchFamily="34" charset="0"/>
                            <a:ea typeface="Cambria Math" pitchFamily="34" charset="-122"/>
                            <a:cs typeface="Cambria Math" pitchFamily="34" charset="-120"/>
                          </a:rPr>
                          <m:t>∘</m:t>
                        </m:r>
                      </m:sup>
                    </m:sSup>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800" dirty="0">
                  <a:solidFill>
                    <a:srgbClr val="000000"/>
                  </a:solidFill>
                </a:endParaRPr>
              </a:p>
              <a:p>
                <a:pPr latinLnBrk="1">
                  <a:lnSpc>
                    <a:spcPts val="4400"/>
                  </a:lnSpc>
                </a:pPr>
                <a:r>
                  <a:rPr lang="en-US" altLang="zh-CN" b="0" i="0" kern="0">
                    <a:solidFill>
                      <a:srgbClr val="003760"/>
                    </a:solidFill>
                    <a:latin typeface="SimSun" panose="02010600030101010101" pitchFamily="2" charset="-122"/>
                    <a:ea typeface="微软雅黑" pitchFamily="34" charset="-122"/>
                    <a:cs typeface="Times New Roman" pitchFamily="34" charset="-120"/>
                  </a:rPr>
                  <a:t>    </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4</m:t>
                        </m:r>
                      </m:den>
                    </m:f>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800" dirty="0"/>
              </a:p>
            </p:txBody>
          </p:sp>
        </mc:Choice>
        <mc:Fallback xmlns="">
          <p:sp>
            <p:nvSpPr>
              <p:cNvPr id="6" name="QC_6_AS.41_1#f573ccd12?vaa=1&amp;vcp=1&amp;vop=1&amp;pid=8f871a3e4&amp;color=0,55,96&amp;vtp=1&amp;bbb=1"/>
              <p:cNvSpPr>
                <a:spLocks noRot="1" noChangeAspect="1" noMove="1" noResize="1" noEditPoints="1" noAdjustHandles="1" noChangeArrowheads="1" noChangeShapeType="1" noTextEdit="1"/>
              </p:cNvSpPr>
              <p:nvPr/>
            </p:nvSpPr>
            <p:spPr>
              <a:xfrm>
                <a:off x="502920" y="2125437"/>
                <a:ext cx="10570464" cy="2687638"/>
              </a:xfrm>
              <a:prstGeom prst="rect">
                <a:avLst/>
              </a:prstGeom>
              <a:blipFill>
                <a:blip r:embed="rId5"/>
                <a:stretch>
                  <a:fillRect l="-1384" b="-2041"/>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6">
                                            <p:bg/>
                                          </p:spTgt>
                                        </p:tgtEl>
                                        <p:attrNameLst>
                                          <p:attrName>style.visibility</p:attrName>
                                        </p:attrNameLst>
                                      </p:cBhvr>
                                      <p:to>
                                        <p:strVal val="visible"/>
                                      </p:to>
                                    </p:set>
                                    <p:animEffect transition="in" filter="fade">
                                      <p:cBhvr>
                                        <p:cTn id="7" dur="500"/>
                                        <p:tgtEl>
                                          <p:spTgt spid="6">
                                            <p:bg/>
                                          </p:spTgt>
                                        </p:tgtEl>
                                      </p:cBhvr>
                                    </p:animEffect>
                                    <p:anim calcmode="lin" valueType="num">
                                      <p:cBhvr>
                                        <p:cTn id="8" dur="500" fill="hold"/>
                                        <p:tgtEl>
                                          <p:spTgt spid="6">
                                            <p:bg/>
                                          </p:spTgt>
                                        </p:tgtEl>
                                        <p:attrNameLst>
                                          <p:attrName>ppt_x</p:attrName>
                                        </p:attrNameLst>
                                      </p:cBhvr>
                                      <p:tavLst>
                                        <p:tav tm="0">
                                          <p:val>
                                            <p:strVal val="#ppt_x"/>
                                          </p:val>
                                        </p:tav>
                                        <p:tav tm="100000">
                                          <p:val>
                                            <p:strVal val="#ppt_x"/>
                                          </p:val>
                                        </p:tav>
                                      </p:tavLst>
                                    </p:anim>
                                    <p:anim calcmode="lin" valueType="num">
                                      <p:cBhvr>
                                        <p:cTn id="9" dur="500" fill="hold"/>
                                        <p:tgtEl>
                                          <p:spTgt spid="6">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6">
                                            <p:txEl>
                                              <p:pRg st="0" end="0"/>
                                            </p:txEl>
                                          </p:spTgt>
                                        </p:tgtEl>
                                        <p:attrNameLst>
                                          <p:attrName>style.visibility</p:attrName>
                                        </p:attrNameLst>
                                      </p:cBhvr>
                                      <p:to>
                                        <p:strVal val="visible"/>
                                      </p:to>
                                    </p:set>
                                    <p:animEffect transition="in" filter="fade">
                                      <p:cBhvr>
                                        <p:cTn id="12" dur="500"/>
                                        <p:tgtEl>
                                          <p:spTgt spid="6">
                                            <p:txEl>
                                              <p:pRg st="0" end="0"/>
                                            </p:txEl>
                                          </p:spTgt>
                                        </p:tgtEl>
                                      </p:cBhvr>
                                    </p:animEffect>
                                    <p:anim calcmode="lin" valueType="num">
                                      <p:cBhvr>
                                        <p:cTn id="13"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6">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6">
                                            <p:txEl>
                                              <p:pRg st="1" end="1"/>
                                            </p:txEl>
                                          </p:spTgt>
                                        </p:tgtEl>
                                        <p:attrNameLst>
                                          <p:attrName>style.visibility</p:attrName>
                                        </p:attrNameLst>
                                      </p:cBhvr>
                                      <p:to>
                                        <p:strVal val="visible"/>
                                      </p:to>
                                    </p:set>
                                    <p:animEffect transition="in" filter="fade">
                                      <p:cBhvr>
                                        <p:cTn id="17" dur="500"/>
                                        <p:tgtEl>
                                          <p:spTgt spid="6">
                                            <p:txEl>
                                              <p:pRg st="1" end="1"/>
                                            </p:txEl>
                                          </p:spTgt>
                                        </p:tgtEl>
                                      </p:cBhvr>
                                    </p:animEffect>
                                    <p:anim calcmode="lin" valueType="num">
                                      <p:cBhvr>
                                        <p:cTn id="18"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6">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6">
                                            <p:txEl>
                                              <p:pRg st="2" end="2"/>
                                            </p:txEl>
                                          </p:spTgt>
                                        </p:tgtEl>
                                        <p:attrNameLst>
                                          <p:attrName>style.visibility</p:attrName>
                                        </p:attrNameLst>
                                      </p:cBhvr>
                                      <p:to>
                                        <p:strVal val="visible"/>
                                      </p:to>
                                    </p:set>
                                    <p:animEffect transition="in" filter="fade">
                                      <p:cBhvr>
                                        <p:cTn id="22" dur="500"/>
                                        <p:tgtEl>
                                          <p:spTgt spid="6">
                                            <p:txEl>
                                              <p:pRg st="2" end="2"/>
                                            </p:txEl>
                                          </p:spTgt>
                                        </p:tgtEl>
                                      </p:cBhvr>
                                    </p:animEffect>
                                    <p:anim calcmode="lin" valueType="num">
                                      <p:cBhvr>
                                        <p:cTn id="23"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6">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6">
                                            <p:txEl>
                                              <p:pRg st="3" end="3"/>
                                            </p:txEl>
                                          </p:spTgt>
                                        </p:tgtEl>
                                        <p:attrNameLst>
                                          <p:attrName>style.visibility</p:attrName>
                                        </p:attrNameLst>
                                      </p:cBhvr>
                                      <p:to>
                                        <p:strVal val="visible"/>
                                      </p:to>
                                    </p:set>
                                    <p:animEffect transition="in" filter="fade">
                                      <p:cBhvr>
                                        <p:cTn id="27" dur="500"/>
                                        <p:tgtEl>
                                          <p:spTgt spid="6">
                                            <p:txEl>
                                              <p:pRg st="3" end="3"/>
                                            </p:txEl>
                                          </p:spTgt>
                                        </p:tgtEl>
                                      </p:cBhvr>
                                    </p:animEffect>
                                    <p:anim calcmode="lin" valueType="num">
                                      <p:cBhvr>
                                        <p:cTn id="28" dur="500" fill="hold"/>
                                        <p:tgtEl>
                                          <p:spTgt spid="6">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6">
                                            <p:txEl>
                                              <p:pRg st="3" end="3"/>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6">
                                            <p:txEl>
                                              <p:pRg st="4" end="4"/>
                                            </p:txEl>
                                          </p:spTgt>
                                        </p:tgtEl>
                                        <p:attrNameLst>
                                          <p:attrName>style.visibility</p:attrName>
                                        </p:attrNameLst>
                                      </p:cBhvr>
                                      <p:to>
                                        <p:strVal val="visible"/>
                                      </p:to>
                                    </p:set>
                                    <p:animEffect transition="in" filter="fade">
                                      <p:cBhvr>
                                        <p:cTn id="32" dur="500"/>
                                        <p:tgtEl>
                                          <p:spTgt spid="6">
                                            <p:txEl>
                                              <p:pRg st="4" end="4"/>
                                            </p:txEl>
                                          </p:spTgt>
                                        </p:tgtEl>
                                      </p:cBhvr>
                                    </p:animEffect>
                                    <p:anim calcmode="lin" valueType="num">
                                      <p:cBhvr>
                                        <p:cTn id="33" dur="500" fill="hold"/>
                                        <p:tgtEl>
                                          <p:spTgt spid="6">
                                            <p:txEl>
                                              <p:pRg st="4" end="4"/>
                                            </p:txEl>
                                          </p:spTgt>
                                        </p:tgtEl>
                                        <p:attrNameLst>
                                          <p:attrName>ppt_x</p:attrName>
                                        </p:attrNameLst>
                                      </p:cBhvr>
                                      <p:tavLst>
                                        <p:tav tm="0">
                                          <p:val>
                                            <p:strVal val="#ppt_x"/>
                                          </p:val>
                                        </p:tav>
                                        <p:tav tm="100000">
                                          <p:val>
                                            <p:strVal val="#ppt_x"/>
                                          </p:val>
                                        </p:tav>
                                      </p:tavLst>
                                    </p:anim>
                                    <p:anim calcmode="lin" valueType="num">
                                      <p:cBhvr>
                                        <p:cTn id="34" dur="500" fill="hold"/>
                                        <p:tgtEl>
                                          <p:spTgt spid="6">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42" presetClass="entr" presetSubtype="0" fill="hold" grpId="0" nodeType="clickEffect">
                                  <p:stCondLst>
                                    <p:cond delay="0"/>
                                  </p:stCondLst>
                                  <p:childTnLst>
                                    <p:set>
                                      <p:cBhvr>
                                        <p:cTn id="38" dur="1" fill="hold">
                                          <p:stCondLst>
                                            <p:cond delay="0"/>
                                          </p:stCondLst>
                                        </p:cTn>
                                        <p:tgtEl>
                                          <p:spTgt spid="4">
                                            <p:bg/>
                                          </p:spTgt>
                                        </p:tgtEl>
                                        <p:attrNameLst>
                                          <p:attrName>style.visibility</p:attrName>
                                        </p:attrNameLst>
                                      </p:cBhvr>
                                      <p:to>
                                        <p:strVal val="visible"/>
                                      </p:to>
                                    </p:set>
                                    <p:animEffect transition="in" filter="fade">
                                      <p:cBhvr>
                                        <p:cTn id="39" dur="500"/>
                                        <p:tgtEl>
                                          <p:spTgt spid="4">
                                            <p:bg/>
                                          </p:spTgt>
                                        </p:tgtEl>
                                      </p:cBhvr>
                                    </p:animEffect>
                                    <p:anim calcmode="lin" valueType="num">
                                      <p:cBhvr>
                                        <p:cTn id="40" dur="500" fill="hold"/>
                                        <p:tgtEl>
                                          <p:spTgt spid="4">
                                            <p:bg/>
                                          </p:spTgt>
                                        </p:tgtEl>
                                        <p:attrNameLst>
                                          <p:attrName>ppt_x</p:attrName>
                                        </p:attrNameLst>
                                      </p:cBhvr>
                                      <p:tavLst>
                                        <p:tav tm="0">
                                          <p:val>
                                            <p:strVal val="#ppt_x"/>
                                          </p:val>
                                        </p:tav>
                                        <p:tav tm="100000">
                                          <p:val>
                                            <p:strVal val="#ppt_x"/>
                                          </p:val>
                                        </p:tav>
                                      </p:tavLst>
                                    </p:anim>
                                    <p:anim calcmode="lin" valueType="num">
                                      <p:cBhvr>
                                        <p:cTn id="41" dur="500" fill="hold"/>
                                        <p:tgtEl>
                                          <p:spTgt spid="4">
                                            <p:bg/>
                                          </p:spTgt>
                                        </p:tgtEl>
                                        <p:attrNameLst>
                                          <p:attrName>ppt_y</p:attrName>
                                        </p:attrNameLst>
                                      </p:cBhvr>
                                      <p:tavLst>
                                        <p:tav tm="0">
                                          <p:val>
                                            <p:strVal val="#ppt_y+.1"/>
                                          </p:val>
                                        </p:tav>
                                        <p:tav tm="100000">
                                          <p:val>
                                            <p:strVal val="#ppt_y"/>
                                          </p:val>
                                        </p:tav>
                                      </p:tavLst>
                                    </p:anim>
                                  </p:childTnLst>
                                </p:cTn>
                              </p:par>
                              <p:par>
                                <p:cTn id="42" presetID="42" presetClass="entr" presetSubtype="0" fill="hold" grpId="0" nodeType="withEffect">
                                  <p:stCondLst>
                                    <p:cond delay="0"/>
                                  </p:stCondLst>
                                  <p:childTnLst>
                                    <p:set>
                                      <p:cBhvr>
                                        <p:cTn id="43" dur="1" fill="hold">
                                          <p:stCondLst>
                                            <p:cond delay="0"/>
                                          </p:stCondLst>
                                        </p:cTn>
                                        <p:tgtEl>
                                          <p:spTgt spid="4">
                                            <p:txEl>
                                              <p:pRg st="0" end="0"/>
                                            </p:txEl>
                                          </p:spTgt>
                                        </p:tgtEl>
                                        <p:attrNameLst>
                                          <p:attrName>style.visibility</p:attrName>
                                        </p:attrNameLst>
                                      </p:cBhvr>
                                      <p:to>
                                        <p:strVal val="visible"/>
                                      </p:to>
                                    </p:set>
                                    <p:animEffect transition="in" filter="fade">
                                      <p:cBhvr>
                                        <p:cTn id="44" dur="500"/>
                                        <p:tgtEl>
                                          <p:spTgt spid="4">
                                            <p:txEl>
                                              <p:pRg st="0" end="0"/>
                                            </p:txEl>
                                          </p:spTgt>
                                        </p:tgtEl>
                                      </p:cBhvr>
                                    </p:animEffect>
                                    <p:anim calcmode="lin" valueType="num">
                                      <p:cBhvr>
                                        <p:cTn id="45"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46" dur="50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6" grpId="0" build="p" animBg="1"/>
    </p:bldLst>
  </p:timing>
</p:sld>
</file>

<file path=ppt/slides/slide26.xml><?xml version="1.0" encoding="utf-8"?>
<p:sld xmlns:a="http://schemas.openxmlformats.org/drawingml/2006/main" xmlns:r="http://schemas.openxmlformats.org/officeDocument/2006/relationships" xmlns:p="http://schemas.openxmlformats.org/presentationml/2006/main">
  <p:cSld name="Slide 24&amp;si=24">
    <p:spTree>
      <p:nvGrpSpPr>
        <p:cNvPr id="1" name=""/>
        <p:cNvGrpSpPr/>
        <p:nvPr/>
      </p:nvGrpSpPr>
      <p:grpSpPr>
        <a:xfrm>
          <a:off x="0" y="0"/>
          <a:ext cx="0" cy="0"/>
          <a:chOff x="0" y="0"/>
          <a:chExt cx="0" cy="0"/>
        </a:xfrm>
      </p:grpSpPr>
      <p:sp>
        <p:nvSpPr>
          <p:cNvPr id="2" name="P_6_BD#8dc8dc590?vcp=1&amp;pid=8f871a3e4&amp;color=0,55,96&amp;vtp=1&amp;bt=1&amp;bbb=1&amp;hb=1"/>
          <p:cNvSpPr/>
          <p:nvPr/>
        </p:nvSpPr>
        <p:spPr>
          <a:xfrm>
            <a:off x="502920" y="2736042"/>
            <a:ext cx="10570464" cy="1611440"/>
          </a:xfrm>
          <a:prstGeom prst="rect">
            <a:avLst/>
          </a:prstGeom>
          <a:noFill/>
          <a:ln/>
        </p:spPr>
        <p:txBody>
          <a:bodyPr wrap="none" lIns="0" tIns="0" rIns="0" bIns="0" rtlCol="0" anchor="t"/>
          <a:lstStyle/>
          <a:p>
            <a:pPr algn="l" latinLnBrk="1">
              <a:lnSpc>
                <a:spcPts val="3300"/>
              </a:lnSpc>
            </a:pPr>
            <a:r>
              <a:rPr lang="en-US" altLang="zh-CN" sz="1800" b="0"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【方法总结</a:t>
            </a:r>
            <a:r>
              <a:rPr lang="en-US" altLang="zh-CN" sz="1800" b="1"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微软雅黑" pitchFamily="34" charset="-122"/>
                <a:cs typeface="Times New Roman" pitchFamily="34" charset="-120"/>
              </a:rPr>
              <a:t>利用和差化积与积化和差公式化简三角函数式的关键在于将同名称的正弦与余弦进行恰</a:t>
            </a:r>
          </a:p>
          <a:p>
            <a:pPr latinLnBrk="1">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当组合</a:t>
            </a:r>
            <a:r>
              <a:rPr lang="en-US" altLang="zh-CN" sz="1800" b="0" i="0" dirty="0">
                <a:solidFill>
                  <a:srgbClr val="003760"/>
                </a:solidFill>
                <a:latin typeface="Times New Roman" pitchFamily="34" charset="0"/>
                <a:ea typeface="微软雅黑" pitchFamily="34" charset="-122"/>
                <a:cs typeface="Times New Roman" pitchFamily="34" charset="-120"/>
              </a:rPr>
              <a:t>.组合时遵循的原则：①应尽量使两角的和（或差）出现特殊角；</a:t>
            </a:r>
            <a:r>
              <a:rPr lang="en-US" altLang="zh-CN" sz="1800" b="0" i="0">
                <a:solidFill>
                  <a:srgbClr val="003760"/>
                </a:solidFill>
                <a:latin typeface="Times New Roman" pitchFamily="34" charset="0"/>
                <a:ea typeface="微软雅黑" pitchFamily="34" charset="-122"/>
                <a:cs typeface="Times New Roman" pitchFamily="34" charset="-120"/>
              </a:rPr>
              <a:t>②对于特殊角的三角函数式应当</a:t>
            </a:r>
          </a:p>
          <a:p>
            <a:pPr latinLnBrk="1">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求出其值</a:t>
            </a:r>
            <a:r>
              <a:rPr lang="en-US" altLang="zh-CN" sz="1800" b="0" i="0" dirty="0">
                <a:solidFill>
                  <a:srgbClr val="003760"/>
                </a:solidFill>
                <a:latin typeface="Times New Roman" pitchFamily="34" charset="0"/>
                <a:ea typeface="微软雅黑" pitchFamily="34" charset="-122"/>
                <a:cs typeface="Times New Roman" pitchFamily="34" charset="-120"/>
              </a:rPr>
              <a:t>.和差化积公式与积化和差公式比较复杂，且有时在同一个题目中可能反复使用</a:t>
            </a:r>
            <a:r>
              <a:rPr lang="en-US" altLang="zh-CN" sz="1800" b="0" i="0">
                <a:solidFill>
                  <a:srgbClr val="003760"/>
                </a:solidFill>
                <a:latin typeface="Times New Roman" pitchFamily="34" charset="0"/>
                <a:ea typeface="微软雅黑" pitchFamily="34" charset="-122"/>
                <a:cs typeface="Times New Roman" pitchFamily="34" charset="-120"/>
              </a:rPr>
              <a:t>，要仔细揣摩记</a:t>
            </a:r>
          </a:p>
          <a:p>
            <a:pPr latinLnBrk="1">
              <a:lnSpc>
                <a:spcPts val="3100"/>
              </a:lnSpc>
            </a:pPr>
            <a:r>
              <a:rPr lang="en-US" altLang="zh-CN" b="0" i="0">
                <a:solidFill>
                  <a:srgbClr val="003760"/>
                </a:solidFill>
                <a:latin typeface="Times New Roman" pitchFamily="34" charset="0"/>
                <a:ea typeface="微软雅黑" pitchFamily="34" charset="-122"/>
                <a:cs typeface="Times New Roman" pitchFamily="34" charset="-120"/>
              </a:rPr>
              <a:t>忆方法</a:t>
            </a:r>
            <a:r>
              <a:rPr lang="en-US" altLang="zh-CN" b="0" i="0" dirty="0">
                <a:solidFill>
                  <a:srgbClr val="003760"/>
                </a:solidFill>
                <a:latin typeface="Times New Roman" pitchFamily="34" charset="0"/>
                <a:ea typeface="微软雅黑" pitchFamily="34" charset="-122"/>
                <a:cs typeface="Times New Roman" pitchFamily="34" charset="-120"/>
              </a:rPr>
              <a:t>，不要混淆.</a:t>
            </a:r>
            <a:endParaRPr lang="en-US" altLang="zh-CN" dirty="0"/>
          </a:p>
        </p:txBody>
      </p:sp>
    </p:spTree>
  </p:cSld>
  <p:clrMapOvr>
    <a:masterClrMapping/>
  </p:clrMapOvr>
  <p:transition/>
</p:sld>
</file>

<file path=ppt/slides/slide27.xml><?xml version="1.0" encoding="utf-8"?>
<p:sld xmlns:a="http://schemas.openxmlformats.org/drawingml/2006/main" xmlns:r="http://schemas.openxmlformats.org/officeDocument/2006/relationships" xmlns:p="http://schemas.openxmlformats.org/presentationml/2006/main">
  <p:cSld name="Slide 25&amp;si=25">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C_6_BD.44_1#553d1fa72?vaa=1&amp;vcp=1&amp;vop=1&amp;pid=8f871a3e4&amp;color=0,55,96&amp;mp=1&amp;vtp=1&amp;bt=1&amp;bbb=1"/>
              <p:cNvSpPr/>
              <p:nvPr/>
            </p:nvSpPr>
            <p:spPr>
              <a:xfrm>
                <a:off x="502920" y="2371013"/>
                <a:ext cx="10570464" cy="360680"/>
              </a:xfrm>
              <a:prstGeom prst="rect">
                <a:avLst/>
              </a:prstGeom>
              <a:noFill/>
              <a:ln/>
            </p:spPr>
            <p:txBody>
              <a:bodyPr wrap="none" lIns="0" tIns="0" rIns="0" bIns="0" rtlCol="0" anchor="t"/>
              <a:lstStyle/>
              <a:p>
                <a:pPr algn="l" latinLnBrk="1">
                  <a:lnSpc>
                    <a:spcPts val="3200"/>
                  </a:lnSpc>
                </a:pPr>
                <a:r>
                  <a:rPr lang="en-US" altLang="zh-CN" sz="1800" b="1" i="0" dirty="0">
                    <a:solidFill>
                      <a:srgbClr val="003760"/>
                    </a:solidFill>
                    <a:latin typeface="Times New Roman" pitchFamily="34" charset="0"/>
                    <a:ea typeface="微软雅黑" pitchFamily="34" charset="-122"/>
                    <a:cs typeface="Times New Roman" pitchFamily="34" charset="-120"/>
                  </a:rPr>
                  <a:t>2-1</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在</a:t>
                </a:r>
                <a14:m>
                  <m:oMath xmlns:m="http://schemas.openxmlformats.org/officeDocument/2006/math">
                    <m:r>
                      <m:rPr>
                        <m:nor/>
                      </m:rPr>
                      <a:rPr lang="en-US" altLang="zh-CN" sz="1800" b="0" i="0" smtClean="0">
                        <a:solidFill>
                          <a:srgbClr val="003760"/>
                        </a:solidFill>
                        <a:latin typeface="SimSun" pitchFamily="34" charset="0"/>
                        <a:ea typeface="SimSun" pitchFamily="34" charset="-122"/>
                        <a:cs typeface="SimSun"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𝐴𝐵𝐶</m:t>
                    </m:r>
                  </m:oMath>
                </a14:m>
                <a:r>
                  <a:rPr lang="en-US" altLang="zh-CN" sz="1800" b="0" i="0" dirty="0">
                    <a:solidFill>
                      <a:srgbClr val="003760"/>
                    </a:solidFill>
                    <a:latin typeface="Times New Roman" pitchFamily="34" charset="0"/>
                    <a:ea typeface="微软雅黑" pitchFamily="34" charset="-122"/>
                    <a:cs typeface="Times New Roman" pitchFamily="34" charset="-120"/>
                  </a:rPr>
                  <a:t>中，若</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𝐵</m:t>
                    </m:r>
                    <m:r>
                      <a:rPr lang="en-US" altLang="zh-CN" sz="1800" b="0" i="0" smtClean="0">
                        <a:solidFill>
                          <a:srgbClr val="003760"/>
                        </a:solidFill>
                        <a:latin typeface="Cambria Math" pitchFamily="34" charset="0"/>
                        <a:ea typeface="Cambria Math" pitchFamily="34" charset="-122"/>
                        <a:cs typeface="Cambria Math" pitchFamily="34" charset="-120"/>
                      </a:rPr>
                      <m:t>=</m:t>
                    </m:r>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45</m:t>
                        </m:r>
                      </m:e>
                      <m:sup>
                        <m:r>
                          <a:rPr lang="en-US" altLang="zh-CN" sz="1800" b="0" i="0">
                            <a:solidFill>
                              <a:srgbClr val="003760"/>
                            </a:solidFill>
                            <a:latin typeface="Cambria Math" pitchFamily="34" charset="0"/>
                            <a:ea typeface="Cambria Math" pitchFamily="34" charset="-122"/>
                            <a:cs typeface="Cambria Math" pitchFamily="34" charset="-120"/>
                          </a:rPr>
                          <m:t>∘</m:t>
                        </m:r>
                      </m:sup>
                    </m:sSup>
                  </m:oMath>
                </a14:m>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，则</a:t>
                </a:r>
                <a14:m>
                  <m:oMath xmlns:m="http://schemas.openxmlformats.org/officeDocument/2006/math">
                    <m:r>
                      <m:rPr>
                        <m:sty m:val="p"/>
                      </m:rPr>
                      <a:rPr lang="en-US" altLang="zh-CN" sz="1800" b="0" i="0" smtClean="0">
                        <a:solidFill>
                          <a:srgbClr val="003760"/>
                        </a:solidFill>
                        <a:latin typeface="Cambria Math" pitchFamily="34" charset="0"/>
                        <a:ea typeface="Cambria Math" pitchFamily="34" charset="-122"/>
                        <a:cs typeface="Cambria Math" pitchFamily="34" charset="-120"/>
                      </a:rPr>
                      <m:t>cos</m:t>
                    </m:r>
                    <m:r>
                      <a:rPr lang="en-US" altLang="zh-CN" sz="1800" b="0" i="0" smtClean="0">
                        <a:solidFill>
                          <a:srgbClr val="003760"/>
                        </a:solidFill>
                        <a:latin typeface="Cambria Math" pitchFamily="34" charset="0"/>
                        <a:ea typeface="Cambria Math" pitchFamily="34" charset="-122"/>
                        <a:cs typeface="Cambria Math" pitchFamily="34" charset="-120"/>
                      </a:rPr>
                      <m:t>𝐴</m:t>
                    </m:r>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a:rPr lang="en-US" altLang="zh-CN" sz="1800" b="0" i="0" smtClean="0">
                        <a:solidFill>
                          <a:srgbClr val="003760"/>
                        </a:solidFill>
                        <a:latin typeface="Cambria Math" pitchFamily="34" charset="0"/>
                        <a:ea typeface="Cambria Math" pitchFamily="34" charset="-122"/>
                        <a:cs typeface="Cambria Math" pitchFamily="34" charset="-120"/>
                      </a:rPr>
                      <m:t>𝐶</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的取值范围为(</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p:txBody>
          </p:sp>
        </mc:Choice>
        <mc:Fallback xmlns="">
          <p:sp>
            <p:nvSpPr>
              <p:cNvPr id="2" name="QC_6_BD.44_1#553d1fa72?vaa=1&amp;vcp=1&amp;vop=1&amp;pid=8f871a3e4&amp;color=0,55,96&amp;mp=1&amp;vtp=1&amp;bt=1&amp;bbb=1"/>
              <p:cNvSpPr>
                <a:spLocks noRot="1" noChangeAspect="1" noMove="1" noResize="1" noEditPoints="1" noAdjustHandles="1" noChangeArrowheads="1" noChangeShapeType="1" noTextEdit="1"/>
              </p:cNvSpPr>
              <p:nvPr/>
            </p:nvSpPr>
            <p:spPr>
              <a:xfrm>
                <a:off x="502920" y="2371013"/>
                <a:ext cx="10570464" cy="360680"/>
              </a:xfrm>
              <a:prstGeom prst="rect">
                <a:avLst/>
              </a:prstGeom>
              <a:blipFill>
                <a:blip r:embed="rId3"/>
                <a:stretch>
                  <a:fillRect l="-1384" b="-38983"/>
                </a:stretch>
              </a:blipFill>
              <a:ln/>
            </p:spPr>
            <p:txBody>
              <a:bodyPr/>
              <a:lstStyle/>
              <a:p>
                <a:r>
                  <a:rPr lang="zh-CN" altLang="en-US">
                    <a:noFill/>
                  </a:rPr>
                  <a:t> </a:t>
                </a:r>
              </a:p>
            </p:txBody>
          </p:sp>
        </mc:Fallback>
      </mc:AlternateContent>
      <p:sp>
        <p:nvSpPr>
          <p:cNvPr id="3" name="QC_6_AN.46_1#553d1fa72.bracket?vaa=1&amp;vcp=1&amp;vop=1&amp;pid=8f871a3e4&amp;color=0,55,96&amp;mp=1&amp;vpa=9&amp;vtp=1"/>
          <p:cNvSpPr/>
          <p:nvPr/>
        </p:nvSpPr>
        <p:spPr>
          <a:xfrm>
            <a:off x="6305995" y="2452801"/>
            <a:ext cx="354013" cy="303530"/>
          </a:xfrm>
          <a:prstGeom prst="rect">
            <a:avLst/>
          </a:prstGeom>
          <a:noFill/>
          <a:ln/>
        </p:spPr>
        <p:txBody>
          <a:bodyPr wrap="none" lIns="0" tIns="0" rIns="0" bIns="0" rtlCol="0" anchor="t"/>
          <a:lstStyle/>
          <a:p>
            <a:pPr algn="ctr" latinLnBrk="1">
              <a:lnSpc>
                <a:spcPts val="2500"/>
              </a:lnSpc>
            </a:pPr>
            <a:r>
              <a:rPr lang="en-US" altLang="zh-CN" sz="2000" b="0" i="0" dirty="0">
                <a:solidFill>
                  <a:srgbClr val="6161F4"/>
                </a:solidFill>
                <a:latin typeface="Times New Roman" pitchFamily="34" charset="0"/>
                <a:ea typeface="微软雅黑" pitchFamily="34" charset="-122"/>
                <a:cs typeface="Times New Roman" pitchFamily="34" charset="-120"/>
              </a:rPr>
              <a:t>B</a:t>
            </a:r>
            <a:endParaRPr lang="en-US" altLang="zh-CN" sz="2000" dirty="0">
              <a:solidFill>
                <a:srgbClr val="6161F4"/>
              </a:solidFill>
            </a:endParaRPr>
          </a:p>
        </p:txBody>
      </p:sp>
      <mc:AlternateContent xmlns:mc="http://schemas.openxmlformats.org/markup-compatibility/2006" xmlns:a14="http://schemas.microsoft.com/office/drawing/2010/main">
        <mc:Choice Requires="a14">
          <p:sp>
            <p:nvSpPr>
              <p:cNvPr id="4" name="QC_6_BD.44_2#553d1fa72.choices?vaa=1&amp;vcp=1&amp;vop=1&amp;pid=8f871a3e4&amp;color=0,55,96&amp;vtp=1&amp;bbb=1"/>
              <p:cNvSpPr/>
              <p:nvPr/>
            </p:nvSpPr>
            <p:spPr>
              <a:xfrm>
                <a:off x="502920" y="2741599"/>
                <a:ext cx="10570464" cy="461709"/>
              </a:xfrm>
              <a:prstGeom prst="rect">
                <a:avLst/>
              </a:prstGeom>
              <a:noFill/>
              <a:ln/>
            </p:spPr>
            <p:txBody>
              <a:bodyPr wrap="none" lIns="0" tIns="0" rIns="0" bIns="0" rtlCol="0" anchor="t"/>
              <a:lstStyle/>
              <a:p>
                <a:pPr latinLnBrk="1">
                  <a:lnSpc>
                    <a:spcPts val="3700"/>
                  </a:lnSpc>
                  <a:tabLst>
                    <a:tab pos="2433066" algn="l"/>
                    <a:tab pos="5336032" algn="l"/>
                    <a:tab pos="8073898" algn="l"/>
                  </a:tabLst>
                </a:pP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[−1,1]</m:t>
                    </m:r>
                  </m:oMath>
                </a14:m>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B</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2</m:t>
                            </m:r>
                          </m:e>
                        </m:rad>
                        <m:r>
                          <a:rPr lang="en-US" altLang="zh-CN" sz="1800" b="0" i="0">
                            <a:solidFill>
                              <a:srgbClr val="003760"/>
                            </a:solidFill>
                            <a:latin typeface="Cambria Math" pitchFamily="34" charset="0"/>
                            <a:ea typeface="Cambria Math" pitchFamily="34" charset="-122"/>
                            <a:cs typeface="Cambria Math" pitchFamily="34" charset="-120"/>
                          </a:rPr>
                          <m:t>−2</m:t>
                        </m:r>
                      </m:num>
                      <m:den>
                        <m:r>
                          <a:rPr lang="en-US" altLang="zh-CN" sz="1800" b="0" i="0">
                            <a:solidFill>
                              <a:srgbClr val="003760"/>
                            </a:solidFill>
                            <a:latin typeface="Cambria Math" pitchFamily="34" charset="0"/>
                            <a:ea typeface="Cambria Math" pitchFamily="34" charset="-122"/>
                            <a:cs typeface="Cambria Math" pitchFamily="34" charset="-120"/>
                          </a:rPr>
                          <m:t>4</m:t>
                        </m:r>
                      </m:den>
                    </m:f>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2</m:t>
                            </m:r>
                          </m:e>
                        </m:rad>
                        <m:r>
                          <a:rPr lang="en-US" altLang="zh-CN" sz="1800" b="0" i="0">
                            <a:solidFill>
                              <a:srgbClr val="003760"/>
                            </a:solidFill>
                            <a:latin typeface="Cambria Math" pitchFamily="34" charset="0"/>
                            <a:ea typeface="Cambria Math" pitchFamily="34" charset="-122"/>
                            <a:cs typeface="Cambria Math" pitchFamily="34" charset="-120"/>
                          </a:rPr>
                          <m:t>+2</m:t>
                        </m:r>
                      </m:num>
                      <m:den>
                        <m:r>
                          <a:rPr lang="en-US" altLang="zh-CN" sz="1800" b="0" i="0">
                            <a:solidFill>
                              <a:srgbClr val="003760"/>
                            </a:solidFill>
                            <a:latin typeface="Cambria Math" pitchFamily="34" charset="0"/>
                            <a:ea typeface="Cambria Math" pitchFamily="34" charset="-122"/>
                            <a:cs typeface="Cambria Math" pitchFamily="34" charset="-120"/>
                          </a:rPr>
                          <m:t>4</m:t>
                        </m:r>
                      </m:den>
                    </m:f>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C</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[−1,</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2</m:t>
                            </m:r>
                          </m:e>
                        </m:rad>
                        <m:r>
                          <a:rPr lang="en-US" altLang="zh-CN" sz="1800" b="0" i="0">
                            <a:solidFill>
                              <a:srgbClr val="003760"/>
                            </a:solidFill>
                            <a:latin typeface="Cambria Math" pitchFamily="34" charset="0"/>
                            <a:ea typeface="Cambria Math" pitchFamily="34" charset="-122"/>
                            <a:cs typeface="Cambria Math" pitchFamily="34" charset="-120"/>
                          </a:rPr>
                          <m:t>+2</m:t>
                        </m:r>
                      </m:num>
                      <m:den>
                        <m:r>
                          <a:rPr lang="en-US" altLang="zh-CN" sz="1800" b="0" i="0">
                            <a:solidFill>
                              <a:srgbClr val="003760"/>
                            </a:solidFill>
                            <a:latin typeface="Cambria Math" pitchFamily="34" charset="0"/>
                            <a:ea typeface="Cambria Math" pitchFamily="34" charset="-122"/>
                            <a:cs typeface="Cambria Math" pitchFamily="34" charset="-120"/>
                          </a:rPr>
                          <m:t>4</m:t>
                        </m:r>
                      </m:den>
                    </m:f>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D</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2</m:t>
                            </m:r>
                          </m:e>
                        </m:rad>
                      </m:num>
                      <m:den>
                        <m:r>
                          <a:rPr lang="en-US" altLang="zh-CN" sz="1800" b="0" i="0">
                            <a:solidFill>
                              <a:srgbClr val="003760"/>
                            </a:solidFill>
                            <a:latin typeface="Cambria Math" pitchFamily="34" charset="0"/>
                            <a:ea typeface="Cambria Math" pitchFamily="34" charset="-122"/>
                            <a:cs typeface="Cambria Math" pitchFamily="34" charset="-120"/>
                          </a:rPr>
                          <m:t>4</m:t>
                        </m:r>
                      </m:den>
                    </m:f>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2</m:t>
                            </m:r>
                          </m:e>
                        </m:rad>
                        <m:r>
                          <a:rPr lang="en-US" altLang="zh-CN" sz="1800" b="0" i="0">
                            <a:solidFill>
                              <a:srgbClr val="003760"/>
                            </a:solidFill>
                            <a:latin typeface="Cambria Math" pitchFamily="34" charset="0"/>
                            <a:ea typeface="Cambria Math" pitchFamily="34" charset="-122"/>
                            <a:cs typeface="Cambria Math" pitchFamily="34" charset="-120"/>
                          </a:rPr>
                          <m:t>+2</m:t>
                        </m:r>
                      </m:num>
                      <m:den>
                        <m:r>
                          <a:rPr lang="en-US" altLang="zh-CN" sz="1800" b="0" i="0">
                            <a:solidFill>
                              <a:srgbClr val="003760"/>
                            </a:solidFill>
                            <a:latin typeface="Cambria Math" pitchFamily="34" charset="0"/>
                            <a:ea typeface="Cambria Math" pitchFamily="34" charset="-122"/>
                            <a:cs typeface="Cambria Math" pitchFamily="34" charset="-120"/>
                          </a:rPr>
                          <m:t>4</m:t>
                        </m:r>
                      </m:den>
                    </m:f>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800" dirty="0"/>
              </a:p>
            </p:txBody>
          </p:sp>
        </mc:Choice>
        <mc:Fallback xmlns="">
          <p:sp>
            <p:nvSpPr>
              <p:cNvPr id="4" name="QC_6_BD.44_2#553d1fa72.choices?vaa=1&amp;vcp=1&amp;vop=1&amp;pid=8f871a3e4&amp;color=0,55,96&amp;vtp=1&amp;bbb=1"/>
              <p:cNvSpPr>
                <a:spLocks noRot="1" noChangeAspect="1" noMove="1" noResize="1" noEditPoints="1" noAdjustHandles="1" noChangeArrowheads="1" noChangeShapeType="1" noTextEdit="1"/>
              </p:cNvSpPr>
              <p:nvPr/>
            </p:nvSpPr>
            <p:spPr>
              <a:xfrm>
                <a:off x="502920" y="2741599"/>
                <a:ext cx="10570464" cy="461709"/>
              </a:xfrm>
              <a:prstGeom prst="rect">
                <a:avLst/>
              </a:prstGeom>
              <a:blipFill>
                <a:blip r:embed="rId4"/>
                <a:stretch>
                  <a:fillRect l="-1384" b="-18667"/>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5" name="QC_6_AS.45_1#553d1fa72?vaa=1&amp;vcp=1&amp;vop=1&amp;pid=8f871a3e4&amp;color=0,55,96&amp;vtp=1&amp;bbb=1"/>
              <p:cNvSpPr/>
              <p:nvPr/>
            </p:nvSpPr>
            <p:spPr>
              <a:xfrm>
                <a:off x="502920" y="3203435"/>
                <a:ext cx="10570464" cy="1299909"/>
              </a:xfrm>
              <a:prstGeom prst="rect">
                <a:avLst/>
              </a:prstGeom>
              <a:noFill/>
              <a:ln/>
            </p:spPr>
            <p:txBody>
              <a:bodyPr wrap="none" lIns="0" tIns="0" rIns="0" bIns="0" rtlCol="0" anchor="t"/>
              <a:lstStyle/>
              <a:p>
                <a:pPr algn="l" latinLnBrk="1">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14:m>
                  <m:oMath xmlns:m="http://schemas.openxmlformats.org/officeDocument/2006/math">
                    <m:r>
                      <m:rPr>
                        <m:sty m:val="p"/>
                      </m:rPr>
                      <a:rPr lang="en-US" altLang="zh-CN" sz="1800" b="0" i="0" smtClean="0">
                        <a:solidFill>
                          <a:srgbClr val="003760"/>
                        </a:solidFill>
                        <a:latin typeface="Cambria Math" pitchFamily="34" charset="0"/>
                        <a:ea typeface="Cambria Math" pitchFamily="34" charset="-122"/>
                        <a:cs typeface="Cambria Math" pitchFamily="34" charset="-120"/>
                      </a:rPr>
                      <m:t>cos</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𝐴</m:t>
                    </m:r>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𝐶</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𝐴</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𝐶</m:t>
                    </m:r>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𝐴</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𝐶</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135</m:t>
                        </m:r>
                      </m:e>
                      <m:sup>
                        <m:r>
                          <a:rPr lang="en-US" altLang="zh-CN" sz="1800" b="0" i="0">
                            <a:solidFill>
                              <a:srgbClr val="003760"/>
                            </a:solidFill>
                            <a:latin typeface="Cambria Math" pitchFamily="34" charset="0"/>
                            <a:ea typeface="Cambria Math" pitchFamily="34" charset="-122"/>
                            <a:cs typeface="Cambria Math" pitchFamily="34" charset="-120"/>
                          </a:rPr>
                          <m:t>∘</m:t>
                        </m:r>
                      </m:sup>
                    </m:sSup>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𝐴</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𝐶</m:t>
                    </m:r>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a:p>
                <a:pPr latinLnBrk="1">
                  <a:lnSpc>
                    <a:spcPts val="3300"/>
                  </a:lnSpc>
                </a:pPr>
                <a:r>
                  <a:rPr lang="en-US" altLang="zh-CN" b="0" i="0">
                    <a:solidFill>
                      <a:srgbClr val="003760"/>
                    </a:solidFill>
                    <a:latin typeface="Times New Roman" pitchFamily="34" charset="0"/>
                    <a:ea typeface="微软雅黑" pitchFamily="34" charset="-122"/>
                    <a:cs typeface="Times New Roman" pitchFamily="34" charset="-120"/>
                  </a:rPr>
                  <a:t>由</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135</m:t>
                        </m:r>
                      </m:e>
                      <m:sup>
                        <m:r>
                          <a:rPr lang="en-US" altLang="zh-CN" sz="1800" b="0" i="0">
                            <a:solidFill>
                              <a:srgbClr val="003760"/>
                            </a:solidFill>
                            <a:latin typeface="Cambria Math" pitchFamily="34" charset="0"/>
                            <a:ea typeface="Cambria Math" pitchFamily="34" charset="-122"/>
                            <a:cs typeface="Cambria Math" pitchFamily="34" charset="-120"/>
                          </a:rPr>
                          <m:t>∘</m:t>
                        </m:r>
                      </m:sup>
                    </m:sSup>
                    <m:r>
                      <a:rPr lang="en-US" altLang="zh-CN" sz="1800" b="0" i="0" smtClean="0">
                        <a:solidFill>
                          <a:srgbClr val="003760"/>
                        </a:solidFill>
                        <a:latin typeface="Cambria Math" pitchFamily="34" charset="0"/>
                        <a:ea typeface="Cambria Math" pitchFamily="34" charset="-122"/>
                        <a:cs typeface="Cambria Math" pitchFamily="34" charset="-120"/>
                      </a:rPr>
                      <m:t>&lt;</m:t>
                    </m:r>
                    <m:r>
                      <a:rPr lang="en-US" altLang="zh-CN" sz="1800" b="0" i="0" smtClean="0">
                        <a:solidFill>
                          <a:srgbClr val="003760"/>
                        </a:solidFill>
                        <a:latin typeface="Cambria Math" pitchFamily="34" charset="0"/>
                        <a:ea typeface="Cambria Math" pitchFamily="34" charset="-122"/>
                        <a:cs typeface="Cambria Math" pitchFamily="34" charset="-120"/>
                      </a:rPr>
                      <m:t>𝐴</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𝐶</m:t>
                    </m:r>
                    <m:r>
                      <a:rPr lang="en-US" altLang="zh-CN" sz="1800" b="0" i="0" smtClean="0">
                        <a:solidFill>
                          <a:srgbClr val="003760"/>
                        </a:solidFill>
                        <a:latin typeface="Cambria Math" pitchFamily="34" charset="0"/>
                        <a:ea typeface="Cambria Math" pitchFamily="34" charset="-122"/>
                        <a:cs typeface="Cambria Math" pitchFamily="34" charset="-120"/>
                      </a:rPr>
                      <m:t>&lt;</m:t>
                    </m:r>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135</m:t>
                        </m:r>
                      </m:e>
                      <m:sup>
                        <m:r>
                          <a:rPr lang="en-US" altLang="zh-CN" sz="1800" b="0" i="0">
                            <a:solidFill>
                              <a:srgbClr val="003760"/>
                            </a:solidFill>
                            <a:latin typeface="Cambria Math" pitchFamily="34" charset="0"/>
                            <a:ea typeface="Cambria Math" pitchFamily="34" charset="-122"/>
                            <a:cs typeface="Cambria Math" pitchFamily="34" charset="-120"/>
                          </a:rPr>
                          <m:t>∘</m:t>
                        </m:r>
                      </m:sup>
                    </m:sSup>
                  </m:oMath>
                </a14:m>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，得</a:t>
                </a:r>
                <a14:m>
                  <m:oMath xmlns:m="http://schemas.openxmlformats.org/officeDocument/2006/math">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𝐴</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𝐶</m:t>
                    </m:r>
                    <m:r>
                      <a:rPr lang="en-US" altLang="zh-CN" sz="1800" b="0" i="0" smtClean="0">
                        <a:solidFill>
                          <a:srgbClr val="003760"/>
                        </a:solidFill>
                        <a:latin typeface="Cambria Math" pitchFamily="34" charset="0"/>
                        <a:ea typeface="Cambria Math" pitchFamily="34" charset="-122"/>
                        <a:cs typeface="Cambria Math" pitchFamily="34" charset="-120"/>
                      </a:rPr>
                      <m:t>)∈[−1,1]</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a:p>
                <a:pPr latinLnBrk="1">
                  <a:lnSpc>
                    <a:spcPts val="3700"/>
                  </a:lnSpc>
                </a:pPr>
                <a:r>
                  <a:rPr lang="en-US" altLang="zh-CN" b="0" i="0">
                    <a:solidFill>
                      <a:srgbClr val="003760"/>
                    </a:solidFill>
                    <a:latin typeface="Times New Roman" pitchFamily="34" charset="0"/>
                    <a:ea typeface="微软雅黑" pitchFamily="34" charset="-122"/>
                    <a:cs typeface="Times New Roman" pitchFamily="34" charset="-120"/>
                  </a:rPr>
                  <a:t>则</a:t>
                </a:r>
                <a14:m>
                  <m:oMath xmlns:m="http://schemas.openxmlformats.org/officeDocument/2006/math">
                    <m:r>
                      <m:rPr>
                        <m:sty m:val="p"/>
                      </m:rPr>
                      <a:rPr lang="en-US" altLang="zh-CN" sz="1800" b="0" i="0" smtClean="0">
                        <a:solidFill>
                          <a:srgbClr val="003760"/>
                        </a:solidFill>
                        <a:latin typeface="Cambria Math" pitchFamily="34" charset="0"/>
                        <a:ea typeface="Cambria Math" pitchFamily="34" charset="-122"/>
                        <a:cs typeface="Cambria Math" pitchFamily="34" charset="-120"/>
                      </a:rPr>
                      <m:t>cos</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𝐴</m:t>
                    </m:r>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𝐶</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2</m:t>
                            </m:r>
                          </m:e>
                        </m:rad>
                        <m:r>
                          <a:rPr lang="en-US" altLang="zh-CN" sz="1800" b="0" i="0">
                            <a:solidFill>
                              <a:srgbClr val="003760"/>
                            </a:solidFill>
                            <a:latin typeface="Cambria Math" pitchFamily="34" charset="0"/>
                            <a:ea typeface="Cambria Math" pitchFamily="34" charset="-122"/>
                            <a:cs typeface="Cambria Math" pitchFamily="34" charset="-120"/>
                          </a:rPr>
                          <m:t>−2</m:t>
                        </m:r>
                      </m:num>
                      <m:den>
                        <m:r>
                          <a:rPr lang="en-US" altLang="zh-CN" sz="1800" b="0" i="0">
                            <a:solidFill>
                              <a:srgbClr val="003760"/>
                            </a:solidFill>
                            <a:latin typeface="Cambria Math" pitchFamily="34" charset="0"/>
                            <a:ea typeface="Cambria Math" pitchFamily="34" charset="-122"/>
                            <a:cs typeface="Cambria Math" pitchFamily="34" charset="-120"/>
                          </a:rPr>
                          <m:t>4</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2</m:t>
                            </m:r>
                          </m:e>
                        </m:rad>
                        <m:r>
                          <a:rPr lang="en-US" altLang="zh-CN" sz="1800" b="0" i="0">
                            <a:solidFill>
                              <a:srgbClr val="003760"/>
                            </a:solidFill>
                            <a:latin typeface="Cambria Math" pitchFamily="34" charset="0"/>
                            <a:ea typeface="Cambria Math" pitchFamily="34" charset="-122"/>
                            <a:cs typeface="Cambria Math" pitchFamily="34" charset="-120"/>
                          </a:rPr>
                          <m:t>+2</m:t>
                        </m:r>
                      </m:num>
                      <m:den>
                        <m:r>
                          <a:rPr lang="en-US" altLang="zh-CN" sz="1800" b="0" i="0">
                            <a:solidFill>
                              <a:srgbClr val="003760"/>
                            </a:solidFill>
                            <a:latin typeface="Cambria Math" pitchFamily="34" charset="0"/>
                            <a:ea typeface="Cambria Math" pitchFamily="34" charset="-122"/>
                            <a:cs typeface="Cambria Math" pitchFamily="34" charset="-120"/>
                          </a:rPr>
                          <m:t>4</m:t>
                        </m:r>
                      </m:den>
                    </m:f>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.故选B.</a:t>
                </a:r>
                <a:endParaRPr lang="en-US" altLang="zh-CN" sz="1800" dirty="0">
                  <a:solidFill>
                    <a:srgbClr val="003760"/>
                  </a:solidFill>
                </a:endParaRPr>
              </a:p>
            </p:txBody>
          </p:sp>
        </mc:Choice>
        <mc:Fallback xmlns="">
          <p:sp>
            <p:nvSpPr>
              <p:cNvPr id="5" name="QC_6_AS.45_1#553d1fa72?vaa=1&amp;vcp=1&amp;vop=1&amp;pid=8f871a3e4&amp;color=0,55,96&amp;vtp=1&amp;bbb=1"/>
              <p:cNvSpPr>
                <a:spLocks noRot="1" noChangeAspect="1" noMove="1" noResize="1" noEditPoints="1" noAdjustHandles="1" noChangeArrowheads="1" noChangeShapeType="1" noTextEdit="1"/>
              </p:cNvSpPr>
              <p:nvPr/>
            </p:nvSpPr>
            <p:spPr>
              <a:xfrm>
                <a:off x="502920" y="3203435"/>
                <a:ext cx="10570464" cy="1299909"/>
              </a:xfrm>
              <a:prstGeom prst="rect">
                <a:avLst/>
              </a:prstGeom>
              <a:blipFill>
                <a:blip r:embed="rId5"/>
                <a:stretch>
                  <a:fillRect l="-1384" b="-6075"/>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anim calcmode="lin" valueType="num">
                                      <p:cBhvr>
                                        <p:cTn id="8" dur="500" fill="hold"/>
                                        <p:tgtEl>
                                          <p:spTgt spid="5">
                                            <p:bg/>
                                          </p:spTgt>
                                        </p:tgtEl>
                                        <p:attrNameLst>
                                          <p:attrName>ppt_x</p:attrName>
                                        </p:attrNameLst>
                                      </p:cBhvr>
                                      <p:tavLst>
                                        <p:tav tm="0">
                                          <p:val>
                                            <p:strVal val="#ppt_x"/>
                                          </p:val>
                                        </p:tav>
                                        <p:tav tm="100000">
                                          <p:val>
                                            <p:strVal val="#ppt_x"/>
                                          </p:val>
                                        </p:tav>
                                      </p:tavLst>
                                    </p:anim>
                                    <p:anim calcmode="lin" valueType="num">
                                      <p:cBhvr>
                                        <p:cTn id="9" dur="500" fill="hold"/>
                                        <p:tgtEl>
                                          <p:spTgt spid="5">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Effect transition="in" filter="fade">
                                      <p:cBhvr>
                                        <p:cTn id="12" dur="500"/>
                                        <p:tgtEl>
                                          <p:spTgt spid="5">
                                            <p:txEl>
                                              <p:pRg st="0" end="0"/>
                                            </p:txEl>
                                          </p:spTgt>
                                        </p:tgtEl>
                                      </p:cBhvr>
                                    </p:animEffect>
                                    <p:anim calcmode="lin" valueType="num">
                                      <p:cBhvr>
                                        <p:cTn id="13"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5">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5">
                                            <p:txEl>
                                              <p:pRg st="1" end="1"/>
                                            </p:txEl>
                                          </p:spTgt>
                                        </p:tgtEl>
                                        <p:attrNameLst>
                                          <p:attrName>style.visibility</p:attrName>
                                        </p:attrNameLst>
                                      </p:cBhvr>
                                      <p:to>
                                        <p:strVal val="visible"/>
                                      </p:to>
                                    </p:set>
                                    <p:animEffect transition="in" filter="fade">
                                      <p:cBhvr>
                                        <p:cTn id="17" dur="500"/>
                                        <p:tgtEl>
                                          <p:spTgt spid="5">
                                            <p:txEl>
                                              <p:pRg st="1" end="1"/>
                                            </p:txEl>
                                          </p:spTgt>
                                        </p:tgtEl>
                                      </p:cBhvr>
                                    </p:animEffect>
                                    <p:anim calcmode="lin" valueType="num">
                                      <p:cBhvr>
                                        <p:cTn id="18"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5">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5">
                                            <p:txEl>
                                              <p:pRg st="2" end="2"/>
                                            </p:txEl>
                                          </p:spTgt>
                                        </p:tgtEl>
                                        <p:attrNameLst>
                                          <p:attrName>style.visibility</p:attrName>
                                        </p:attrNameLst>
                                      </p:cBhvr>
                                      <p:to>
                                        <p:strVal val="visible"/>
                                      </p:to>
                                    </p:set>
                                    <p:animEffect transition="in" filter="fade">
                                      <p:cBhvr>
                                        <p:cTn id="22" dur="500"/>
                                        <p:tgtEl>
                                          <p:spTgt spid="5">
                                            <p:txEl>
                                              <p:pRg st="2" end="2"/>
                                            </p:txEl>
                                          </p:spTgt>
                                        </p:tgtEl>
                                      </p:cBhvr>
                                    </p:animEffect>
                                    <p:anim calcmode="lin" valueType="num">
                                      <p:cBhvr>
                                        <p:cTn id="23"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5">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42" presetClass="entr" presetSubtype="0" fill="hold" grpId="0" nodeType="clickEffect">
                                  <p:stCondLst>
                                    <p:cond delay="0"/>
                                  </p:stCondLst>
                                  <p:childTnLst>
                                    <p:set>
                                      <p:cBhvr>
                                        <p:cTn id="28" dur="1" fill="hold">
                                          <p:stCondLst>
                                            <p:cond delay="0"/>
                                          </p:stCondLst>
                                        </p:cTn>
                                        <p:tgtEl>
                                          <p:spTgt spid="3">
                                            <p:bg/>
                                          </p:spTgt>
                                        </p:tgtEl>
                                        <p:attrNameLst>
                                          <p:attrName>style.visibility</p:attrName>
                                        </p:attrNameLst>
                                      </p:cBhvr>
                                      <p:to>
                                        <p:strVal val="visible"/>
                                      </p:to>
                                    </p:set>
                                    <p:animEffect transition="in" filter="fade">
                                      <p:cBhvr>
                                        <p:cTn id="29" dur="500"/>
                                        <p:tgtEl>
                                          <p:spTgt spid="3">
                                            <p:bg/>
                                          </p:spTgt>
                                        </p:tgtEl>
                                      </p:cBhvr>
                                    </p:animEffect>
                                    <p:anim calcmode="lin" valueType="num">
                                      <p:cBhvr>
                                        <p:cTn id="30" dur="500" fill="hold"/>
                                        <p:tgtEl>
                                          <p:spTgt spid="3">
                                            <p:bg/>
                                          </p:spTgt>
                                        </p:tgtEl>
                                        <p:attrNameLst>
                                          <p:attrName>ppt_x</p:attrName>
                                        </p:attrNameLst>
                                      </p:cBhvr>
                                      <p:tavLst>
                                        <p:tav tm="0">
                                          <p:val>
                                            <p:strVal val="#ppt_x"/>
                                          </p:val>
                                        </p:tav>
                                        <p:tav tm="100000">
                                          <p:val>
                                            <p:strVal val="#ppt_x"/>
                                          </p:val>
                                        </p:tav>
                                      </p:tavLst>
                                    </p:anim>
                                    <p:anim calcmode="lin" valueType="num">
                                      <p:cBhvr>
                                        <p:cTn id="31" dur="500" fill="hold"/>
                                        <p:tgtEl>
                                          <p:spTgt spid="3">
                                            <p:bg/>
                                          </p:spTgt>
                                        </p:tgtEl>
                                        <p:attrNameLst>
                                          <p:attrName>ppt_y</p:attrName>
                                        </p:attrNameLst>
                                      </p:cBhvr>
                                      <p:tavLst>
                                        <p:tav tm="0">
                                          <p:val>
                                            <p:strVal val="#ppt_y+.1"/>
                                          </p:val>
                                        </p:tav>
                                        <p:tav tm="100000">
                                          <p:val>
                                            <p:strVal val="#ppt_y"/>
                                          </p:val>
                                        </p:tav>
                                      </p:tavLst>
                                    </p:anim>
                                  </p:childTnLst>
                                </p:cTn>
                              </p:par>
                              <p:par>
                                <p:cTn id="32" presetID="42" presetClass="entr" presetSubtype="0" fill="hold" grpId="0" nodeType="withEffect">
                                  <p:stCondLst>
                                    <p:cond delay="0"/>
                                  </p:stCondLst>
                                  <p:childTnLst>
                                    <p:set>
                                      <p:cBhvr>
                                        <p:cTn id="33" dur="1" fill="hold">
                                          <p:stCondLst>
                                            <p:cond delay="0"/>
                                          </p:stCondLst>
                                        </p:cTn>
                                        <p:tgtEl>
                                          <p:spTgt spid="3">
                                            <p:txEl>
                                              <p:pRg st="0" end="0"/>
                                            </p:txEl>
                                          </p:spTgt>
                                        </p:tgtEl>
                                        <p:attrNameLst>
                                          <p:attrName>style.visibility</p:attrName>
                                        </p:attrNameLst>
                                      </p:cBhvr>
                                      <p:to>
                                        <p:strVal val="visible"/>
                                      </p:to>
                                    </p:set>
                                    <p:animEffect transition="in" filter="fade">
                                      <p:cBhvr>
                                        <p:cTn id="34" dur="500"/>
                                        <p:tgtEl>
                                          <p:spTgt spid="3">
                                            <p:txEl>
                                              <p:pRg st="0" end="0"/>
                                            </p:txEl>
                                          </p:spTgt>
                                        </p:tgtEl>
                                      </p:cBhvr>
                                    </p:animEffect>
                                    <p:anim calcmode="lin" valueType="num">
                                      <p:cBhvr>
                                        <p:cTn id="35"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36" dur="5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28.xml><?xml version="1.0" encoding="utf-8"?>
<p:sld xmlns:a="http://schemas.openxmlformats.org/drawingml/2006/main" xmlns:r="http://schemas.openxmlformats.org/officeDocument/2006/relationships" xmlns:p="http://schemas.openxmlformats.org/presentationml/2006/main">
  <p:cSld name="Slide 26&amp;si=26">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B_6_BD.48_1#4e87e9825?vaa=1&amp;vcp=1&amp;vop=1&amp;pid=8f871a3e4&amp;color=0,55,96&amp;vtp=1&amp;bt=1&amp;bbb=1"/>
              <p:cNvSpPr/>
              <p:nvPr/>
            </p:nvSpPr>
            <p:spPr>
              <a:xfrm>
                <a:off x="502920" y="1530400"/>
                <a:ext cx="10570464" cy="546862"/>
              </a:xfrm>
              <a:prstGeom prst="rect">
                <a:avLst/>
              </a:prstGeom>
              <a:noFill/>
              <a:ln/>
            </p:spPr>
            <p:txBody>
              <a:bodyPr wrap="none" lIns="0" tIns="0" rIns="0" bIns="0" rtlCol="0" anchor="t"/>
              <a:lstStyle/>
              <a:p>
                <a:pPr algn="l" latinLnBrk="1">
                  <a:lnSpc>
                    <a:spcPts val="5100"/>
                  </a:lnSpc>
                </a:pPr>
                <a:r>
                  <a:rPr lang="en-US" altLang="zh-CN" sz="1800" b="1" i="0" dirty="0">
                    <a:solidFill>
                      <a:srgbClr val="003760"/>
                    </a:solidFill>
                    <a:latin typeface="Times New Roman" pitchFamily="34" charset="0"/>
                    <a:ea typeface="微软雅黑" pitchFamily="34" charset="-122"/>
                    <a:cs typeface="Times New Roman" pitchFamily="34" charset="-120"/>
                  </a:rPr>
                  <a:t>2-2</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若</a:t>
                </a:r>
                <a14:m>
                  <m:oMath xmlns:m="http://schemas.openxmlformats.org/officeDocument/2006/math">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a:rPr lang="en-US" altLang="zh-CN" sz="1800" b="0" i="0" smtClean="0">
                        <a:solidFill>
                          <a:srgbClr val="003760"/>
                        </a:solidFill>
                        <a:latin typeface="Cambria Math" pitchFamily="34" charset="0"/>
                        <a:ea typeface="Cambria Math" pitchFamily="34" charset="-122"/>
                        <a:cs typeface="Cambria Math" pitchFamily="34" charset="-120"/>
                      </a:rPr>
                      <m:t>5</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𝑎</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m:rPr>
                        <m:sty m:val="p"/>
                      </m:rPr>
                      <a:rPr lang="en-US" altLang="zh-CN" sz="1800" b="0" i="0" smtClean="0">
                        <a:solidFill>
                          <a:srgbClr val="003760"/>
                        </a:solidFill>
                        <a:latin typeface="Cambria Math" pitchFamily="34" charset="0"/>
                        <a:ea typeface="Cambria Math" pitchFamily="34" charset="-122"/>
                        <a:cs typeface="Cambria Math" pitchFamily="34" charset="-120"/>
                      </a:rPr>
                      <m:t>cos</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cos</m:t>
                    </m:r>
                    <m:r>
                      <a:rPr lang="en-US" altLang="zh-CN" sz="1800" b="0" i="0" smtClean="0">
                        <a:solidFill>
                          <a:srgbClr val="003760"/>
                        </a:solidFill>
                        <a:latin typeface="Cambria Math" pitchFamily="34" charset="0"/>
                        <a:ea typeface="Cambria Math" pitchFamily="34" charset="-122"/>
                        <a:cs typeface="Cambria Math" pitchFamily="34" charset="-120"/>
                      </a:rPr>
                      <m:t>3</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cos</m:t>
                    </m:r>
                    <m:r>
                      <a:rPr lang="en-US" altLang="zh-CN" sz="1800" b="0" i="0" smtClean="0">
                        <a:solidFill>
                          <a:srgbClr val="003760"/>
                        </a:solidFill>
                        <a:latin typeface="Cambria Math" pitchFamily="34" charset="0"/>
                        <a:ea typeface="Cambria Math" pitchFamily="34" charset="-122"/>
                        <a:cs typeface="Cambria Math" pitchFamily="34" charset="-120"/>
                      </a:rPr>
                      <m:t>5</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𝑏</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𝑏</m:t>
                    </m:r>
                    <m:r>
                      <a:rPr lang="en-US" altLang="zh-CN" sz="1800" b="0" i="0" smtClean="0">
                        <a:solidFill>
                          <a:srgbClr val="003760"/>
                        </a:solidFill>
                        <a:latin typeface="Cambria Math" pitchFamily="34" charset="0"/>
                        <a:ea typeface="Cambria Math" pitchFamily="34" charset="-122"/>
                        <a:cs typeface="Cambria Math" pitchFamily="34" charset="-120"/>
                      </a:rPr>
                      <m:t>≠0)</m:t>
                    </m:r>
                  </m:oMath>
                </a14:m>
                <a:r>
                  <a:rPr lang="en-US" altLang="zh-CN" sz="1800" b="0" i="0" dirty="0">
                    <a:solidFill>
                      <a:srgbClr val="003760"/>
                    </a:solidFill>
                    <a:latin typeface="Times New Roman" pitchFamily="34" charset="0"/>
                    <a:ea typeface="微软雅黑" pitchFamily="34" charset="-122"/>
                    <a:cs typeface="Times New Roman" pitchFamily="34" charset="-120"/>
                  </a:rPr>
                  <a:t>，则</a:t>
                </a:r>
                <a14:m>
                  <m:oMath xmlns:m="http://schemas.openxmlformats.org/officeDocument/2006/math">
                    <m:r>
                      <m:rPr>
                        <m:sty m:val="p"/>
                      </m:rPr>
                      <a:rPr lang="en-US" altLang="zh-CN" sz="1800" b="0" i="0" smtClean="0">
                        <a:solidFill>
                          <a:srgbClr val="003760"/>
                        </a:solidFill>
                        <a:latin typeface="Cambria Math" pitchFamily="34" charset="0"/>
                        <a:ea typeface="Cambria Math" pitchFamily="34" charset="-122"/>
                        <a:cs typeface="Cambria Math" pitchFamily="34" charset="-120"/>
                      </a:rPr>
                      <m:t>tan</m:t>
                    </m:r>
                    <m:r>
                      <a:rPr lang="en-US" altLang="zh-CN" sz="1800" b="0" i="0" smtClean="0">
                        <a:solidFill>
                          <a:srgbClr val="003760"/>
                        </a:solidFill>
                        <a:latin typeface="Cambria Math" pitchFamily="34" charset="0"/>
                        <a:ea typeface="Cambria Math" pitchFamily="34" charset="-122"/>
                        <a:cs typeface="Cambria Math" pitchFamily="34" charset="-120"/>
                      </a:rPr>
                      <m:t>3</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i="0" dirty="0">
                    <a:solidFill>
                      <a:srgbClr val="003760"/>
                    </a:solidFill>
                    <a:latin typeface="SimSun" pitchFamily="34" charset="0"/>
                    <a:ea typeface="SimSun" pitchFamily="34" charset="-122"/>
                    <a:cs typeface="SimSun" pitchFamily="34" charset="-120"/>
                  </a:rPr>
                  <a:t>_</a:t>
                </a:r>
                <a:r>
                  <a:rPr lang="en-US" altLang="zh-CN" sz="2850" b="0" i="0" u="sng" kern="0" spc="-99900" dirty="0">
                    <a:solidFill>
                      <a:srgbClr val="FF00FF"/>
                    </a:solidFill>
                    <a:latin typeface="SimSun" panose="02010600030101010101" pitchFamily="2" charset="-122"/>
                    <a:ea typeface="微软雅黑" pitchFamily="34" charset="-122"/>
                    <a:cs typeface="Times New Roman" pitchFamily="34" charset="-120"/>
                  </a:rPr>
                  <a:t> </a:t>
                </a:r>
                <a:r>
                  <a:rPr lang="en-US" altLang="zh-CN" sz="1800" i="0" dirty="0">
                    <a:solidFill>
                      <a:srgbClr val="003760"/>
                    </a:solidFill>
                    <a:latin typeface="SimSun" pitchFamily="34" charset="0"/>
                    <a:ea typeface="SimSun" pitchFamily="34" charset="-122"/>
                    <a:cs typeface="SimSun" pitchFamily="34" charset="-120"/>
                  </a:rPr>
                  <a:t>__</a:t>
                </a:r>
                <a:r>
                  <a:rPr lang="en-US" altLang="zh-CN" sz="1800" b="0" i="0" dirty="0">
                    <a:solidFill>
                      <a:srgbClr val="003760"/>
                    </a:solidFill>
                    <a:latin typeface="Times New Roman" pitchFamily="34" charset="0"/>
                    <a:ea typeface="微软雅黑" pitchFamily="34" charset="-122"/>
                    <a:cs typeface="Times New Roman" pitchFamily="34" charset="-120"/>
                  </a:rPr>
                  <a:t>（结果用</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𝑎</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𝑏</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表示）.</a:t>
                </a:r>
                <a:endParaRPr lang="en-US" altLang="zh-CN" sz="1800" dirty="0">
                  <a:solidFill>
                    <a:srgbClr val="003760"/>
                  </a:solidFill>
                </a:endParaRPr>
              </a:p>
            </p:txBody>
          </p:sp>
        </mc:Choice>
        <mc:Fallback xmlns="">
          <p:sp>
            <p:nvSpPr>
              <p:cNvPr id="2" name="QB_6_BD.48_1#4e87e9825?vaa=1&amp;vcp=1&amp;vop=1&amp;pid=8f871a3e4&amp;color=0,55,96&amp;vtp=1&amp;bt=1&amp;bbb=1"/>
              <p:cNvSpPr>
                <a:spLocks noRot="1" noChangeAspect="1" noMove="1" noResize="1" noEditPoints="1" noAdjustHandles="1" noChangeArrowheads="1" noChangeShapeType="1" noTextEdit="1"/>
              </p:cNvSpPr>
              <p:nvPr/>
            </p:nvSpPr>
            <p:spPr>
              <a:xfrm>
                <a:off x="502920" y="1530400"/>
                <a:ext cx="10570464" cy="546862"/>
              </a:xfrm>
              <a:prstGeom prst="rect">
                <a:avLst/>
              </a:prstGeom>
              <a:blipFill>
                <a:blip r:embed="rId3"/>
                <a:stretch>
                  <a:fillRect l="-1384" b="-25556"/>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3" name="QB_6_AN.50_1#4e87e9825.blank?vaa=1&amp;vcp=1&amp;vop=1&amp;pid=8f871a3e4&amp;color=0,55,96&amp;vpa=10&amp;vtp=1&amp;bbb=1&amp;rh=32.12"/>
              <p:cNvSpPr/>
              <p:nvPr/>
            </p:nvSpPr>
            <p:spPr>
              <a:xfrm>
                <a:off x="8369554" y="1605266"/>
                <a:ext cx="250571" cy="407924"/>
              </a:xfrm>
              <a:prstGeom prst="rect">
                <a:avLst/>
              </a:prstGeom>
              <a:noFill/>
              <a:ln/>
            </p:spPr>
            <p:txBody>
              <a:bodyPr wrap="none" lIns="0" tIns="0" rIns="0" bIns="0" rtlCol="0" anchor="t"/>
              <a:lstStyle/>
              <a:p>
                <a:pPr algn="ctr" latinLnBrk="1">
                  <a:lnSpc>
                    <a:spcPts val="3300"/>
                  </a:lnSpc>
                </a:pPr>
                <a14:m>
                  <m:oMath xmlns:m="http://schemas.openxmlformats.org/officeDocument/2006/math">
                    <m:f>
                      <m:fPr>
                        <m:ctrlPr>
                          <a:rPr lang="en-US" altLang="zh-CN" sz="2000" b="0" i="1" dirty="0" smtClean="0">
                            <a:solidFill>
                              <a:srgbClr val="6161F4"/>
                            </a:solidFill>
                            <a:latin typeface="Cambria Math" panose="02040503050406030204" pitchFamily="18" charset="0"/>
                            <a:ea typeface="微软雅黑" pitchFamily="34" charset="-122"/>
                            <a:cs typeface="Times New Roman" pitchFamily="34" charset="-120"/>
                          </a:rPr>
                        </m:ctrlPr>
                      </m:fPr>
                      <m:num>
                        <m:r>
                          <a:rPr lang="en-US" altLang="zh-CN" sz="2000" b="0" i="0">
                            <a:solidFill>
                              <a:srgbClr val="6161F4"/>
                            </a:solidFill>
                            <a:latin typeface="Cambria Math" pitchFamily="34" charset="0"/>
                            <a:ea typeface="Cambria Math" pitchFamily="34" charset="-122"/>
                            <a:cs typeface="Cambria Math" pitchFamily="34" charset="-120"/>
                          </a:rPr>
                          <m:t>𝑎</m:t>
                        </m:r>
                      </m:num>
                      <m:den>
                        <m:r>
                          <a:rPr lang="en-US" altLang="zh-CN" sz="2000" b="0" i="0">
                            <a:solidFill>
                              <a:srgbClr val="6161F4"/>
                            </a:solidFill>
                            <a:latin typeface="Cambria Math" pitchFamily="34" charset="0"/>
                            <a:ea typeface="Cambria Math" pitchFamily="34" charset="-122"/>
                            <a:cs typeface="Cambria Math" pitchFamily="34" charset="-120"/>
                          </a:rPr>
                          <m:t>𝑏</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00" dirty="0"/>
              </a:p>
            </p:txBody>
          </p:sp>
        </mc:Choice>
        <mc:Fallback xmlns="">
          <p:sp>
            <p:nvSpPr>
              <p:cNvPr id="3" name="QB_6_AN.50_1#4e87e9825.blank?vaa=1&amp;vcp=1&amp;vop=1&amp;pid=8f871a3e4&amp;color=0,55,96&amp;vpa=10&amp;vtp=1&amp;bbb=1&amp;rh=32.12"/>
              <p:cNvSpPr>
                <a:spLocks noRot="1" noChangeAspect="1" noMove="1" noResize="1" noEditPoints="1" noAdjustHandles="1" noChangeArrowheads="1" noChangeShapeType="1" noTextEdit="1"/>
              </p:cNvSpPr>
              <p:nvPr/>
            </p:nvSpPr>
            <p:spPr>
              <a:xfrm>
                <a:off x="8369554" y="1605266"/>
                <a:ext cx="250571" cy="407924"/>
              </a:xfrm>
              <a:prstGeom prst="rect">
                <a:avLst/>
              </a:prstGeom>
              <a:blipFill>
                <a:blip r:embed="rId4"/>
                <a:stretch>
                  <a:fillRect b="-19403"/>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4" name="QB_6_AS.49_1#4e87e9825?vaa=1&amp;vcp=1&amp;vop=1&amp;pid=8f871a3e4&amp;color=0,55,96&amp;vtp=1&amp;bbb=1&amp;hb=1"/>
              <p:cNvSpPr/>
              <p:nvPr/>
            </p:nvSpPr>
            <p:spPr>
              <a:xfrm>
                <a:off x="502920" y="2079738"/>
                <a:ext cx="10570464" cy="3120708"/>
              </a:xfrm>
              <a:prstGeom prst="rect">
                <a:avLst/>
              </a:prstGeom>
              <a:noFill/>
              <a:ln/>
            </p:spPr>
            <p:txBody>
              <a:bodyPr wrap="none" lIns="0" tIns="0" rIns="0" bIns="0" rtlCol="0" anchor="t"/>
              <a:lstStyle/>
              <a:p>
                <a:pPr latinLnBrk="1">
                  <a:lnSpc>
                    <a:spcPts val="34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0" i="0" dirty="0">
                    <a:solidFill>
                      <a:srgbClr val="003760"/>
                    </a:solidFill>
                    <a:latin typeface="Times New Roman" pitchFamily="34" charset="0"/>
                    <a:ea typeface="微软雅黑" pitchFamily="34" charset="-122"/>
                    <a:cs typeface="Times New Roman" pitchFamily="34" charset="-120"/>
                  </a:rPr>
                  <a:t>由和差化积公式得</a:t>
                </a:r>
                <a14:m>
                  <m:oMath xmlns:m="http://schemas.openxmlformats.org/officeDocument/2006/math">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5</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=2</m:t>
                    </m:r>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5</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𝑥</m:t>
                        </m:r>
                      </m:num>
                      <m:den>
                        <m:r>
                          <a:rPr lang="en-US" altLang="zh-CN" sz="1800" b="0" i="0">
                            <a:solidFill>
                              <a:srgbClr val="003760"/>
                            </a:solidFill>
                            <a:latin typeface="Cambria Math" pitchFamily="34" charset="0"/>
                            <a:ea typeface="Cambria Math" pitchFamily="34" charset="-122"/>
                            <a:cs typeface="Cambria Math" pitchFamily="34" charset="-120"/>
                          </a:rPr>
                          <m:t>2</m:t>
                        </m:r>
                      </m:den>
                    </m:f>
                    <m:r>
                      <m:rPr>
                        <m:sty m:val="p"/>
                      </m:rPr>
                      <a:rPr lang="en-US" altLang="zh-CN" sz="1800" b="0" i="0" smtClean="0">
                        <a:solidFill>
                          <a:srgbClr val="003760"/>
                        </a:solidFill>
                        <a:latin typeface="Cambria Math" pitchFamily="34" charset="0"/>
                        <a:ea typeface="Cambria Math" pitchFamily="34" charset="-122"/>
                        <a:cs typeface="Cambria Math" pitchFamily="34" charset="-120"/>
                      </a:rPr>
                      <m:t>cos</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5</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𝑥</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smtClean="0">
                        <a:solidFill>
                          <a:srgbClr val="003760"/>
                        </a:solidFill>
                        <a:latin typeface="Cambria Math" pitchFamily="34" charset="0"/>
                        <a:ea typeface="Cambria Math" pitchFamily="34" charset="-122"/>
                        <a:cs typeface="Cambria Math" pitchFamily="34" charset="-120"/>
                      </a:rPr>
                      <m:t>=2</m:t>
                    </m:r>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3</m:t>
                    </m:r>
                    <m:r>
                      <a:rPr lang="en-US" altLang="zh-CN" sz="1800" b="0" i="0" smtClean="0">
                        <a:solidFill>
                          <a:srgbClr val="003760"/>
                        </a:solidFill>
                        <a:latin typeface="Cambria Math" pitchFamily="34" charset="0"/>
                        <a:ea typeface="Cambria Math" pitchFamily="34" charset="-122"/>
                        <a:cs typeface="Cambria Math" pitchFamily="34" charset="-120"/>
                      </a:rPr>
                      <m:t>𝑥</m:t>
                    </m:r>
                    <m:r>
                      <m:rPr>
                        <m:sty m:val="p"/>
                      </m:rPr>
                      <a:rPr lang="en-US" altLang="zh-CN" sz="1800" b="0" i="0" smtClean="0">
                        <a:solidFill>
                          <a:srgbClr val="003760"/>
                        </a:solidFill>
                        <a:latin typeface="Cambria Math" pitchFamily="34" charset="0"/>
                        <a:ea typeface="Cambria Math" pitchFamily="34" charset="-122"/>
                        <a:cs typeface="Cambria Math" pitchFamily="34" charset="-120"/>
                      </a:rPr>
                      <m:t>cos</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2</m:t>
                    </m:r>
                    <m:r>
                      <a:rPr lang="en-US" altLang="zh-CN" sz="1800" b="0" i="0" smtClean="0">
                        <a:solidFill>
                          <a:srgbClr val="003760"/>
                        </a:solidFill>
                        <a:latin typeface="Cambria Math" pitchFamily="34" charset="0"/>
                        <a:ea typeface="Cambria Math" pitchFamily="34" charset="-122"/>
                        <a:cs typeface="Cambria Math" pitchFamily="34" charset="-120"/>
                      </a:rPr>
                      <m:t>𝑥</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t>
                </a:r>
              </a:p>
              <a:p>
                <a:pPr latinLnBrk="1">
                  <a:lnSpc>
                    <a:spcPts val="3400"/>
                  </a:lnSpc>
                </a:pPr>
                <a14:m>
                  <m:oMath xmlns:m="http://schemas.openxmlformats.org/officeDocument/2006/math">
                    <m:r>
                      <m:rPr>
                        <m:sty m:val="p"/>
                      </m:rPr>
                      <a:rPr lang="en-US" altLang="zh-CN" sz="1800" b="0" i="0" smtClean="0">
                        <a:solidFill>
                          <a:srgbClr val="003760"/>
                        </a:solidFill>
                        <a:latin typeface="Cambria Math" pitchFamily="34" charset="0"/>
                        <a:ea typeface="Cambria Math" pitchFamily="34" charset="-122"/>
                        <a:cs typeface="Cambria Math" pitchFamily="34" charset="-120"/>
                      </a:rPr>
                      <m:t>cos</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5</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cos</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=2</m:t>
                    </m:r>
                    <m:r>
                      <m:rPr>
                        <m:sty m:val="p"/>
                      </m:rPr>
                      <a:rPr lang="en-US" altLang="zh-CN" sz="1800" b="0" i="0" smtClean="0">
                        <a:solidFill>
                          <a:srgbClr val="003760"/>
                        </a:solidFill>
                        <a:latin typeface="Cambria Math" pitchFamily="34" charset="0"/>
                        <a:ea typeface="Cambria Math" pitchFamily="34" charset="-122"/>
                        <a:cs typeface="Cambria Math" pitchFamily="34" charset="-120"/>
                      </a:rPr>
                      <m:t>cos</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5</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𝑥</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cos</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5</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𝑥</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smtClean="0">
                        <a:solidFill>
                          <a:srgbClr val="003760"/>
                        </a:solidFill>
                        <a:latin typeface="Cambria Math" pitchFamily="34" charset="0"/>
                        <a:ea typeface="Cambria Math" pitchFamily="34" charset="-122"/>
                        <a:cs typeface="Cambria Math" pitchFamily="34" charset="-120"/>
                      </a:rPr>
                      <m:t>=2</m:t>
                    </m:r>
                    <m:r>
                      <m:rPr>
                        <m:sty m:val="p"/>
                      </m:rPr>
                      <a:rPr lang="en-US" altLang="zh-CN" sz="1800" b="0" i="0" smtClean="0">
                        <a:solidFill>
                          <a:srgbClr val="003760"/>
                        </a:solidFill>
                        <a:latin typeface="Cambria Math" pitchFamily="34" charset="0"/>
                        <a:ea typeface="Cambria Math" pitchFamily="34" charset="-122"/>
                        <a:cs typeface="Cambria Math" pitchFamily="34" charset="-120"/>
                      </a:rPr>
                      <m:t>cos</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3</m:t>
                    </m:r>
                    <m:r>
                      <a:rPr lang="en-US" altLang="zh-CN" sz="1800" b="0" i="0" smtClean="0">
                        <a:solidFill>
                          <a:srgbClr val="003760"/>
                        </a:solidFill>
                        <a:latin typeface="Cambria Math" pitchFamily="34" charset="0"/>
                        <a:ea typeface="Cambria Math" pitchFamily="34" charset="-122"/>
                        <a:cs typeface="Cambria Math" pitchFamily="34" charset="-120"/>
                      </a:rPr>
                      <m:t>𝑥</m:t>
                    </m:r>
                    <m:r>
                      <m:rPr>
                        <m:sty m:val="p"/>
                      </m:rPr>
                      <a:rPr lang="en-US" altLang="zh-CN" sz="1800" b="0" i="0" smtClean="0">
                        <a:solidFill>
                          <a:srgbClr val="003760"/>
                        </a:solidFill>
                        <a:latin typeface="Cambria Math" pitchFamily="34" charset="0"/>
                        <a:ea typeface="Cambria Math" pitchFamily="34" charset="-122"/>
                        <a:cs typeface="Cambria Math" pitchFamily="34" charset="-120"/>
                      </a:rPr>
                      <m:t>cos</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2</m:t>
                    </m:r>
                    <m:r>
                      <a:rPr lang="en-US" altLang="zh-CN" sz="1800" b="0" i="0" smtClean="0">
                        <a:solidFill>
                          <a:srgbClr val="003760"/>
                        </a:solidFill>
                        <a:latin typeface="Cambria Math" pitchFamily="34" charset="0"/>
                        <a:ea typeface="Cambria Math" pitchFamily="34" charset="-122"/>
                        <a:cs typeface="Cambria Math" pitchFamily="34" charset="-120"/>
                      </a:rPr>
                      <m:t>𝑥</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，则</a:t>
                </a:r>
              </a:p>
              <a:p>
                <a:pPr latinLnBrk="1">
                  <a:lnSpc>
                    <a:spcPts val="3300"/>
                  </a:lnSpc>
                </a:pPr>
                <a14:m>
                  <m:oMath xmlns:m="http://schemas.openxmlformats.org/officeDocument/2006/math">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3</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5</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=2</m:t>
                    </m:r>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3</m:t>
                    </m:r>
                    <m:r>
                      <a:rPr lang="en-US" altLang="zh-CN" sz="1800" b="0" i="0" smtClean="0">
                        <a:solidFill>
                          <a:srgbClr val="003760"/>
                        </a:solidFill>
                        <a:latin typeface="Cambria Math" pitchFamily="34" charset="0"/>
                        <a:ea typeface="Cambria Math" pitchFamily="34" charset="-122"/>
                        <a:cs typeface="Cambria Math" pitchFamily="34" charset="-120"/>
                      </a:rPr>
                      <m:t>𝑥</m:t>
                    </m:r>
                    <m:r>
                      <m:rPr>
                        <m:sty m:val="p"/>
                      </m:rPr>
                      <a:rPr lang="en-US" altLang="zh-CN" sz="1800" b="0" i="0" smtClean="0">
                        <a:solidFill>
                          <a:srgbClr val="003760"/>
                        </a:solidFill>
                        <a:latin typeface="Cambria Math" pitchFamily="34" charset="0"/>
                        <a:ea typeface="Cambria Math" pitchFamily="34" charset="-122"/>
                        <a:cs typeface="Cambria Math" pitchFamily="34" charset="-120"/>
                      </a:rPr>
                      <m:t>cos</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2</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3</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3</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(2⋅</m:t>
                    </m:r>
                    <m:r>
                      <m:rPr>
                        <m:sty m:val="p"/>
                      </m:rPr>
                      <a:rPr lang="en-US" altLang="zh-CN" sz="1800" b="0" i="0" smtClean="0">
                        <a:solidFill>
                          <a:srgbClr val="003760"/>
                        </a:solidFill>
                        <a:latin typeface="Cambria Math" pitchFamily="34" charset="0"/>
                        <a:ea typeface="Cambria Math" pitchFamily="34" charset="-122"/>
                        <a:cs typeface="Cambria Math" pitchFamily="34" charset="-120"/>
                      </a:rPr>
                      <m:t>cos</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2</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+1)</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t>
                </a:r>
              </a:p>
              <a:p>
                <a:pPr latinLnBrk="1">
                  <a:lnSpc>
                    <a:spcPts val="3300"/>
                  </a:lnSpc>
                </a:pPr>
                <a14:m>
                  <m:oMath xmlns:m="http://schemas.openxmlformats.org/officeDocument/2006/math">
                    <m:r>
                      <m:rPr>
                        <m:sty m:val="p"/>
                      </m:rPr>
                      <a:rPr lang="en-US" altLang="zh-CN" sz="1800" b="0" i="0" smtClean="0">
                        <a:solidFill>
                          <a:srgbClr val="003760"/>
                        </a:solidFill>
                        <a:latin typeface="Cambria Math" pitchFamily="34" charset="0"/>
                        <a:ea typeface="Cambria Math" pitchFamily="34" charset="-122"/>
                        <a:cs typeface="Cambria Math" pitchFamily="34" charset="-120"/>
                      </a:rPr>
                      <m:t>cos</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cos</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3</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cos</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5</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=2</m:t>
                    </m:r>
                    <m:r>
                      <m:rPr>
                        <m:sty m:val="p"/>
                      </m:rPr>
                      <a:rPr lang="en-US" altLang="zh-CN" sz="1800" b="0" i="0" smtClean="0">
                        <a:solidFill>
                          <a:srgbClr val="003760"/>
                        </a:solidFill>
                        <a:latin typeface="Cambria Math" pitchFamily="34" charset="0"/>
                        <a:ea typeface="Cambria Math" pitchFamily="34" charset="-122"/>
                        <a:cs typeface="Cambria Math" pitchFamily="34" charset="-120"/>
                      </a:rPr>
                      <m:t>cos</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3</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cos</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2</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cos</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3</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cos</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3</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(2</m:t>
                    </m:r>
                    <m:r>
                      <m:rPr>
                        <m:sty m:val="p"/>
                      </m:rPr>
                      <a:rPr lang="en-US" altLang="zh-CN" sz="1800" b="0" i="0" smtClean="0">
                        <a:solidFill>
                          <a:srgbClr val="003760"/>
                        </a:solidFill>
                        <a:latin typeface="Cambria Math" pitchFamily="34" charset="0"/>
                        <a:ea typeface="Cambria Math" pitchFamily="34" charset="-122"/>
                        <a:cs typeface="Cambria Math" pitchFamily="34" charset="-120"/>
                      </a:rPr>
                      <m:t>cos</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2</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+1)</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a:p>
                <a:pPr latinLnBrk="1">
                  <a:lnSpc>
                    <a:spcPts val="3500"/>
                  </a:lnSpc>
                </a:pPr>
                <a:r>
                  <a:rPr lang="en-US" altLang="zh-CN" b="0" i="0">
                    <a:solidFill>
                      <a:srgbClr val="003760"/>
                    </a:solidFill>
                    <a:latin typeface="Times New Roman" pitchFamily="34" charset="0"/>
                    <a:ea typeface="微软雅黑" pitchFamily="34" charset="-122"/>
                    <a:cs typeface="Times New Roman" pitchFamily="34" charset="-120"/>
                  </a:rPr>
                  <a:t>故</a:t>
                </a:r>
                <a14:m>
                  <m:oMath xmlns:m="http://schemas.openxmlformats.org/officeDocument/2006/math">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3</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5</m:t>
                        </m:r>
                        <m:r>
                          <a:rPr lang="en-US" altLang="zh-CN" sz="1800" b="0" i="0">
                            <a:solidFill>
                              <a:srgbClr val="003760"/>
                            </a:solidFill>
                            <a:latin typeface="Cambria Math" pitchFamily="34" charset="0"/>
                            <a:ea typeface="Cambria Math" pitchFamily="34" charset="-122"/>
                            <a:cs typeface="Cambria Math" pitchFamily="34" charset="-120"/>
                          </a:rPr>
                          <m:t>𝑥</m:t>
                        </m:r>
                      </m:num>
                      <m:den>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3</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5</m:t>
                        </m:r>
                        <m:r>
                          <a:rPr lang="en-US" altLang="zh-CN" sz="1800" b="0" i="0">
                            <a:solidFill>
                              <a:srgbClr val="003760"/>
                            </a:solidFill>
                            <a:latin typeface="Cambria Math" pitchFamily="34" charset="0"/>
                            <a:ea typeface="Cambria Math" pitchFamily="34" charset="-122"/>
                            <a:cs typeface="Cambria Math" pitchFamily="34" charset="-120"/>
                          </a:rPr>
                          <m:t>𝑥</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800" dirty="0">
                  <a:solidFill>
                    <a:srgbClr val="000000"/>
                  </a:solidFill>
                </a:endParaRPr>
              </a:p>
              <a:p>
                <a:pPr latinLnBrk="1">
                  <a:lnSpc>
                    <a:spcPts val="3800"/>
                  </a:lnSpc>
                </a:pP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3</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(2</m:t>
                        </m:r>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2</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+1)</m:t>
                        </m:r>
                      </m:num>
                      <m:den>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3</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(2</m:t>
                        </m:r>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2</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+1)</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800" dirty="0">
                  <a:solidFill>
                    <a:srgbClr val="000000"/>
                  </a:solidFill>
                </a:endParaRPr>
              </a:p>
              <a:p>
                <a:pPr latinLnBrk="1">
                  <a:lnSpc>
                    <a:spcPts val="4200"/>
                  </a:lnSpc>
                </a:pPr>
                <a14:m>
                  <m:oMath xmlns:m="http://schemas.openxmlformats.org/officeDocument/2006/math">
                    <m:r>
                      <a:rPr lang="en-US" altLang="zh-CN" b="0" i="0" smtClean="0">
                        <a:solidFill>
                          <a:srgbClr val="003760"/>
                        </a:solidFill>
                        <a:latin typeface="Cambria Math" pitchFamily="34" charset="0"/>
                        <a:ea typeface="Cambria Math" pitchFamily="34" charset="-122"/>
                        <a:cs typeface="Cambria Math" pitchFamily="34" charset="-120"/>
                      </a:rPr>
                      <m:t>=</m:t>
                    </m:r>
                    <m:r>
                      <m:rPr>
                        <m:sty m:val="p"/>
                      </m:rPr>
                      <a:rPr lang="en-US" altLang="zh-CN" b="0" i="0" smtClean="0">
                        <a:solidFill>
                          <a:srgbClr val="003760"/>
                        </a:solidFill>
                        <a:latin typeface="Cambria Math" pitchFamily="34" charset="0"/>
                        <a:ea typeface="Cambria Math" pitchFamily="34" charset="-122"/>
                        <a:cs typeface="Cambria Math" pitchFamily="34" charset="-120"/>
                      </a:rPr>
                      <m:t>tan</m:t>
                    </m:r>
                    <m:r>
                      <m:rPr>
                        <m:nor/>
                      </m:rPr>
                      <a:rPr lang="en-US" altLang="zh-CN" b="0" i="0" smtClean="0">
                        <a:solidFill>
                          <a:srgbClr val="003760"/>
                        </a:solidFill>
                        <a:latin typeface="Cambria Math" pitchFamily="34" charset="0"/>
                        <a:ea typeface="Cambria Math" pitchFamily="34" charset="-122"/>
                        <a:cs typeface="Cambria Math" pitchFamily="34" charset="-120"/>
                      </a:rPr>
                      <m:t> </m:t>
                    </m:r>
                    <m:r>
                      <a:rPr lang="en-US" altLang="zh-CN" b="0" i="0" smtClean="0">
                        <a:solidFill>
                          <a:srgbClr val="003760"/>
                        </a:solidFill>
                        <a:latin typeface="Cambria Math" pitchFamily="34" charset="0"/>
                        <a:ea typeface="Cambria Math" pitchFamily="34" charset="-122"/>
                        <a:cs typeface="Cambria Math" pitchFamily="34" charset="-120"/>
                      </a:rPr>
                      <m:t>3</m:t>
                    </m:r>
                    <m:r>
                      <a:rPr lang="en-US" altLang="zh-CN" b="0" i="0" smtClean="0">
                        <a:solidFill>
                          <a:srgbClr val="003760"/>
                        </a:solidFill>
                        <a:latin typeface="Cambria Math" pitchFamily="34" charset="0"/>
                        <a:ea typeface="Cambria Math" pitchFamily="34" charset="-122"/>
                        <a:cs typeface="Cambria Math" pitchFamily="34" charset="-120"/>
                      </a:rPr>
                      <m:t>𝑥</m:t>
                    </m:r>
                  </m:oMath>
                </a14:m>
                <a:r>
                  <a:rPr lang="en-US" altLang="zh-CN" b="0" i="0" dirty="0">
                    <a:solidFill>
                      <a:srgbClr val="003760"/>
                    </a:solidFill>
                    <a:latin typeface="Times New Roman" pitchFamily="34" charset="0"/>
                    <a:ea typeface="微软雅黑" pitchFamily="34" charset="-122"/>
                    <a:cs typeface="Times New Roman" pitchFamily="34" charset="-120"/>
                  </a:rPr>
                  <a:t>，故</a:t>
                </a:r>
                <a14:m>
                  <m:oMath xmlns:m="http://schemas.openxmlformats.org/officeDocument/2006/math">
                    <m:r>
                      <m:rPr>
                        <m:sty m:val="p"/>
                      </m:rPr>
                      <a:rPr lang="en-US" altLang="zh-CN" b="0" i="0" smtClean="0">
                        <a:solidFill>
                          <a:srgbClr val="003760"/>
                        </a:solidFill>
                        <a:latin typeface="Cambria Math" pitchFamily="34" charset="0"/>
                        <a:ea typeface="Cambria Math" pitchFamily="34" charset="-122"/>
                        <a:cs typeface="Cambria Math" pitchFamily="34" charset="-120"/>
                      </a:rPr>
                      <m:t>tan</m:t>
                    </m:r>
                    <m:r>
                      <m:rPr>
                        <m:nor/>
                      </m:rPr>
                      <a:rPr lang="en-US" altLang="zh-CN" b="0" i="0" smtClean="0">
                        <a:solidFill>
                          <a:srgbClr val="003760"/>
                        </a:solidFill>
                        <a:latin typeface="Cambria Math" pitchFamily="34" charset="0"/>
                        <a:ea typeface="Cambria Math" pitchFamily="34" charset="-122"/>
                        <a:cs typeface="Cambria Math" pitchFamily="34" charset="-120"/>
                      </a:rPr>
                      <m:t> </m:t>
                    </m:r>
                    <m:r>
                      <a:rPr lang="en-US" altLang="zh-CN" b="0" i="0" smtClean="0">
                        <a:solidFill>
                          <a:srgbClr val="003760"/>
                        </a:solidFill>
                        <a:latin typeface="Cambria Math" pitchFamily="34" charset="0"/>
                        <a:ea typeface="Cambria Math" pitchFamily="34" charset="-122"/>
                        <a:cs typeface="Cambria Math" pitchFamily="34" charset="-120"/>
                      </a:rPr>
                      <m:t>3</m:t>
                    </m:r>
                    <m:r>
                      <a:rPr lang="en-US" altLang="zh-CN" b="0" i="0" smtClean="0">
                        <a:solidFill>
                          <a:srgbClr val="003760"/>
                        </a:solidFill>
                        <a:latin typeface="Cambria Math" pitchFamily="34" charset="0"/>
                        <a:ea typeface="Cambria Math" pitchFamily="34" charset="-122"/>
                        <a:cs typeface="Cambria Math" pitchFamily="34" charset="-120"/>
                      </a:rPr>
                      <m:t>𝑥</m:t>
                    </m:r>
                    <m:r>
                      <a:rPr lang="en-US" altLang="zh-CN" b="0" i="0" smtClean="0">
                        <a:solidFill>
                          <a:srgbClr val="003760"/>
                        </a:solidFill>
                        <a:latin typeface="Cambria Math" pitchFamily="34" charset="0"/>
                        <a:ea typeface="Cambria Math" pitchFamily="34" charset="-122"/>
                        <a:cs typeface="Cambria Math" pitchFamily="34" charset="-120"/>
                      </a:rPr>
                      <m:t>=</m:t>
                    </m:r>
                    <m:f>
                      <m:fPr>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b="0" i="0">
                            <a:solidFill>
                              <a:srgbClr val="003760"/>
                            </a:solidFill>
                            <a:latin typeface="Cambria Math" pitchFamily="34" charset="0"/>
                            <a:ea typeface="Cambria Math" pitchFamily="34" charset="-122"/>
                            <a:cs typeface="Cambria Math" pitchFamily="34" charset="-120"/>
                          </a:rPr>
                          <m:t>𝑎</m:t>
                        </m:r>
                      </m:num>
                      <m:den>
                        <m:r>
                          <a:rPr lang="en-US" altLang="zh-CN" b="0" i="0">
                            <a:solidFill>
                              <a:srgbClr val="003760"/>
                            </a:solidFill>
                            <a:latin typeface="Cambria Math" pitchFamily="34" charset="0"/>
                            <a:ea typeface="Cambria Math" pitchFamily="34" charset="-122"/>
                            <a:cs typeface="Cambria Math" pitchFamily="34" charset="-120"/>
                          </a:rPr>
                          <m:t>𝑏</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a:t>
                </a:r>
                <a:endParaRPr lang="en-US" altLang="zh-CN" dirty="0">
                  <a:solidFill>
                    <a:srgbClr val="003760"/>
                  </a:solidFill>
                </a:endParaRPr>
              </a:p>
            </p:txBody>
          </p:sp>
        </mc:Choice>
        <mc:Fallback xmlns="">
          <p:sp>
            <p:nvSpPr>
              <p:cNvPr id="4" name="QB_6_AS.49_1#4e87e9825?vaa=1&amp;vcp=1&amp;vop=1&amp;pid=8f871a3e4&amp;color=0,55,96&amp;vtp=1&amp;bbb=1&amp;hb=1"/>
              <p:cNvSpPr>
                <a:spLocks noRot="1" noChangeAspect="1" noMove="1" noResize="1" noEditPoints="1" noAdjustHandles="1" noChangeArrowheads="1" noChangeShapeType="1" noTextEdit="1"/>
              </p:cNvSpPr>
              <p:nvPr/>
            </p:nvSpPr>
            <p:spPr>
              <a:xfrm>
                <a:off x="502920" y="2079738"/>
                <a:ext cx="10570464" cy="3120708"/>
              </a:xfrm>
              <a:prstGeom prst="rect">
                <a:avLst/>
              </a:prstGeom>
              <a:blipFill>
                <a:blip r:embed="rId5"/>
                <a:stretch>
                  <a:fillRect l="-1384" b="-2734"/>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anim calcmode="lin" valueType="num">
                                      <p:cBhvr>
                                        <p:cTn id="8" dur="500" fill="hold"/>
                                        <p:tgtEl>
                                          <p:spTgt spid="4">
                                            <p:bg/>
                                          </p:spTgt>
                                        </p:tgtEl>
                                        <p:attrNameLst>
                                          <p:attrName>ppt_x</p:attrName>
                                        </p:attrNameLst>
                                      </p:cBhvr>
                                      <p:tavLst>
                                        <p:tav tm="0">
                                          <p:val>
                                            <p:strVal val="#ppt_x"/>
                                          </p:val>
                                        </p:tav>
                                        <p:tav tm="100000">
                                          <p:val>
                                            <p:strVal val="#ppt_x"/>
                                          </p:val>
                                        </p:tav>
                                      </p:tavLst>
                                    </p:anim>
                                    <p:anim calcmode="lin" valueType="num">
                                      <p:cBhvr>
                                        <p:cTn id="9" dur="500" fill="hold"/>
                                        <p:tgtEl>
                                          <p:spTgt spid="4">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4">
                                            <p:txEl>
                                              <p:pRg st="0" end="0"/>
                                            </p:txEl>
                                          </p:spTgt>
                                        </p:tgtEl>
                                        <p:attrNameLst>
                                          <p:attrName>style.visibility</p:attrName>
                                        </p:attrNameLst>
                                      </p:cBhvr>
                                      <p:to>
                                        <p:strVal val="visible"/>
                                      </p:to>
                                    </p:set>
                                    <p:animEffect transition="in" filter="fade">
                                      <p:cBhvr>
                                        <p:cTn id="12" dur="500"/>
                                        <p:tgtEl>
                                          <p:spTgt spid="4">
                                            <p:txEl>
                                              <p:pRg st="0" end="0"/>
                                            </p:txEl>
                                          </p:spTgt>
                                        </p:tgtEl>
                                      </p:cBhvr>
                                    </p:animEffect>
                                    <p:anim calcmode="lin" valueType="num">
                                      <p:cBhvr>
                                        <p:cTn id="13"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4">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4">
                                            <p:txEl>
                                              <p:pRg st="1" end="1"/>
                                            </p:txEl>
                                          </p:spTgt>
                                        </p:tgtEl>
                                        <p:attrNameLst>
                                          <p:attrName>style.visibility</p:attrName>
                                        </p:attrNameLst>
                                      </p:cBhvr>
                                      <p:to>
                                        <p:strVal val="visible"/>
                                      </p:to>
                                    </p:set>
                                    <p:animEffect transition="in" filter="fade">
                                      <p:cBhvr>
                                        <p:cTn id="17" dur="500"/>
                                        <p:tgtEl>
                                          <p:spTgt spid="4">
                                            <p:txEl>
                                              <p:pRg st="1" end="1"/>
                                            </p:txEl>
                                          </p:spTgt>
                                        </p:tgtEl>
                                      </p:cBhvr>
                                    </p:animEffect>
                                    <p:anim calcmode="lin" valueType="num">
                                      <p:cBhvr>
                                        <p:cTn id="18"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4">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4">
                                            <p:txEl>
                                              <p:pRg st="2" end="2"/>
                                            </p:txEl>
                                          </p:spTgt>
                                        </p:tgtEl>
                                        <p:attrNameLst>
                                          <p:attrName>style.visibility</p:attrName>
                                        </p:attrNameLst>
                                      </p:cBhvr>
                                      <p:to>
                                        <p:strVal val="visible"/>
                                      </p:to>
                                    </p:set>
                                    <p:animEffect transition="in" filter="fade">
                                      <p:cBhvr>
                                        <p:cTn id="22" dur="500"/>
                                        <p:tgtEl>
                                          <p:spTgt spid="4">
                                            <p:txEl>
                                              <p:pRg st="2" end="2"/>
                                            </p:txEl>
                                          </p:spTgt>
                                        </p:tgtEl>
                                      </p:cBhvr>
                                    </p:animEffect>
                                    <p:anim calcmode="lin" valueType="num">
                                      <p:cBhvr>
                                        <p:cTn id="23"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4">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4">
                                            <p:txEl>
                                              <p:pRg st="3" end="3"/>
                                            </p:txEl>
                                          </p:spTgt>
                                        </p:tgtEl>
                                        <p:attrNameLst>
                                          <p:attrName>style.visibility</p:attrName>
                                        </p:attrNameLst>
                                      </p:cBhvr>
                                      <p:to>
                                        <p:strVal val="visible"/>
                                      </p:to>
                                    </p:set>
                                    <p:animEffect transition="in" filter="fade">
                                      <p:cBhvr>
                                        <p:cTn id="27" dur="500"/>
                                        <p:tgtEl>
                                          <p:spTgt spid="4">
                                            <p:txEl>
                                              <p:pRg st="3" end="3"/>
                                            </p:txEl>
                                          </p:spTgt>
                                        </p:tgtEl>
                                      </p:cBhvr>
                                    </p:animEffect>
                                    <p:anim calcmode="lin" valueType="num">
                                      <p:cBhvr>
                                        <p:cTn id="28"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4">
                                            <p:txEl>
                                              <p:pRg st="3" end="3"/>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4">
                                            <p:txEl>
                                              <p:pRg st="4" end="4"/>
                                            </p:txEl>
                                          </p:spTgt>
                                        </p:tgtEl>
                                        <p:attrNameLst>
                                          <p:attrName>style.visibility</p:attrName>
                                        </p:attrNameLst>
                                      </p:cBhvr>
                                      <p:to>
                                        <p:strVal val="visible"/>
                                      </p:to>
                                    </p:set>
                                    <p:animEffect transition="in" filter="fade">
                                      <p:cBhvr>
                                        <p:cTn id="32" dur="500"/>
                                        <p:tgtEl>
                                          <p:spTgt spid="4">
                                            <p:txEl>
                                              <p:pRg st="4" end="4"/>
                                            </p:txEl>
                                          </p:spTgt>
                                        </p:tgtEl>
                                      </p:cBhvr>
                                    </p:animEffect>
                                    <p:anim calcmode="lin" valueType="num">
                                      <p:cBhvr>
                                        <p:cTn id="33" dur="500" fill="hold"/>
                                        <p:tgtEl>
                                          <p:spTgt spid="4">
                                            <p:txEl>
                                              <p:pRg st="4" end="4"/>
                                            </p:txEl>
                                          </p:spTgt>
                                        </p:tgtEl>
                                        <p:attrNameLst>
                                          <p:attrName>ppt_x</p:attrName>
                                        </p:attrNameLst>
                                      </p:cBhvr>
                                      <p:tavLst>
                                        <p:tav tm="0">
                                          <p:val>
                                            <p:strVal val="#ppt_x"/>
                                          </p:val>
                                        </p:tav>
                                        <p:tav tm="100000">
                                          <p:val>
                                            <p:strVal val="#ppt_x"/>
                                          </p:val>
                                        </p:tav>
                                      </p:tavLst>
                                    </p:anim>
                                    <p:anim calcmode="lin" valueType="num">
                                      <p:cBhvr>
                                        <p:cTn id="34" dur="500" fill="hold"/>
                                        <p:tgtEl>
                                          <p:spTgt spid="4">
                                            <p:txEl>
                                              <p:pRg st="4" end="4"/>
                                            </p:txEl>
                                          </p:spTgt>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4">
                                            <p:txEl>
                                              <p:pRg st="5" end="5"/>
                                            </p:txEl>
                                          </p:spTgt>
                                        </p:tgtEl>
                                        <p:attrNameLst>
                                          <p:attrName>style.visibility</p:attrName>
                                        </p:attrNameLst>
                                      </p:cBhvr>
                                      <p:to>
                                        <p:strVal val="visible"/>
                                      </p:to>
                                    </p:set>
                                    <p:animEffect transition="in" filter="fade">
                                      <p:cBhvr>
                                        <p:cTn id="37" dur="500"/>
                                        <p:tgtEl>
                                          <p:spTgt spid="4">
                                            <p:txEl>
                                              <p:pRg st="5" end="5"/>
                                            </p:txEl>
                                          </p:spTgt>
                                        </p:tgtEl>
                                      </p:cBhvr>
                                    </p:animEffect>
                                    <p:anim calcmode="lin" valueType="num">
                                      <p:cBhvr>
                                        <p:cTn id="38" dur="500" fill="hold"/>
                                        <p:tgtEl>
                                          <p:spTgt spid="4">
                                            <p:txEl>
                                              <p:pRg st="5" end="5"/>
                                            </p:txEl>
                                          </p:spTgt>
                                        </p:tgtEl>
                                        <p:attrNameLst>
                                          <p:attrName>ppt_x</p:attrName>
                                        </p:attrNameLst>
                                      </p:cBhvr>
                                      <p:tavLst>
                                        <p:tav tm="0">
                                          <p:val>
                                            <p:strVal val="#ppt_x"/>
                                          </p:val>
                                        </p:tav>
                                        <p:tav tm="100000">
                                          <p:val>
                                            <p:strVal val="#ppt_x"/>
                                          </p:val>
                                        </p:tav>
                                      </p:tavLst>
                                    </p:anim>
                                    <p:anim calcmode="lin" valueType="num">
                                      <p:cBhvr>
                                        <p:cTn id="39" dur="500" fill="hold"/>
                                        <p:tgtEl>
                                          <p:spTgt spid="4">
                                            <p:txEl>
                                              <p:pRg st="5" end="5"/>
                                            </p:txEl>
                                          </p:spTgt>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4">
                                            <p:txEl>
                                              <p:pRg st="6" end="6"/>
                                            </p:txEl>
                                          </p:spTgt>
                                        </p:tgtEl>
                                        <p:attrNameLst>
                                          <p:attrName>style.visibility</p:attrName>
                                        </p:attrNameLst>
                                      </p:cBhvr>
                                      <p:to>
                                        <p:strVal val="visible"/>
                                      </p:to>
                                    </p:set>
                                    <p:animEffect transition="in" filter="fade">
                                      <p:cBhvr>
                                        <p:cTn id="42" dur="500"/>
                                        <p:tgtEl>
                                          <p:spTgt spid="4">
                                            <p:txEl>
                                              <p:pRg st="6" end="6"/>
                                            </p:txEl>
                                          </p:spTgt>
                                        </p:tgtEl>
                                      </p:cBhvr>
                                    </p:animEffect>
                                    <p:anim calcmode="lin" valueType="num">
                                      <p:cBhvr>
                                        <p:cTn id="43" dur="500" fill="hold"/>
                                        <p:tgtEl>
                                          <p:spTgt spid="4">
                                            <p:txEl>
                                              <p:pRg st="6" end="6"/>
                                            </p:txEl>
                                          </p:spTgt>
                                        </p:tgtEl>
                                        <p:attrNameLst>
                                          <p:attrName>ppt_x</p:attrName>
                                        </p:attrNameLst>
                                      </p:cBhvr>
                                      <p:tavLst>
                                        <p:tav tm="0">
                                          <p:val>
                                            <p:strVal val="#ppt_x"/>
                                          </p:val>
                                        </p:tav>
                                        <p:tav tm="100000">
                                          <p:val>
                                            <p:strVal val="#ppt_x"/>
                                          </p:val>
                                        </p:tav>
                                      </p:tavLst>
                                    </p:anim>
                                    <p:anim calcmode="lin" valueType="num">
                                      <p:cBhvr>
                                        <p:cTn id="44" dur="500" fill="hold"/>
                                        <p:tgtEl>
                                          <p:spTgt spid="4">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grpId="0" nodeType="clickEffect">
                                  <p:stCondLst>
                                    <p:cond delay="0"/>
                                  </p:stCondLst>
                                  <p:childTnLst>
                                    <p:set>
                                      <p:cBhvr>
                                        <p:cTn id="48" dur="1" fill="hold">
                                          <p:stCondLst>
                                            <p:cond delay="0"/>
                                          </p:stCondLst>
                                        </p:cTn>
                                        <p:tgtEl>
                                          <p:spTgt spid="3">
                                            <p:bg/>
                                          </p:spTgt>
                                        </p:tgtEl>
                                        <p:attrNameLst>
                                          <p:attrName>style.visibility</p:attrName>
                                        </p:attrNameLst>
                                      </p:cBhvr>
                                      <p:to>
                                        <p:strVal val="visible"/>
                                      </p:to>
                                    </p:set>
                                    <p:animEffect transition="in" filter="fade">
                                      <p:cBhvr>
                                        <p:cTn id="49" dur="500"/>
                                        <p:tgtEl>
                                          <p:spTgt spid="3">
                                            <p:bg/>
                                          </p:spTgt>
                                        </p:tgtEl>
                                      </p:cBhvr>
                                    </p:animEffect>
                                    <p:anim calcmode="lin" valueType="num">
                                      <p:cBhvr>
                                        <p:cTn id="50" dur="500" fill="hold"/>
                                        <p:tgtEl>
                                          <p:spTgt spid="3">
                                            <p:bg/>
                                          </p:spTgt>
                                        </p:tgtEl>
                                        <p:attrNameLst>
                                          <p:attrName>ppt_x</p:attrName>
                                        </p:attrNameLst>
                                      </p:cBhvr>
                                      <p:tavLst>
                                        <p:tav tm="0">
                                          <p:val>
                                            <p:strVal val="#ppt_x"/>
                                          </p:val>
                                        </p:tav>
                                        <p:tav tm="100000">
                                          <p:val>
                                            <p:strVal val="#ppt_x"/>
                                          </p:val>
                                        </p:tav>
                                      </p:tavLst>
                                    </p:anim>
                                    <p:anim calcmode="lin" valueType="num">
                                      <p:cBhvr>
                                        <p:cTn id="51" dur="500" fill="hold"/>
                                        <p:tgtEl>
                                          <p:spTgt spid="3">
                                            <p:bg/>
                                          </p:spTgt>
                                        </p:tgtEl>
                                        <p:attrNameLst>
                                          <p:attrName>ppt_y</p:attrName>
                                        </p:attrNameLst>
                                      </p:cBhvr>
                                      <p:tavLst>
                                        <p:tav tm="0">
                                          <p:val>
                                            <p:strVal val="#ppt_y+.1"/>
                                          </p:val>
                                        </p:tav>
                                        <p:tav tm="100000">
                                          <p:val>
                                            <p:strVal val="#ppt_y"/>
                                          </p:val>
                                        </p:tav>
                                      </p:tavLst>
                                    </p:anim>
                                  </p:childTnLst>
                                </p:cTn>
                              </p:par>
                              <p:par>
                                <p:cTn id="52" presetID="42" presetClass="entr" presetSubtype="0" fill="hold" grpId="0" nodeType="withEffect">
                                  <p:stCondLst>
                                    <p:cond delay="0"/>
                                  </p:stCondLst>
                                  <p:childTnLst>
                                    <p:set>
                                      <p:cBhvr>
                                        <p:cTn id="53" dur="1" fill="hold">
                                          <p:stCondLst>
                                            <p:cond delay="0"/>
                                          </p:stCondLst>
                                        </p:cTn>
                                        <p:tgtEl>
                                          <p:spTgt spid="3">
                                            <p:txEl>
                                              <p:pRg st="0" end="0"/>
                                            </p:txEl>
                                          </p:spTgt>
                                        </p:tgtEl>
                                        <p:attrNameLst>
                                          <p:attrName>style.visibility</p:attrName>
                                        </p:attrNameLst>
                                      </p:cBhvr>
                                      <p:to>
                                        <p:strVal val="visible"/>
                                      </p:to>
                                    </p:set>
                                    <p:animEffect transition="in" filter="fade">
                                      <p:cBhvr>
                                        <p:cTn id="54" dur="500"/>
                                        <p:tgtEl>
                                          <p:spTgt spid="3">
                                            <p:txEl>
                                              <p:pRg st="0" end="0"/>
                                            </p:txEl>
                                          </p:spTgt>
                                        </p:tgtEl>
                                      </p:cBhvr>
                                    </p:animEffect>
                                    <p:anim calcmode="lin" valueType="num">
                                      <p:cBhvr>
                                        <p:cTn id="55"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56" dur="5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29.xml><?xml version="1.0" encoding="utf-8"?>
<p:sld xmlns:a="http://schemas.openxmlformats.org/drawingml/2006/main" xmlns:r="http://schemas.openxmlformats.org/officeDocument/2006/relationships" xmlns:p="http://schemas.openxmlformats.org/presentationml/2006/main">
  <p:cSld name="Slide 27&amp;si=27">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O_6_BD.52_1#9e0a54024?vcp=1&amp;vop=1&amp;pid=8f871a3e4&amp;color=0,55,96&amp;vtp=1&amp;bt=1&amp;bbb=1"/>
              <p:cNvSpPr/>
              <p:nvPr/>
            </p:nvSpPr>
            <p:spPr>
              <a:xfrm>
                <a:off x="502920" y="3001695"/>
                <a:ext cx="10570464" cy="525463"/>
              </a:xfrm>
              <a:prstGeom prst="rect">
                <a:avLst/>
              </a:prstGeom>
              <a:noFill/>
              <a:ln/>
            </p:spPr>
            <p:txBody>
              <a:bodyPr wrap="none" lIns="0" tIns="0" rIns="0" bIns="0" rtlCol="0" anchor="t"/>
              <a:lstStyle/>
              <a:p>
                <a:pPr algn="l" latinLnBrk="1">
                  <a:lnSpc>
                    <a:spcPts val="4500"/>
                  </a:lnSpc>
                </a:pPr>
                <a:r>
                  <a:rPr lang="en-US" altLang="zh-CN" sz="1800" b="1" i="0" dirty="0">
                    <a:solidFill>
                      <a:srgbClr val="003760"/>
                    </a:solidFill>
                    <a:latin typeface="Times New Roman" pitchFamily="34" charset="0"/>
                    <a:ea typeface="微软雅黑" pitchFamily="34" charset="-122"/>
                    <a:cs typeface="Times New Roman" pitchFamily="34" charset="-120"/>
                  </a:rPr>
                  <a:t>2-3</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求值：</a:t>
                </a:r>
                <a14:m>
                  <m:oMath xmlns:m="http://schemas.openxmlformats.org/officeDocument/2006/math">
                    <m:r>
                      <m:rPr>
                        <m:sty m:val="p"/>
                      </m:rPr>
                      <a:rPr lang="en-US" altLang="zh-CN" sz="1800" b="0" i="0">
                        <a:solidFill>
                          <a:srgbClr val="003760"/>
                        </a:solidFill>
                        <a:latin typeface="Cambria Math" pitchFamily="34" charset="0"/>
                        <a:ea typeface="Cambria Math" pitchFamily="34" charset="-122"/>
                        <a:cs typeface="Cambria Math" pitchFamily="34" charset="-120"/>
                      </a:rPr>
                      <m:t>cos</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29</m:t>
                        </m:r>
                      </m:e>
                      <m:sup>
                        <m:r>
                          <a:rPr lang="en-US" altLang="zh-CN" sz="1800" b="0" i="0">
                            <a:solidFill>
                              <a:srgbClr val="003760"/>
                            </a:solidFill>
                            <a:latin typeface="Cambria Math" pitchFamily="34" charset="0"/>
                            <a:ea typeface="Cambria Math" pitchFamily="34" charset="-122"/>
                            <a:cs typeface="Cambria Math" pitchFamily="34" charset="-120"/>
                          </a:rPr>
                          <m:t>∘</m:t>
                        </m:r>
                      </m:sup>
                    </m:sSup>
                    <m:r>
                      <m:rPr>
                        <m:sty m:val="p"/>
                      </m:rPr>
                      <a:rPr lang="en-US" altLang="zh-CN" sz="1800" b="0" i="0">
                        <a:solidFill>
                          <a:srgbClr val="003760"/>
                        </a:solidFill>
                        <a:latin typeface="Cambria Math" pitchFamily="34" charset="0"/>
                        <a:ea typeface="Cambria Math" pitchFamily="34" charset="-122"/>
                        <a:cs typeface="Cambria Math" pitchFamily="34" charset="-120"/>
                      </a:rPr>
                      <m:t>cos</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31</m:t>
                        </m:r>
                      </m:e>
                      <m:sup>
                        <m:r>
                          <a:rPr lang="en-US" altLang="zh-CN" sz="1800" b="0" i="0">
                            <a:solidFill>
                              <a:srgbClr val="003760"/>
                            </a:solidFill>
                            <a:latin typeface="Cambria Math" pitchFamily="34" charset="0"/>
                            <a:ea typeface="Cambria Math" pitchFamily="34" charset="-122"/>
                            <a:cs typeface="Cambria Math" pitchFamily="34" charset="-120"/>
                          </a:rPr>
                          <m:t>∘</m:t>
                        </m:r>
                      </m:sup>
                    </m:sSup>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2</m:t>
                        </m:r>
                      </m:den>
                    </m:f>
                    <m:r>
                      <m:rPr>
                        <m:sty m:val="p"/>
                      </m:rPr>
                      <a:rPr lang="en-US" altLang="zh-CN" sz="1800" b="0" i="0">
                        <a:solidFill>
                          <a:srgbClr val="003760"/>
                        </a:solidFill>
                        <a:latin typeface="Cambria Math" pitchFamily="34" charset="0"/>
                        <a:ea typeface="Cambria Math" pitchFamily="34" charset="-122"/>
                        <a:cs typeface="Cambria Math" pitchFamily="34" charset="-120"/>
                      </a:rPr>
                      <m:t>cos</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2</m:t>
                        </m:r>
                      </m:e>
                      <m:sup>
                        <m:r>
                          <a:rPr lang="en-US" altLang="zh-CN" sz="1800" b="0" i="0">
                            <a:solidFill>
                              <a:srgbClr val="003760"/>
                            </a:solidFill>
                            <a:latin typeface="Cambria Math" pitchFamily="34" charset="0"/>
                            <a:ea typeface="Cambria Math" pitchFamily="34" charset="-122"/>
                            <a:cs typeface="Cambria Math" pitchFamily="34" charset="-120"/>
                          </a:rPr>
                          <m:t>∘</m:t>
                        </m:r>
                      </m:sup>
                    </m:sSup>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p:txBody>
          </p:sp>
        </mc:Choice>
        <mc:Fallback xmlns="">
          <p:sp>
            <p:nvSpPr>
              <p:cNvPr id="2" name="QO_6_BD.52_1#9e0a54024?vcp=1&amp;vop=1&amp;pid=8f871a3e4&amp;color=0,55,96&amp;vtp=1&amp;bt=1&amp;bbb=1"/>
              <p:cNvSpPr>
                <a:spLocks noRot="1" noChangeAspect="1" noMove="1" noResize="1" noEditPoints="1" noAdjustHandles="1" noChangeArrowheads="1" noChangeShapeType="1" noTextEdit="1"/>
              </p:cNvSpPr>
              <p:nvPr/>
            </p:nvSpPr>
            <p:spPr>
              <a:xfrm>
                <a:off x="502920" y="3001695"/>
                <a:ext cx="10570464" cy="525463"/>
              </a:xfrm>
              <a:prstGeom prst="rect">
                <a:avLst/>
              </a:prstGeom>
              <a:blipFill>
                <a:blip r:embed="rId3"/>
                <a:stretch>
                  <a:fillRect l="-1384" b="-14943"/>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3" name="QO_6_AN.53_1#9e0a54024?vcp=1&amp;vop=1&amp;pid=8f871a3e4&amp;color=0,55,96&amp;vtp=1&amp;bbb=1"/>
              <p:cNvSpPr/>
              <p:nvPr/>
            </p:nvSpPr>
            <p:spPr>
              <a:xfrm>
                <a:off x="502920" y="3532492"/>
                <a:ext cx="10570464" cy="525463"/>
              </a:xfrm>
              <a:prstGeom prst="rect">
                <a:avLst/>
              </a:prstGeom>
              <a:noFill/>
              <a:ln/>
            </p:spPr>
            <p:txBody>
              <a:bodyPr wrap="none" lIns="0" tIns="0" rIns="0" bIns="0" rtlCol="0" anchor="t"/>
              <a:lstStyle/>
              <a:p>
                <a:pPr algn="l" latinLnBrk="1">
                  <a:lnSpc>
                    <a:spcPts val="4500"/>
                  </a:lnSpc>
                </a:pPr>
                <a:r>
                  <a:rPr lang="en-US" altLang="zh-CN" sz="1800" b="1" i="0" dirty="0">
                    <a:solidFill>
                      <a:srgbClr val="003760"/>
                    </a:solidFill>
                    <a:latin typeface="Times New Roman" pitchFamily="34" charset="0"/>
                    <a:ea typeface="微软雅黑" pitchFamily="34" charset="-122"/>
                    <a:cs typeface="Times New Roman" pitchFamily="34" charset="-120"/>
                  </a:rPr>
                  <a:t>【解】</a:t>
                </a:r>
                <a14:m>
                  <m:oMath xmlns:m="http://schemas.openxmlformats.org/officeDocument/2006/math">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29</m:t>
                        </m:r>
                      </m:e>
                      <m:sup>
                        <m:r>
                          <a:rPr lang="en-US" altLang="zh-CN" sz="1800" b="0" i="0">
                            <a:solidFill>
                              <a:srgbClr val="003760"/>
                            </a:solidFill>
                            <a:latin typeface="Cambria Math" pitchFamily="34" charset="0"/>
                            <a:ea typeface="Cambria Math" pitchFamily="34" charset="-122"/>
                            <a:cs typeface="Cambria Math" pitchFamily="34" charset="-120"/>
                          </a:rPr>
                          <m:t>∘</m:t>
                        </m:r>
                      </m:sup>
                    </m:sSup>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31</m:t>
                        </m:r>
                      </m:e>
                      <m:sup>
                        <m:r>
                          <a:rPr lang="en-US" altLang="zh-CN" sz="1800" b="0" i="0">
                            <a:solidFill>
                              <a:srgbClr val="003760"/>
                            </a:solidFill>
                            <a:latin typeface="Cambria Math" pitchFamily="34" charset="0"/>
                            <a:ea typeface="Cambria Math" pitchFamily="34" charset="-122"/>
                            <a:cs typeface="Cambria Math" pitchFamily="34" charset="-120"/>
                          </a:rPr>
                          <m:t>∘</m:t>
                        </m:r>
                      </m:sup>
                    </m:sSup>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2</m:t>
                        </m:r>
                      </m:den>
                    </m:f>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2</m:t>
                        </m:r>
                      </m:e>
                      <m:sup>
                        <m:r>
                          <a:rPr lang="en-US" altLang="zh-CN" sz="1800" b="0" i="0">
                            <a:solidFill>
                              <a:srgbClr val="003760"/>
                            </a:solidFill>
                            <a:latin typeface="Cambria Math" pitchFamily="34" charset="0"/>
                            <a:ea typeface="Cambria Math" pitchFamily="34" charset="-122"/>
                            <a:cs typeface="Cambria Math" pitchFamily="34" charset="-120"/>
                          </a:rPr>
                          <m:t>∘</m:t>
                        </m:r>
                      </m:sup>
                    </m:sSup>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cos</m:t>
                    </m:r>
                    <m:r>
                      <a:rPr lang="en-US" altLang="zh-CN" sz="1800" b="0" i="0">
                        <a:solidFill>
                          <a:srgbClr val="003760"/>
                        </a:solidFill>
                        <a:latin typeface="Cambria Math" pitchFamily="34" charset="0"/>
                        <a:ea typeface="Cambria Math" pitchFamily="34" charset="-122"/>
                        <a:cs typeface="Cambria Math" pitchFamily="34" charset="-120"/>
                      </a:rPr>
                      <m:t>(</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29</m:t>
                        </m:r>
                      </m:e>
                      <m:sup>
                        <m:r>
                          <a:rPr lang="en-US" altLang="zh-CN" sz="1800" b="0" i="0">
                            <a:solidFill>
                              <a:srgbClr val="003760"/>
                            </a:solidFill>
                            <a:latin typeface="Cambria Math" pitchFamily="34" charset="0"/>
                            <a:ea typeface="Cambria Math" pitchFamily="34" charset="-122"/>
                            <a:cs typeface="Cambria Math" pitchFamily="34" charset="-120"/>
                          </a:rPr>
                          <m:t>∘</m:t>
                        </m:r>
                      </m:sup>
                    </m:sSup>
                    <m:r>
                      <a:rPr lang="en-US" altLang="zh-CN" sz="1800" b="0" i="0">
                        <a:solidFill>
                          <a:srgbClr val="003760"/>
                        </a:solidFill>
                        <a:latin typeface="Cambria Math" pitchFamily="34" charset="0"/>
                        <a:ea typeface="Cambria Math" pitchFamily="34" charset="-122"/>
                        <a:cs typeface="Cambria Math" pitchFamily="34" charset="-120"/>
                      </a:rPr>
                      <m:t>+</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31</m:t>
                        </m:r>
                      </m:e>
                      <m:sup>
                        <m:r>
                          <a:rPr lang="en-US" altLang="zh-CN" sz="1800" b="0" i="0">
                            <a:solidFill>
                              <a:srgbClr val="003760"/>
                            </a:solidFill>
                            <a:latin typeface="Cambria Math" pitchFamily="34" charset="0"/>
                            <a:ea typeface="Cambria Math" pitchFamily="34" charset="-122"/>
                            <a:cs typeface="Cambria Math" pitchFamily="34" charset="-120"/>
                          </a:rPr>
                          <m:t>∘</m:t>
                        </m:r>
                      </m:sup>
                    </m:sSup>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cos</m:t>
                    </m:r>
                    <m:r>
                      <a:rPr lang="en-US" altLang="zh-CN" sz="1800" b="0" i="0">
                        <a:solidFill>
                          <a:srgbClr val="003760"/>
                        </a:solidFill>
                        <a:latin typeface="Cambria Math" pitchFamily="34" charset="0"/>
                        <a:ea typeface="Cambria Math" pitchFamily="34" charset="-122"/>
                        <a:cs typeface="Cambria Math" pitchFamily="34" charset="-120"/>
                      </a:rPr>
                      <m:t>(</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29</m:t>
                        </m:r>
                      </m:e>
                      <m:sup>
                        <m:r>
                          <a:rPr lang="en-US" altLang="zh-CN" sz="1800" b="0" i="0">
                            <a:solidFill>
                              <a:srgbClr val="003760"/>
                            </a:solidFill>
                            <a:latin typeface="Cambria Math" pitchFamily="34" charset="0"/>
                            <a:ea typeface="Cambria Math" pitchFamily="34" charset="-122"/>
                            <a:cs typeface="Cambria Math" pitchFamily="34" charset="-120"/>
                          </a:rPr>
                          <m:t>∘</m:t>
                        </m:r>
                      </m:sup>
                    </m:sSup>
                    <m:r>
                      <a:rPr lang="en-US" altLang="zh-CN" sz="1800" b="0" i="0">
                        <a:solidFill>
                          <a:srgbClr val="003760"/>
                        </a:solidFill>
                        <a:latin typeface="Cambria Math" pitchFamily="34" charset="0"/>
                        <a:ea typeface="Cambria Math" pitchFamily="34" charset="-122"/>
                        <a:cs typeface="Cambria Math" pitchFamily="34" charset="-120"/>
                      </a:rPr>
                      <m:t>−</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31</m:t>
                        </m:r>
                      </m:e>
                      <m:sup>
                        <m:r>
                          <a:rPr lang="en-US" altLang="zh-CN" sz="1800" b="0" i="0">
                            <a:solidFill>
                              <a:srgbClr val="003760"/>
                            </a:solidFill>
                            <a:latin typeface="Cambria Math" pitchFamily="34" charset="0"/>
                            <a:ea typeface="Cambria Math" pitchFamily="34" charset="-122"/>
                            <a:cs typeface="Cambria Math" pitchFamily="34" charset="-120"/>
                          </a:rPr>
                          <m:t>∘</m:t>
                        </m:r>
                      </m:sup>
                    </m:sSup>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2</m:t>
                        </m:r>
                      </m:den>
                    </m:f>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2</m:t>
                        </m:r>
                      </m:e>
                      <m:sup>
                        <m:r>
                          <a:rPr lang="en-US" altLang="zh-CN" sz="1800" b="0" i="0">
                            <a:solidFill>
                              <a:srgbClr val="003760"/>
                            </a:solidFill>
                            <a:latin typeface="Cambria Math" pitchFamily="34" charset="0"/>
                            <a:ea typeface="Cambria Math" pitchFamily="34" charset="-122"/>
                            <a:cs typeface="Cambria Math" pitchFamily="34" charset="-120"/>
                          </a:rPr>
                          <m:t>∘</m:t>
                        </m:r>
                      </m:sup>
                    </m:sSup>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2</m:t>
                        </m:r>
                      </m:den>
                    </m:f>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60</m:t>
                        </m:r>
                      </m:e>
                      <m:sup>
                        <m:r>
                          <a:rPr lang="en-US" altLang="zh-CN" sz="1800" b="0" i="0">
                            <a:solidFill>
                              <a:srgbClr val="003760"/>
                            </a:solidFill>
                            <a:latin typeface="Cambria Math" pitchFamily="34" charset="0"/>
                            <a:ea typeface="Cambria Math" pitchFamily="34" charset="-122"/>
                            <a:cs typeface="Cambria Math" pitchFamily="34" charset="-120"/>
                          </a:rPr>
                          <m:t>∘</m:t>
                        </m:r>
                      </m:sup>
                    </m:sSup>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2</m:t>
                        </m:r>
                      </m:den>
                    </m:f>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2</m:t>
                        </m:r>
                      </m:e>
                      <m:sup>
                        <m:r>
                          <a:rPr lang="en-US" altLang="zh-CN" sz="1800" b="0" i="0">
                            <a:solidFill>
                              <a:srgbClr val="003760"/>
                            </a:solidFill>
                            <a:latin typeface="Cambria Math" pitchFamily="34" charset="0"/>
                            <a:ea typeface="Cambria Math" pitchFamily="34" charset="-122"/>
                            <a:cs typeface="Cambria Math" pitchFamily="34" charset="-120"/>
                          </a:rPr>
                          <m:t>∘</m:t>
                        </m:r>
                      </m:sup>
                    </m:sSup>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2</m:t>
                        </m:r>
                      </m:den>
                    </m:f>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2</m:t>
                        </m:r>
                      </m:e>
                      <m:sup>
                        <m:r>
                          <a:rPr lang="en-US" altLang="zh-CN" sz="1800" b="0" i="0">
                            <a:solidFill>
                              <a:srgbClr val="003760"/>
                            </a:solidFill>
                            <a:latin typeface="Cambria Math" pitchFamily="34" charset="0"/>
                            <a:ea typeface="Cambria Math" pitchFamily="34" charset="-122"/>
                            <a:cs typeface="Cambria Math" pitchFamily="34" charset="-120"/>
                          </a:rPr>
                          <m:t>∘</m:t>
                        </m:r>
                      </m:sup>
                    </m:sSup>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4</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p:txBody>
          </p:sp>
        </mc:Choice>
        <mc:Fallback xmlns="">
          <p:sp>
            <p:nvSpPr>
              <p:cNvPr id="3" name="QO_6_AN.53_1#9e0a54024?vcp=1&amp;vop=1&amp;pid=8f871a3e4&amp;color=0,55,96&amp;vtp=1&amp;bbb=1"/>
              <p:cNvSpPr>
                <a:spLocks noRot="1" noChangeAspect="1" noMove="1" noResize="1" noEditPoints="1" noAdjustHandles="1" noChangeArrowheads="1" noChangeShapeType="1" noTextEdit="1"/>
              </p:cNvSpPr>
              <p:nvPr/>
            </p:nvSpPr>
            <p:spPr>
              <a:xfrm>
                <a:off x="502920" y="3532492"/>
                <a:ext cx="10570464" cy="525463"/>
              </a:xfrm>
              <a:prstGeom prst="rect">
                <a:avLst/>
              </a:prstGeom>
              <a:blipFill>
                <a:blip r:embed="rId4"/>
                <a:stretch>
                  <a:fillRect l="-1384" r="-9631" b="-14943"/>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anim calcmode="lin" valueType="num">
                                      <p:cBhvr>
                                        <p:cTn id="8" dur="500" fill="hold"/>
                                        <p:tgtEl>
                                          <p:spTgt spid="3">
                                            <p:bg/>
                                          </p:spTgt>
                                        </p:tgtEl>
                                        <p:attrNameLst>
                                          <p:attrName>ppt_x</p:attrName>
                                        </p:attrNameLst>
                                      </p:cBhvr>
                                      <p:tavLst>
                                        <p:tav tm="0">
                                          <p:val>
                                            <p:strVal val="#ppt_x"/>
                                          </p:val>
                                        </p:tav>
                                        <p:tav tm="100000">
                                          <p:val>
                                            <p:strVal val="#ppt_x"/>
                                          </p:val>
                                        </p:tav>
                                      </p:tavLst>
                                    </p:anim>
                                    <p:anim calcmode="lin" valueType="num">
                                      <p:cBhvr>
                                        <p:cTn id="9" dur="500" fill="hold"/>
                                        <p:tgtEl>
                                          <p:spTgt spid="3">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500"/>
                                        <p:tgtEl>
                                          <p:spTgt spid="3">
                                            <p:txEl>
                                              <p:pRg st="0" end="0"/>
                                            </p:txEl>
                                          </p:spTgt>
                                        </p:tgtEl>
                                      </p:cBhvr>
                                    </p:animEffect>
                                    <p:anim calcmode="lin" valueType="num">
                                      <p:cBhvr>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3.xml><?xml version="1.0" encoding="utf-8"?>
<p:sld xmlns:a="http://schemas.openxmlformats.org/drawingml/2006/main" xmlns:r="http://schemas.openxmlformats.org/officeDocument/2006/relationships" xmlns:p="http://schemas.openxmlformats.org/presentationml/2006/main">
  <p:cSld name="Slide 3&amp;si=3">
    <p:spTree>
      <p:nvGrpSpPr>
        <p:cNvPr id="1" name=""/>
        <p:cNvGrpSpPr/>
        <p:nvPr/>
      </p:nvGrpSpPr>
      <p:grpSpPr>
        <a:xfrm>
          <a:off x="0" y="0"/>
          <a:ext cx="0" cy="0"/>
          <a:chOff x="0" y="0"/>
          <a:chExt cx="0" cy="0"/>
        </a:xfrm>
      </p:grpSpPr>
      <p:pic>
        <p:nvPicPr>
          <p:cNvPr id="2" name="C_2#49894a5e6.fixed?vcp=1&amp;pid=5bed3ff3c&amp;color=0,55,96&amp;tib=255,255,255&amp;vtp=1" descr="preencoded.png"/>
          <p:cNvPicPr>
            <a:picLocks noChangeAspect="1"/>
          </p:cNvPicPr>
          <p:nvPr/>
        </p:nvPicPr>
        <p:blipFill>
          <a:blip r:embed="rId3"/>
          <a:stretch>
            <a:fillRect/>
          </a:stretch>
        </p:blipFill>
        <p:spPr>
          <a:xfrm>
            <a:off x="640080" y="2697480"/>
            <a:ext cx="3090672" cy="1188720"/>
          </a:xfrm>
          <a:prstGeom prst="rect">
            <a:avLst/>
          </a:prstGeom>
        </p:spPr>
      </p:pic>
      <p:sp>
        <p:nvSpPr>
          <p:cNvPr id="3" name="C_2_BD#49894a5e6.fixed?vcp=1&amp;pid=5bed3ff3c&amp;color=61,88,159&amp;vtp=1&amp;bbb=1"/>
          <p:cNvSpPr/>
          <p:nvPr/>
        </p:nvSpPr>
        <p:spPr>
          <a:xfrm>
            <a:off x="694944" y="2697480"/>
            <a:ext cx="2587752" cy="1188720"/>
          </a:xfrm>
          <a:prstGeom prst="rect">
            <a:avLst/>
          </a:prstGeom>
          <a:noFill/>
          <a:ln/>
        </p:spPr>
        <p:txBody>
          <a:bodyPr wrap="none" lIns="0" tIns="0" rIns="0" bIns="0" rtlCol="0" anchor="ctr"/>
          <a:lstStyle/>
          <a:p>
            <a:pPr algn="ctr" latinLnBrk="1">
              <a:lnSpc>
                <a:spcPts val="6600"/>
              </a:lnSpc>
            </a:pPr>
            <a:r>
              <a:rPr lang="en-US" altLang="zh-CN" sz="5400" b="1" i="0" dirty="0">
                <a:solidFill>
                  <a:srgbClr val="3D589F"/>
                </a:solidFill>
                <a:latin typeface="印品黑体" pitchFamily="34" charset="0"/>
                <a:ea typeface="印品黑体" pitchFamily="34" charset="-122"/>
                <a:cs typeface="印品黑体" pitchFamily="34" charset="-120"/>
              </a:rPr>
              <a:t>8.2</a:t>
            </a:r>
            <a:endParaRPr lang="en-US" altLang="zh-CN" sz="5400" dirty="0"/>
          </a:p>
        </p:txBody>
      </p:sp>
      <p:sp>
        <p:nvSpPr>
          <p:cNvPr id="4" name="C_2_BD#49894a5e6.fixed?vcp=1&amp;pid=5bed3ff3c&amp;color=61,88,159&amp;vtp=1&amp;bbb=1"/>
          <p:cNvSpPr/>
          <p:nvPr/>
        </p:nvSpPr>
        <p:spPr>
          <a:xfrm>
            <a:off x="4032504" y="2340864"/>
            <a:ext cx="8046720" cy="1911096"/>
          </a:xfrm>
          <a:prstGeom prst="rect">
            <a:avLst/>
          </a:prstGeom>
          <a:noFill/>
          <a:ln/>
        </p:spPr>
        <p:txBody>
          <a:bodyPr wrap="none" lIns="0" tIns="0" rIns="0" bIns="0" rtlCol="0" anchor="ctr"/>
          <a:lstStyle/>
          <a:p>
            <a:pPr algn="l" latinLnBrk="1">
              <a:lnSpc>
                <a:spcPts val="6600"/>
              </a:lnSpc>
            </a:pPr>
            <a:r>
              <a:rPr lang="en-US" altLang="zh-CN" sz="5400" b="1" i="0" dirty="0">
                <a:solidFill>
                  <a:srgbClr val="3D589F"/>
                </a:solidFill>
                <a:latin typeface="印品黑体" pitchFamily="34" charset="0"/>
                <a:ea typeface="印品黑体" pitchFamily="34" charset="-122"/>
                <a:cs typeface="印品黑体" pitchFamily="34" charset="-120"/>
              </a:rPr>
              <a:t>三角恒等变换</a:t>
            </a:r>
            <a:endParaRPr lang="en-US" altLang="zh-CN" sz="5400" dirty="0"/>
          </a:p>
        </p:txBody>
      </p:sp>
    </p:spTree>
  </p:cSld>
  <p:clrMapOvr>
    <a:masterClrMapping/>
  </p:clrMapOvr>
  <p:transition/>
</p:sld>
</file>

<file path=ppt/slides/slide30.xml><?xml version="1.0" encoding="utf-8"?>
<p:sld xmlns:a="http://schemas.openxmlformats.org/drawingml/2006/main" xmlns:r="http://schemas.openxmlformats.org/officeDocument/2006/relationships" xmlns:p="http://schemas.openxmlformats.org/presentationml/2006/main">
  <p:cSld name="Slide 28&amp;si=28">
    <p:spTree>
      <p:nvGrpSpPr>
        <p:cNvPr id="1" name=""/>
        <p:cNvGrpSpPr/>
        <p:nvPr/>
      </p:nvGrpSpPr>
      <p:grpSpPr>
        <a:xfrm>
          <a:off x="0" y="0"/>
          <a:ext cx="0" cy="0"/>
          <a:chOff x="0" y="0"/>
          <a:chExt cx="0" cy="0"/>
        </a:xfrm>
      </p:grpSpPr>
      <p:sp>
        <p:nvSpPr>
          <p:cNvPr id="2" name="C_5_BD#aea0ecc68?vcp=1&amp;pid=ecfd67641&amp;color=97,97,244&amp;vtp=1&amp;bt=1&amp;bbb=1"/>
          <p:cNvSpPr/>
          <p:nvPr/>
        </p:nvSpPr>
        <p:spPr>
          <a:xfrm>
            <a:off x="502920" y="792000"/>
            <a:ext cx="10570464" cy="812800"/>
          </a:xfrm>
          <a:prstGeom prst="rect">
            <a:avLst/>
          </a:prstGeom>
          <a:noFill/>
          <a:ln/>
        </p:spPr>
        <p:txBody>
          <a:bodyPr wrap="none" lIns="0" tIns="0" rIns="0" bIns="0" rtlCol="0" anchor="t"/>
          <a:lstStyle/>
          <a:p>
            <a:pPr algn="l" latinLnBrk="1">
              <a:lnSpc>
                <a:spcPts val="3400"/>
              </a:lnSpc>
            </a:pPr>
            <a:r>
              <a:rPr lang="en-US" altLang="zh-CN" sz="2000" b="0" i="0" dirty="0">
                <a:solidFill>
                  <a:srgbClr val="6161F4"/>
                </a:solidFill>
                <a:latin typeface="Times New Roman" pitchFamily="34" charset="0"/>
                <a:ea typeface="微软雅黑" pitchFamily="34" charset="-122"/>
                <a:cs typeface="Times New Roman" pitchFamily="34" charset="-120"/>
              </a:rPr>
              <a:t>题型3</a:t>
            </a:r>
            <a:r>
              <a:rPr lang="en-US" altLang="zh-CN" sz="2000" b="0" i="0" dirty="0">
                <a:solidFill>
                  <a:srgbClr val="6161F4"/>
                </a:solidFill>
                <a:latin typeface="SimSun" pitchFamily="34" charset="0"/>
                <a:ea typeface="SimSun" pitchFamily="34" charset="-122"/>
                <a:cs typeface="SimSun" pitchFamily="34" charset="-120"/>
              </a:rPr>
              <a:t> </a:t>
            </a:r>
            <a:r>
              <a:rPr lang="en-US" altLang="zh-CN" sz="2000" b="0" i="0" dirty="0">
                <a:solidFill>
                  <a:srgbClr val="6161F4"/>
                </a:solidFill>
                <a:latin typeface="Times New Roman" pitchFamily="34" charset="0"/>
                <a:ea typeface="微软雅黑" pitchFamily="34" charset="-122"/>
                <a:cs typeface="Times New Roman" pitchFamily="34" charset="-120"/>
              </a:rPr>
              <a:t>简单的三角恒等变换</a:t>
            </a:r>
            <a:endParaRPr lang="en-US" altLang="zh-CN" sz="2000" dirty="0"/>
          </a:p>
        </p:txBody>
      </p:sp>
      <mc:AlternateContent xmlns:mc="http://schemas.openxmlformats.org/markup-compatibility/2006" xmlns:a14="http://schemas.microsoft.com/office/drawing/2010/main">
        <mc:Choice Requires="a14">
          <p:sp>
            <p:nvSpPr>
              <p:cNvPr id="3" name="QO_6_BD.54_1#561ca2a27?vcp=1&amp;vop=1&amp;pid=aea0ecc68&amp;color=0,55,96&amp;vtp=1&amp;bbb=1"/>
              <p:cNvSpPr/>
              <p:nvPr/>
            </p:nvSpPr>
            <p:spPr>
              <a:xfrm>
                <a:off x="502920" y="1183922"/>
                <a:ext cx="10570464" cy="547434"/>
              </a:xfrm>
              <a:prstGeom prst="rect">
                <a:avLst/>
              </a:prstGeom>
              <a:noFill/>
              <a:ln/>
            </p:spPr>
            <p:txBody>
              <a:bodyPr wrap="none" lIns="0" tIns="0" rIns="0" bIns="0" rtlCol="0" anchor="t"/>
              <a:lstStyle/>
              <a:p>
                <a:pPr algn="l" latinLnBrk="1">
                  <a:lnSpc>
                    <a:spcPts val="4700"/>
                  </a:lnSpc>
                </a:pPr>
                <a:r>
                  <a:rPr lang="en-US" altLang="zh-CN" sz="1800" b="0"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例3</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化简：</a:t>
                </a:r>
                <a14:m>
                  <m:oMath xmlns:m="http://schemas.openxmlformats.org/officeDocument/2006/math">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𝛼</m:t>
                        </m:r>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𝛼</m:t>
                        </m:r>
                      </m:num>
                      <m:den>
                        <m:r>
                          <a:rPr lang="en-US" altLang="zh-CN" sz="1800" b="0" i="0">
                            <a:solidFill>
                              <a:srgbClr val="003760"/>
                            </a:solidFill>
                            <a:latin typeface="Cambria Math" pitchFamily="34" charset="0"/>
                            <a:ea typeface="Cambria Math" pitchFamily="34" charset="-122"/>
                            <a:cs typeface="Cambria Math" pitchFamily="34" charset="-120"/>
                          </a:rPr>
                          <m:t>1+</m:t>
                        </m:r>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𝛼</m:t>
                        </m:r>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𝛼</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p:txBody>
          </p:sp>
        </mc:Choice>
        <mc:Fallback xmlns="">
          <p:sp>
            <p:nvSpPr>
              <p:cNvPr id="3" name="QO_6_BD.54_1#561ca2a27?vcp=1&amp;vop=1&amp;pid=aea0ecc68&amp;color=0,55,96&amp;vtp=1&amp;bbb=1"/>
              <p:cNvSpPr>
                <a:spLocks noRot="1" noChangeAspect="1" noMove="1" noResize="1" noEditPoints="1" noAdjustHandles="1" noChangeArrowheads="1" noChangeShapeType="1" noTextEdit="1"/>
              </p:cNvSpPr>
              <p:nvPr/>
            </p:nvSpPr>
            <p:spPr>
              <a:xfrm>
                <a:off x="502920" y="1183922"/>
                <a:ext cx="10570464" cy="547434"/>
              </a:xfrm>
              <a:prstGeom prst="rect">
                <a:avLst/>
              </a:prstGeom>
              <a:blipFill>
                <a:blip r:embed="rId3"/>
                <a:stretch>
                  <a:fillRect b="-15556"/>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4" name="QO_6_AN.55_1#561ca2a27?vcp=1&amp;vop=1&amp;pid=aea0ecc68&amp;color=0,55,96&amp;vtp=1&amp;bbb=1"/>
              <p:cNvSpPr/>
              <p:nvPr/>
            </p:nvSpPr>
            <p:spPr>
              <a:xfrm>
                <a:off x="502920" y="1741452"/>
                <a:ext cx="10570464" cy="1295400"/>
              </a:xfrm>
              <a:prstGeom prst="rect">
                <a:avLst/>
              </a:prstGeom>
              <a:noFill/>
              <a:ln/>
            </p:spPr>
            <p:txBody>
              <a:bodyPr wrap="none" lIns="0" tIns="0" rIns="0" bIns="0" rtlCol="0" anchor="t"/>
              <a:lstStyle/>
              <a:p>
                <a:pPr algn="l" latinLnBrk="1">
                  <a:lnSpc>
                    <a:spcPts val="5100"/>
                  </a:lnSpc>
                </a:pPr>
                <a:r>
                  <a:rPr lang="en-US" altLang="zh-CN" sz="1800" b="1" i="0" dirty="0">
                    <a:solidFill>
                      <a:srgbClr val="003760"/>
                    </a:solidFill>
                    <a:latin typeface="Times New Roman" pitchFamily="34" charset="0"/>
                    <a:ea typeface="微软雅黑" pitchFamily="34" charset="-122"/>
                    <a:cs typeface="Times New Roman" pitchFamily="34" charset="-120"/>
                  </a:rPr>
                  <a:t>【解】</a:t>
                </a:r>
                <a:r>
                  <a:rPr lang="en-US" altLang="zh-CN" sz="1800" b="0" i="0" dirty="0">
                    <a:solidFill>
                      <a:srgbClr val="003760"/>
                    </a:solidFill>
                    <a:latin typeface="Times New Roman" pitchFamily="34" charset="0"/>
                    <a:ea typeface="微软雅黑" pitchFamily="34" charset="-122"/>
                    <a:cs typeface="Times New Roman" pitchFamily="34" charset="-120"/>
                  </a:rPr>
                  <a:t>原式</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𝛼</m:t>
                        </m:r>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𝛼</m:t>
                        </m:r>
                      </m:num>
                      <m:den>
                        <m:r>
                          <a:rPr lang="en-US" altLang="zh-CN" sz="1800" b="0" i="0">
                            <a:solidFill>
                              <a:srgbClr val="003760"/>
                            </a:solidFill>
                            <a:latin typeface="Cambria Math" pitchFamily="34" charset="0"/>
                            <a:ea typeface="Cambria Math" pitchFamily="34" charset="-122"/>
                            <a:cs typeface="Cambria Math" pitchFamily="34" charset="-120"/>
                          </a:rPr>
                          <m:t>(1+</m:t>
                        </m:r>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𝛼</m:t>
                        </m:r>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𝛼</m:t>
                        </m:r>
                      </m:den>
                    </m:f>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2</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m:rPr>
                                <m:sty m:val="p"/>
                              </m:rPr>
                              <a:rPr lang="en-US" altLang="zh-CN" sz="1800" b="0" i="0">
                                <a:solidFill>
                                  <a:srgbClr val="003760"/>
                                </a:solidFill>
                                <a:latin typeface="Cambria Math" pitchFamily="34" charset="0"/>
                                <a:ea typeface="Cambria Math" pitchFamily="34" charset="-122"/>
                                <a:cs typeface="Cambria Math" pitchFamily="34" charset="-120"/>
                              </a:rPr>
                              <m:t>sin</m:t>
                            </m:r>
                          </m:e>
                          <m:sup>
                            <m:r>
                              <a:rPr lang="en-US" altLang="zh-CN" sz="1800" b="0" i="0">
                                <a:solidFill>
                                  <a:srgbClr val="003760"/>
                                </a:solidFill>
                                <a:latin typeface="Cambria Math" pitchFamily="34" charset="0"/>
                                <a:ea typeface="Cambria Math" pitchFamily="34" charset="-122"/>
                                <a:cs typeface="Cambria Math" pitchFamily="34" charset="-120"/>
                              </a:rPr>
                              <m:t>2</m:t>
                            </m:r>
                          </m:sup>
                        </m:sSup>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𝛼</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a:solidFill>
                              <a:srgbClr val="003760"/>
                            </a:solidFill>
                            <a:latin typeface="Cambria Math" pitchFamily="34" charset="0"/>
                            <a:ea typeface="Cambria Math" pitchFamily="34" charset="-122"/>
                            <a:cs typeface="Cambria Math" pitchFamily="34" charset="-120"/>
                          </a:rPr>
                          <m:t>+2</m:t>
                        </m:r>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𝛼</m:t>
                            </m:r>
                          </m:num>
                          <m:den>
                            <m:r>
                              <a:rPr lang="en-US" altLang="zh-CN" sz="1800" b="0" i="0">
                                <a:solidFill>
                                  <a:srgbClr val="003760"/>
                                </a:solidFill>
                                <a:latin typeface="Cambria Math" pitchFamily="34" charset="0"/>
                                <a:ea typeface="Cambria Math" pitchFamily="34" charset="-122"/>
                                <a:cs typeface="Cambria Math" pitchFamily="34" charset="-120"/>
                              </a:rPr>
                              <m:t>2</m:t>
                            </m:r>
                          </m:den>
                        </m:f>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𝛼</m:t>
                            </m:r>
                          </m:num>
                          <m:den>
                            <m:r>
                              <a:rPr lang="en-US" altLang="zh-CN" sz="1800" b="0" i="0">
                                <a:solidFill>
                                  <a:srgbClr val="003760"/>
                                </a:solidFill>
                                <a:latin typeface="Cambria Math" pitchFamily="34" charset="0"/>
                                <a:ea typeface="Cambria Math" pitchFamily="34" charset="-122"/>
                                <a:cs typeface="Cambria Math" pitchFamily="34" charset="-120"/>
                              </a:rPr>
                              <m:t>2</m:t>
                            </m:r>
                          </m:den>
                        </m:f>
                      </m:num>
                      <m:den>
                        <m:r>
                          <a:rPr lang="en-US" altLang="zh-CN" sz="1800" b="0" i="0">
                            <a:solidFill>
                              <a:srgbClr val="003760"/>
                            </a:solidFill>
                            <a:latin typeface="Cambria Math" pitchFamily="34" charset="0"/>
                            <a:ea typeface="Cambria Math" pitchFamily="34" charset="-122"/>
                            <a:cs typeface="Cambria Math" pitchFamily="34" charset="-120"/>
                          </a:rPr>
                          <m:t>2</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m:rPr>
                                <m:sty m:val="p"/>
                              </m:rPr>
                              <a:rPr lang="en-US" altLang="zh-CN" sz="1800" b="0" i="0">
                                <a:solidFill>
                                  <a:srgbClr val="003760"/>
                                </a:solidFill>
                                <a:latin typeface="Cambria Math" pitchFamily="34" charset="0"/>
                                <a:ea typeface="Cambria Math" pitchFamily="34" charset="-122"/>
                                <a:cs typeface="Cambria Math" pitchFamily="34" charset="-120"/>
                              </a:rPr>
                              <m:t>cos</m:t>
                            </m:r>
                          </m:e>
                          <m:sup>
                            <m:r>
                              <a:rPr lang="en-US" altLang="zh-CN" sz="1800" b="0" i="0">
                                <a:solidFill>
                                  <a:srgbClr val="003760"/>
                                </a:solidFill>
                                <a:latin typeface="Cambria Math" pitchFamily="34" charset="0"/>
                                <a:ea typeface="Cambria Math" pitchFamily="34" charset="-122"/>
                                <a:cs typeface="Cambria Math" pitchFamily="34" charset="-120"/>
                              </a:rPr>
                              <m:t>2</m:t>
                            </m:r>
                          </m:sup>
                        </m:sSup>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𝛼</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a:solidFill>
                              <a:srgbClr val="003760"/>
                            </a:solidFill>
                            <a:latin typeface="Cambria Math" pitchFamily="34" charset="0"/>
                            <a:ea typeface="Cambria Math" pitchFamily="34" charset="-122"/>
                            <a:cs typeface="Cambria Math" pitchFamily="34" charset="-120"/>
                          </a:rPr>
                          <m:t>+2</m:t>
                        </m:r>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𝛼</m:t>
                            </m:r>
                          </m:num>
                          <m:den>
                            <m:r>
                              <a:rPr lang="en-US" altLang="zh-CN" sz="1800" b="0" i="0">
                                <a:solidFill>
                                  <a:srgbClr val="003760"/>
                                </a:solidFill>
                                <a:latin typeface="Cambria Math" pitchFamily="34" charset="0"/>
                                <a:ea typeface="Cambria Math" pitchFamily="34" charset="-122"/>
                                <a:cs typeface="Cambria Math" pitchFamily="34" charset="-120"/>
                              </a:rPr>
                              <m:t>2</m:t>
                            </m:r>
                          </m:den>
                        </m:f>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𝛼</m:t>
                            </m:r>
                          </m:num>
                          <m:den>
                            <m:r>
                              <a:rPr lang="en-US" altLang="zh-CN" sz="1800" b="0" i="0">
                                <a:solidFill>
                                  <a:srgbClr val="003760"/>
                                </a:solidFill>
                                <a:latin typeface="Cambria Math" pitchFamily="34" charset="0"/>
                                <a:ea typeface="Cambria Math" pitchFamily="34" charset="-122"/>
                                <a:cs typeface="Cambria Math" pitchFamily="34" charset="-120"/>
                              </a:rPr>
                              <m:t>2</m:t>
                            </m:r>
                          </m:den>
                        </m:f>
                      </m:den>
                    </m:f>
                    <m:r>
                      <a:rPr lang="en-US" altLang="zh-CN" sz="1800" b="0" i="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800" dirty="0"/>
              </a:p>
              <a:p>
                <a:pPr latinLnBrk="1">
                  <a:lnSpc>
                    <a:spcPts val="5100"/>
                  </a:lnSpc>
                </a:pPr>
                <a:r>
                  <a:rPr lang="en-US" altLang="zh-CN" b="0" i="0" kern="0">
                    <a:solidFill>
                      <a:srgbClr val="003760"/>
                    </a:solidFill>
                    <a:latin typeface="SimSun" panose="02010600030101010101" pitchFamily="2" charset="-122"/>
                    <a:ea typeface="微软雅黑" pitchFamily="34" charset="-122"/>
                    <a:cs typeface="Times New Roman" pitchFamily="34" charset="-120"/>
                  </a:rPr>
                  <a:t>    </a:t>
                </a:r>
                <a14:m>
                  <m:oMath xmlns:m="http://schemas.openxmlformats.org/officeDocument/2006/math">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2</m:t>
                        </m:r>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𝛼</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𝛼</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𝛼</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a:solidFill>
                              <a:srgbClr val="003760"/>
                            </a:solidFill>
                            <a:latin typeface="Cambria Math" pitchFamily="34" charset="0"/>
                            <a:ea typeface="Cambria Math" pitchFamily="34" charset="-122"/>
                            <a:cs typeface="Cambria Math" pitchFamily="34" charset="-120"/>
                          </a:rPr>
                          <m:t>)</m:t>
                        </m:r>
                      </m:num>
                      <m:den>
                        <m:r>
                          <a:rPr lang="en-US" altLang="zh-CN" sz="1800" b="0" i="0">
                            <a:solidFill>
                              <a:srgbClr val="003760"/>
                            </a:solidFill>
                            <a:latin typeface="Cambria Math" pitchFamily="34" charset="0"/>
                            <a:ea typeface="Cambria Math" pitchFamily="34" charset="-122"/>
                            <a:cs typeface="Cambria Math" pitchFamily="34" charset="-120"/>
                          </a:rPr>
                          <m:t>2</m:t>
                        </m:r>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𝛼</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𝛼</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𝛼</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a:solidFill>
                              <a:srgbClr val="003760"/>
                            </a:solidFill>
                            <a:latin typeface="Cambria Math" pitchFamily="34" charset="0"/>
                            <a:ea typeface="Cambria Math" pitchFamily="34" charset="-122"/>
                            <a:cs typeface="Cambria Math" pitchFamily="34" charset="-120"/>
                          </a:rPr>
                          <m:t>)</m:t>
                        </m:r>
                      </m:den>
                    </m:f>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tan</m:t>
                    </m:r>
                    <m:r>
                      <m:rPr>
                        <m:nor/>
                      </m:rPr>
                      <a:rPr lang="en-US" altLang="zh-CN" sz="1800" b="0" i="0">
                        <a:solidFill>
                          <a:srgbClr val="003760"/>
                        </a:solidFill>
                        <a:latin typeface="Cambria Math" pitchFamily="34" charset="0"/>
                        <a:ea typeface="Cambria Math" pitchFamily="34" charset="-122"/>
                        <a:cs typeface="Cambria Math" pitchFamily="34" charset="-120"/>
                      </a:rPr>
                      <m:t> </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𝛼</m:t>
                        </m:r>
                      </m:num>
                      <m:den>
                        <m:r>
                          <a:rPr lang="en-US" altLang="zh-CN" sz="1800" b="0" i="0">
                            <a:solidFill>
                              <a:srgbClr val="003760"/>
                            </a:solidFill>
                            <a:latin typeface="Cambria Math" pitchFamily="34" charset="0"/>
                            <a:ea typeface="Cambria Math" pitchFamily="34" charset="-122"/>
                            <a:cs typeface="Cambria Math" pitchFamily="34" charset="-120"/>
                          </a:rPr>
                          <m:t>2</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p:txBody>
          </p:sp>
        </mc:Choice>
        <mc:Fallback xmlns="">
          <p:sp>
            <p:nvSpPr>
              <p:cNvPr id="4" name="QO_6_AN.55_1#561ca2a27?vcp=1&amp;vop=1&amp;pid=aea0ecc68&amp;color=0,55,96&amp;vtp=1&amp;bbb=1"/>
              <p:cNvSpPr>
                <a:spLocks noRot="1" noChangeAspect="1" noMove="1" noResize="1" noEditPoints="1" noAdjustHandles="1" noChangeArrowheads="1" noChangeShapeType="1" noTextEdit="1"/>
              </p:cNvSpPr>
              <p:nvPr/>
            </p:nvSpPr>
            <p:spPr>
              <a:xfrm>
                <a:off x="502920" y="1741452"/>
                <a:ext cx="10570464" cy="1295400"/>
              </a:xfrm>
              <a:prstGeom prst="rect">
                <a:avLst/>
              </a:prstGeom>
              <a:blipFill>
                <a:blip r:embed="rId4"/>
                <a:stretch>
                  <a:fillRect l="-1384" b="-472"/>
                </a:stretch>
              </a:blipFill>
              <a:ln/>
            </p:spPr>
            <p:txBody>
              <a:bodyPr/>
              <a:lstStyle/>
              <a:p>
                <a:r>
                  <a:rPr lang="zh-CN" altLang="en-US">
                    <a:noFill/>
                  </a:rPr>
                  <a:t> </a:t>
                </a:r>
              </a:p>
            </p:txBody>
          </p:sp>
        </mc:Fallback>
      </mc:AlternateContent>
      <p:sp>
        <p:nvSpPr>
          <p:cNvPr id="5" name="QO_6_EX.56_1#561ca2a27?vcp=1&amp;vop=1&amp;pid=aea0ecc68&amp;color=0,55,96&amp;vtp=1&amp;bbb=1&amp;hb=1"/>
          <p:cNvSpPr/>
          <p:nvPr/>
        </p:nvSpPr>
        <p:spPr>
          <a:xfrm>
            <a:off x="502920" y="3036852"/>
            <a:ext cx="10570464" cy="773240"/>
          </a:xfrm>
          <a:prstGeom prst="rect">
            <a:avLst/>
          </a:prstGeom>
          <a:noFill/>
          <a:ln/>
        </p:spPr>
        <p:txBody>
          <a:bodyPr wrap="none" lIns="0" tIns="0" rIns="0" bIns="0" rtlCol="0" anchor="t"/>
          <a:lstStyle/>
          <a:p>
            <a:pPr algn="l" latinLnBrk="1">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a:t>
            </a:r>
            <a:r>
              <a:rPr lang="en-US" altLang="zh-CN" sz="1800" b="1" i="0" dirty="0" err="1">
                <a:solidFill>
                  <a:srgbClr val="003760"/>
                </a:solidFill>
                <a:latin typeface="Times New Roman" pitchFamily="34" charset="0"/>
                <a:ea typeface="微软雅黑" pitchFamily="34" charset="-122"/>
                <a:cs typeface="Times New Roman" pitchFamily="34" charset="-120"/>
              </a:rPr>
              <a:t>关键点拨】</a:t>
            </a:r>
            <a:r>
              <a:rPr lang="en-US" altLang="zh-CN" sz="1800" b="0" i="0" dirty="0" err="1">
                <a:solidFill>
                  <a:srgbClr val="003760"/>
                </a:solidFill>
                <a:latin typeface="Times New Roman" pitchFamily="34" charset="0"/>
                <a:ea typeface="微软雅黑" pitchFamily="34" charset="-122"/>
                <a:cs typeface="Times New Roman" pitchFamily="34" charset="-120"/>
              </a:rPr>
              <a:t>解决三角恒等变换问题要注意观察目标式的结构特点，通过观察角、函数名、项的次数</a:t>
            </a:r>
            <a:endParaRPr lang="en-US" altLang="zh-CN" sz="1800" b="0" i="0" dirty="0">
              <a:solidFill>
                <a:srgbClr val="003760"/>
              </a:solidFill>
              <a:latin typeface="Times New Roman" pitchFamily="34" charset="0"/>
              <a:ea typeface="微软雅黑" pitchFamily="34" charset="-122"/>
              <a:cs typeface="Times New Roman" pitchFamily="34" charset="-120"/>
            </a:endParaRPr>
          </a:p>
          <a:p>
            <a:pPr latinLnBrk="1">
              <a:lnSpc>
                <a:spcPts val="3100"/>
              </a:lnSpc>
            </a:pPr>
            <a:r>
              <a:rPr lang="en-US" altLang="zh-CN" b="0" i="0" dirty="0" err="1">
                <a:solidFill>
                  <a:srgbClr val="003760"/>
                </a:solidFill>
                <a:latin typeface="Times New Roman" pitchFamily="34" charset="0"/>
                <a:ea typeface="微软雅黑" pitchFamily="34" charset="-122"/>
                <a:cs typeface="Times New Roman" pitchFamily="34" charset="-120"/>
              </a:rPr>
              <a:t>等，找到突破口，利用切化弦、升幂、降幂、逆用公式等手段将其变形、化简</a:t>
            </a:r>
            <a:r>
              <a:rPr lang="en-US" altLang="zh-CN" b="0" i="0" dirty="0">
                <a:solidFill>
                  <a:srgbClr val="003760"/>
                </a:solidFill>
                <a:latin typeface="Times New Roman" pitchFamily="34" charset="0"/>
                <a:ea typeface="微软雅黑" pitchFamily="34" charset="-122"/>
                <a:cs typeface="Times New Roman" pitchFamily="34" charset="-120"/>
              </a:rPr>
              <a:t>.</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anim calcmode="lin" valueType="num">
                                      <p:cBhvr>
                                        <p:cTn id="8" dur="500" fill="hold"/>
                                        <p:tgtEl>
                                          <p:spTgt spid="4">
                                            <p:bg/>
                                          </p:spTgt>
                                        </p:tgtEl>
                                        <p:attrNameLst>
                                          <p:attrName>ppt_x</p:attrName>
                                        </p:attrNameLst>
                                      </p:cBhvr>
                                      <p:tavLst>
                                        <p:tav tm="0">
                                          <p:val>
                                            <p:strVal val="#ppt_x"/>
                                          </p:val>
                                        </p:tav>
                                        <p:tav tm="100000">
                                          <p:val>
                                            <p:strVal val="#ppt_x"/>
                                          </p:val>
                                        </p:tav>
                                      </p:tavLst>
                                    </p:anim>
                                    <p:anim calcmode="lin" valueType="num">
                                      <p:cBhvr>
                                        <p:cTn id="9" dur="500" fill="hold"/>
                                        <p:tgtEl>
                                          <p:spTgt spid="4">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4">
                                            <p:txEl>
                                              <p:pRg st="0" end="0"/>
                                            </p:txEl>
                                          </p:spTgt>
                                        </p:tgtEl>
                                        <p:attrNameLst>
                                          <p:attrName>style.visibility</p:attrName>
                                        </p:attrNameLst>
                                      </p:cBhvr>
                                      <p:to>
                                        <p:strVal val="visible"/>
                                      </p:to>
                                    </p:set>
                                    <p:animEffect transition="in" filter="fade">
                                      <p:cBhvr>
                                        <p:cTn id="12" dur="500"/>
                                        <p:tgtEl>
                                          <p:spTgt spid="4">
                                            <p:txEl>
                                              <p:pRg st="0" end="0"/>
                                            </p:txEl>
                                          </p:spTgt>
                                        </p:tgtEl>
                                      </p:cBhvr>
                                    </p:animEffect>
                                    <p:anim calcmode="lin" valueType="num">
                                      <p:cBhvr>
                                        <p:cTn id="13"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4">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4">
                                            <p:txEl>
                                              <p:pRg st="1" end="1"/>
                                            </p:txEl>
                                          </p:spTgt>
                                        </p:tgtEl>
                                        <p:attrNameLst>
                                          <p:attrName>style.visibility</p:attrName>
                                        </p:attrNameLst>
                                      </p:cBhvr>
                                      <p:to>
                                        <p:strVal val="visible"/>
                                      </p:to>
                                    </p:set>
                                    <p:animEffect transition="in" filter="fade">
                                      <p:cBhvr>
                                        <p:cTn id="17" dur="500"/>
                                        <p:tgtEl>
                                          <p:spTgt spid="4">
                                            <p:txEl>
                                              <p:pRg st="1" end="1"/>
                                            </p:txEl>
                                          </p:spTgt>
                                        </p:tgtEl>
                                      </p:cBhvr>
                                    </p:animEffect>
                                    <p:anim calcmode="lin" valueType="num">
                                      <p:cBhvr>
                                        <p:cTn id="18"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4">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grpId="0" nodeType="clickEffect">
                                  <p:stCondLst>
                                    <p:cond delay="0"/>
                                  </p:stCondLst>
                                  <p:childTnLst>
                                    <p:set>
                                      <p:cBhvr>
                                        <p:cTn id="23" dur="1" fill="hold">
                                          <p:stCondLst>
                                            <p:cond delay="0"/>
                                          </p:stCondLst>
                                        </p:cTn>
                                        <p:tgtEl>
                                          <p:spTgt spid="5">
                                            <p:bg/>
                                          </p:spTgt>
                                        </p:tgtEl>
                                        <p:attrNameLst>
                                          <p:attrName>style.visibility</p:attrName>
                                        </p:attrNameLst>
                                      </p:cBhvr>
                                      <p:to>
                                        <p:strVal val="visible"/>
                                      </p:to>
                                    </p:set>
                                    <p:animEffect transition="in" filter="fade">
                                      <p:cBhvr>
                                        <p:cTn id="24" dur="500"/>
                                        <p:tgtEl>
                                          <p:spTgt spid="5">
                                            <p:bg/>
                                          </p:spTgt>
                                        </p:tgtEl>
                                      </p:cBhvr>
                                    </p:animEffect>
                                    <p:anim calcmode="lin" valueType="num">
                                      <p:cBhvr>
                                        <p:cTn id="25" dur="500" fill="hold"/>
                                        <p:tgtEl>
                                          <p:spTgt spid="5">
                                            <p:bg/>
                                          </p:spTgt>
                                        </p:tgtEl>
                                        <p:attrNameLst>
                                          <p:attrName>ppt_x</p:attrName>
                                        </p:attrNameLst>
                                      </p:cBhvr>
                                      <p:tavLst>
                                        <p:tav tm="0">
                                          <p:val>
                                            <p:strVal val="#ppt_x"/>
                                          </p:val>
                                        </p:tav>
                                        <p:tav tm="100000">
                                          <p:val>
                                            <p:strVal val="#ppt_x"/>
                                          </p:val>
                                        </p:tav>
                                      </p:tavLst>
                                    </p:anim>
                                    <p:anim calcmode="lin" valueType="num">
                                      <p:cBhvr>
                                        <p:cTn id="26" dur="500" fill="hold"/>
                                        <p:tgtEl>
                                          <p:spTgt spid="5">
                                            <p:bg/>
                                          </p:spTgt>
                                        </p:tgtEl>
                                        <p:attrNameLst>
                                          <p:attrName>ppt_y</p:attrName>
                                        </p:attrNameLst>
                                      </p:cBhvr>
                                      <p:tavLst>
                                        <p:tav tm="0">
                                          <p:val>
                                            <p:strVal val="#ppt_y+.1"/>
                                          </p:val>
                                        </p:tav>
                                        <p:tav tm="100000">
                                          <p:val>
                                            <p:strVal val="#ppt_y"/>
                                          </p:val>
                                        </p:tav>
                                      </p:tavLst>
                                    </p:anim>
                                  </p:childTnLst>
                                </p:cTn>
                              </p:par>
                              <p:par>
                                <p:cTn id="27" presetID="42" presetClass="entr" presetSubtype="0" fill="hold" grpId="0" nodeType="withEffect">
                                  <p:stCondLst>
                                    <p:cond delay="0"/>
                                  </p:stCondLst>
                                  <p:childTnLst>
                                    <p:set>
                                      <p:cBhvr>
                                        <p:cTn id="28" dur="1" fill="hold">
                                          <p:stCondLst>
                                            <p:cond delay="0"/>
                                          </p:stCondLst>
                                        </p:cTn>
                                        <p:tgtEl>
                                          <p:spTgt spid="5">
                                            <p:txEl>
                                              <p:pRg st="0" end="0"/>
                                            </p:txEl>
                                          </p:spTgt>
                                        </p:tgtEl>
                                        <p:attrNameLst>
                                          <p:attrName>style.visibility</p:attrName>
                                        </p:attrNameLst>
                                      </p:cBhvr>
                                      <p:to>
                                        <p:strVal val="visible"/>
                                      </p:to>
                                    </p:set>
                                    <p:animEffect transition="in" filter="fade">
                                      <p:cBhvr>
                                        <p:cTn id="29" dur="500"/>
                                        <p:tgtEl>
                                          <p:spTgt spid="5">
                                            <p:txEl>
                                              <p:pRg st="0" end="0"/>
                                            </p:txEl>
                                          </p:spTgt>
                                        </p:tgtEl>
                                      </p:cBhvr>
                                    </p:animEffect>
                                    <p:anim calcmode="lin" valueType="num">
                                      <p:cBhvr>
                                        <p:cTn id="30"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31" dur="500" fill="hold"/>
                                        <p:tgtEl>
                                          <p:spTgt spid="5">
                                            <p:txEl>
                                              <p:pRg st="0" end="0"/>
                                            </p:txEl>
                                          </p:spTgt>
                                        </p:tgtEl>
                                        <p:attrNameLst>
                                          <p:attrName>ppt_y</p:attrName>
                                        </p:attrNameLst>
                                      </p:cBhvr>
                                      <p:tavLst>
                                        <p:tav tm="0">
                                          <p:val>
                                            <p:strVal val="#ppt_y+.1"/>
                                          </p:val>
                                        </p:tav>
                                        <p:tav tm="100000">
                                          <p:val>
                                            <p:strVal val="#ppt_y"/>
                                          </p:val>
                                        </p:tav>
                                      </p:tavLst>
                                    </p:anim>
                                  </p:childTnLst>
                                </p:cTn>
                              </p:par>
                              <p:par>
                                <p:cTn id="32" presetID="42" presetClass="entr" presetSubtype="0" fill="hold" grpId="0" nodeType="withEffect">
                                  <p:stCondLst>
                                    <p:cond delay="0"/>
                                  </p:stCondLst>
                                  <p:childTnLst>
                                    <p:set>
                                      <p:cBhvr>
                                        <p:cTn id="33" dur="1" fill="hold">
                                          <p:stCondLst>
                                            <p:cond delay="0"/>
                                          </p:stCondLst>
                                        </p:cTn>
                                        <p:tgtEl>
                                          <p:spTgt spid="5">
                                            <p:txEl>
                                              <p:pRg st="1" end="1"/>
                                            </p:txEl>
                                          </p:spTgt>
                                        </p:tgtEl>
                                        <p:attrNameLst>
                                          <p:attrName>style.visibility</p:attrName>
                                        </p:attrNameLst>
                                      </p:cBhvr>
                                      <p:to>
                                        <p:strVal val="visible"/>
                                      </p:to>
                                    </p:set>
                                    <p:animEffect transition="in" filter="fade">
                                      <p:cBhvr>
                                        <p:cTn id="34" dur="500"/>
                                        <p:tgtEl>
                                          <p:spTgt spid="5">
                                            <p:txEl>
                                              <p:pRg st="1" end="1"/>
                                            </p:txEl>
                                          </p:spTgt>
                                        </p:tgtEl>
                                      </p:cBhvr>
                                    </p:animEffect>
                                    <p:anim calcmode="lin" valueType="num">
                                      <p:cBhvr>
                                        <p:cTn id="35"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36" dur="500" fill="hold"/>
                                        <p:tgtEl>
                                          <p:spTgt spid="5">
                                            <p:txEl>
                                              <p:pRg st="1" end="1"/>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5" grpId="0" build="p" animBg="1"/>
    </p:bldLst>
  </p:timing>
</p:sld>
</file>

<file path=ppt/slides/slide31.xml><?xml version="1.0" encoding="utf-8"?>
<p:sld xmlns:a="http://schemas.openxmlformats.org/drawingml/2006/main" xmlns:r="http://schemas.openxmlformats.org/officeDocument/2006/relationships" xmlns:p="http://schemas.openxmlformats.org/presentationml/2006/main">
  <p:cSld name="Slide 29&amp;si=29">
    <p:spTree>
      <p:nvGrpSpPr>
        <p:cNvPr id="1" name=""/>
        <p:cNvGrpSpPr/>
        <p:nvPr/>
      </p:nvGrpSpPr>
      <p:grpSpPr>
        <a:xfrm>
          <a:off x="0" y="0"/>
          <a:ext cx="0" cy="0"/>
          <a:chOff x="0" y="0"/>
          <a:chExt cx="0" cy="0"/>
        </a:xfrm>
      </p:grpSpPr>
      <p:sp>
        <p:nvSpPr>
          <p:cNvPr id="2" name="QO_6_BD.57_1#2251b7d1e?vcp=1&amp;vop=1&amp;pid=aea0ecc68&amp;color=0,55,96&amp;vtp=1&amp;bt=1&amp;bbb=1"/>
          <p:cNvSpPr/>
          <p:nvPr/>
        </p:nvSpPr>
        <p:spPr>
          <a:xfrm>
            <a:off x="502920" y="843933"/>
            <a:ext cx="10570464" cy="360680"/>
          </a:xfrm>
          <a:prstGeom prst="rect">
            <a:avLst/>
          </a:prstGeom>
          <a:noFill/>
          <a:ln/>
        </p:spPr>
        <p:txBody>
          <a:bodyPr wrap="none" lIns="0" tIns="0" rIns="0" bIns="0" rtlCol="0" anchor="t"/>
          <a:lstStyle/>
          <a:p>
            <a:pPr algn="l" latinLnBrk="1">
              <a:lnSpc>
                <a:spcPts val="3200"/>
              </a:lnSpc>
            </a:pPr>
            <a:r>
              <a:rPr lang="en-US" altLang="zh-CN" sz="1800" b="1" i="0" dirty="0">
                <a:solidFill>
                  <a:srgbClr val="003760"/>
                </a:solidFill>
                <a:latin typeface="Times New Roman" pitchFamily="34" charset="0"/>
                <a:ea typeface="微软雅黑" pitchFamily="34" charset="-122"/>
                <a:cs typeface="Times New Roman" pitchFamily="34" charset="-120"/>
              </a:rPr>
              <a:t>3-1</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化简下列各式：</a:t>
            </a:r>
            <a:endParaRPr lang="en-US" altLang="zh-CN" sz="1800" dirty="0"/>
          </a:p>
        </p:txBody>
      </p:sp>
      <mc:AlternateContent xmlns:mc="http://schemas.openxmlformats.org/markup-compatibility/2006" xmlns:a14="http://schemas.microsoft.com/office/drawing/2010/main">
        <mc:Choice Requires="a14">
          <p:sp>
            <p:nvSpPr>
              <p:cNvPr id="3" name="QO_7_BD.58_1#1bc5a8efd?vcp=1&amp;vop=1&amp;pid=2251b7d1e&amp;color=0,55,96&amp;vtp=1&amp;bbb=1"/>
              <p:cNvSpPr/>
              <p:nvPr/>
            </p:nvSpPr>
            <p:spPr>
              <a:xfrm>
                <a:off x="502920" y="1216043"/>
                <a:ext cx="10570464" cy="525971"/>
              </a:xfrm>
              <a:prstGeom prst="rect">
                <a:avLst/>
              </a:prstGeom>
              <a:noFill/>
              <a:ln/>
            </p:spPr>
            <p:txBody>
              <a:bodyPr wrap="none" lIns="0" tIns="0" rIns="0" bIns="0" rtlCol="0" anchor="t"/>
              <a:lstStyle/>
              <a:p>
                <a:pPr algn="l" latinLnBrk="1">
                  <a:lnSpc>
                    <a:spcPts val="4500"/>
                  </a:lnSpc>
                </a:pPr>
                <a:r>
                  <a:rPr lang="en-US" altLang="zh-CN" sz="1800" b="0" i="0" dirty="0">
                    <a:solidFill>
                      <a:srgbClr val="003760"/>
                    </a:solidFill>
                    <a:latin typeface="Times New Roman" pitchFamily="34" charset="0"/>
                    <a:ea typeface="微软雅黑" pitchFamily="34" charset="-122"/>
                    <a:cs typeface="Times New Roman" pitchFamily="34" charset="-120"/>
                  </a:rPr>
                  <a:t>（1）</a:t>
                </a:r>
                <a14:m>
                  <m:oMath xmlns:m="http://schemas.openxmlformats.org/officeDocument/2006/math">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r>
                          <m:rPr>
                            <m:sty m:val="p"/>
                          </m:rPr>
                          <a:rPr lang="en-US" altLang="zh-CN" sz="1800" b="0" i="0">
                            <a:solidFill>
                              <a:srgbClr val="003760"/>
                            </a:solidFill>
                            <a:latin typeface="Cambria Math" pitchFamily="34" charset="0"/>
                            <a:ea typeface="Cambria Math" pitchFamily="34" charset="-122"/>
                            <a:cs typeface="Cambria Math" pitchFamily="34" charset="-120"/>
                          </a:rPr>
                          <m:t>cos</m:t>
                        </m:r>
                        <m:r>
                          <a:rPr lang="en-US" altLang="zh-CN" sz="1800" b="0" i="0">
                            <a:solidFill>
                              <a:srgbClr val="003760"/>
                            </a:solidFill>
                            <a:latin typeface="Cambria Math" pitchFamily="34" charset="0"/>
                            <a:ea typeface="Cambria Math" pitchFamily="34" charset="-122"/>
                            <a:cs typeface="Cambria Math" pitchFamily="34" charset="-120"/>
                          </a:rPr>
                          <m:t>𝛼</m:t>
                        </m:r>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cos</m:t>
                        </m:r>
                        <m:r>
                          <a:rPr lang="en-US" altLang="zh-CN" sz="1800" b="0" i="0">
                            <a:solidFill>
                              <a:srgbClr val="003760"/>
                            </a:solidFill>
                            <a:latin typeface="Cambria Math" pitchFamily="34" charset="0"/>
                            <a:ea typeface="Cambria Math" pitchFamily="34" charset="-122"/>
                            <a:cs typeface="Cambria Math" pitchFamily="34" charset="-120"/>
                          </a:rPr>
                          <m:t>2</m:t>
                        </m:r>
                        <m:r>
                          <a:rPr lang="en-US" altLang="zh-CN" sz="1800" b="0" i="0">
                            <a:solidFill>
                              <a:srgbClr val="003760"/>
                            </a:solidFill>
                            <a:latin typeface="Cambria Math" pitchFamily="34" charset="0"/>
                            <a:ea typeface="Cambria Math" pitchFamily="34" charset="-122"/>
                            <a:cs typeface="Cambria Math" pitchFamily="34" charset="-120"/>
                          </a:rPr>
                          <m:t>𝛼</m:t>
                        </m:r>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cos</m:t>
                        </m:r>
                        <m:r>
                          <a:rPr lang="en-US" altLang="zh-CN" sz="1800" b="0" i="0">
                            <a:solidFill>
                              <a:srgbClr val="003760"/>
                            </a:solidFill>
                            <a:latin typeface="Cambria Math" pitchFamily="34" charset="0"/>
                            <a:ea typeface="Cambria Math" pitchFamily="34" charset="-122"/>
                            <a:cs typeface="Cambria Math" pitchFamily="34" charset="-120"/>
                          </a:rPr>
                          <m:t>3</m:t>
                        </m:r>
                        <m:r>
                          <a:rPr lang="en-US" altLang="zh-CN" sz="1800" b="0" i="0">
                            <a:solidFill>
                              <a:srgbClr val="003760"/>
                            </a:solidFill>
                            <a:latin typeface="Cambria Math" pitchFamily="34" charset="0"/>
                            <a:ea typeface="Cambria Math" pitchFamily="34" charset="-122"/>
                            <a:cs typeface="Cambria Math" pitchFamily="34" charset="-120"/>
                          </a:rPr>
                          <m:t>𝛼</m:t>
                        </m:r>
                      </m:num>
                      <m:den>
                        <m:r>
                          <a:rPr lang="en-US" altLang="zh-CN" sz="1800" b="0" i="0">
                            <a:solidFill>
                              <a:srgbClr val="003760"/>
                            </a:solidFill>
                            <a:latin typeface="Cambria Math" pitchFamily="34" charset="0"/>
                            <a:ea typeface="Cambria Math" pitchFamily="34" charset="-122"/>
                            <a:cs typeface="Cambria Math" pitchFamily="34" charset="-120"/>
                          </a:rPr>
                          <m:t>2</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m:rPr>
                                <m:sty m:val="p"/>
                              </m:rPr>
                              <a:rPr lang="en-US" altLang="zh-CN" sz="1800" b="0" i="0">
                                <a:solidFill>
                                  <a:srgbClr val="003760"/>
                                </a:solidFill>
                                <a:latin typeface="Cambria Math" pitchFamily="34" charset="0"/>
                                <a:ea typeface="Cambria Math" pitchFamily="34" charset="-122"/>
                                <a:cs typeface="Cambria Math" pitchFamily="34" charset="-120"/>
                              </a:rPr>
                              <m:t>cos</m:t>
                            </m:r>
                          </m:e>
                          <m:sup>
                            <m:r>
                              <a:rPr lang="en-US" altLang="zh-CN" sz="1800" b="0" i="0">
                                <a:solidFill>
                                  <a:srgbClr val="003760"/>
                                </a:solidFill>
                                <a:latin typeface="Cambria Math" pitchFamily="34" charset="0"/>
                                <a:ea typeface="Cambria Math" pitchFamily="34" charset="-122"/>
                                <a:cs typeface="Cambria Math" pitchFamily="34" charset="-120"/>
                              </a:rPr>
                              <m:t>2</m:t>
                            </m:r>
                          </m:sup>
                        </m:sSup>
                        <m:r>
                          <a:rPr lang="en-US" altLang="zh-CN" sz="1800" b="0" i="0">
                            <a:solidFill>
                              <a:srgbClr val="003760"/>
                            </a:solidFill>
                            <a:latin typeface="Cambria Math" pitchFamily="34" charset="0"/>
                            <a:ea typeface="Cambria Math" pitchFamily="34" charset="-122"/>
                            <a:cs typeface="Cambria Math" pitchFamily="34" charset="-120"/>
                          </a:rPr>
                          <m:t>𝛼</m:t>
                        </m:r>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cos</m:t>
                        </m:r>
                        <m:r>
                          <a:rPr lang="en-US" altLang="zh-CN" sz="1800" b="0" i="0">
                            <a:solidFill>
                              <a:srgbClr val="003760"/>
                            </a:solidFill>
                            <a:latin typeface="Cambria Math" pitchFamily="34" charset="0"/>
                            <a:ea typeface="Cambria Math" pitchFamily="34" charset="-122"/>
                            <a:cs typeface="Cambria Math" pitchFamily="34" charset="-120"/>
                          </a:rPr>
                          <m:t>𝛼</m:t>
                        </m:r>
                        <m:r>
                          <a:rPr lang="en-US" altLang="zh-CN" sz="1800" b="0" i="0">
                            <a:solidFill>
                              <a:srgbClr val="003760"/>
                            </a:solidFill>
                            <a:latin typeface="Cambria Math" pitchFamily="34" charset="0"/>
                            <a:ea typeface="Cambria Math" pitchFamily="34" charset="-122"/>
                            <a:cs typeface="Cambria Math" pitchFamily="34" charset="-120"/>
                          </a:rPr>
                          <m:t>−1</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p:txBody>
          </p:sp>
        </mc:Choice>
        <mc:Fallback xmlns="">
          <p:sp>
            <p:nvSpPr>
              <p:cNvPr id="3" name="QO_7_BD.58_1#1bc5a8efd?vcp=1&amp;vop=1&amp;pid=2251b7d1e&amp;color=0,55,96&amp;vtp=1&amp;bbb=1"/>
              <p:cNvSpPr>
                <a:spLocks noRot="1" noChangeAspect="1" noMove="1" noResize="1" noEditPoints="1" noAdjustHandles="1" noChangeArrowheads="1" noChangeShapeType="1" noTextEdit="1"/>
              </p:cNvSpPr>
              <p:nvPr/>
            </p:nvSpPr>
            <p:spPr>
              <a:xfrm>
                <a:off x="502920" y="1216043"/>
                <a:ext cx="10570464" cy="525971"/>
              </a:xfrm>
              <a:prstGeom prst="rect">
                <a:avLst/>
              </a:prstGeom>
              <a:blipFill>
                <a:blip r:embed="rId3"/>
                <a:stretch>
                  <a:fillRect l="-1384" b="-14943"/>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4" name="QO_7_AN.59_1#1bc5a8efd?vcp=1&amp;vop=1&amp;pid=2251b7d1e&amp;color=0,55,96&amp;vtp=1&amp;bbb=1"/>
              <p:cNvSpPr/>
              <p:nvPr/>
            </p:nvSpPr>
            <p:spPr>
              <a:xfrm>
                <a:off x="502920" y="1752682"/>
                <a:ext cx="10570464" cy="1765300"/>
              </a:xfrm>
              <a:prstGeom prst="rect">
                <a:avLst/>
              </a:prstGeom>
              <a:noFill/>
              <a:ln/>
            </p:spPr>
            <p:txBody>
              <a:bodyPr wrap="none" lIns="0" tIns="0" rIns="0" bIns="0" rtlCol="0" anchor="t"/>
              <a:lstStyle/>
              <a:p>
                <a:pPr algn="l" latinLnBrk="1">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【解】</a:t>
                </a:r>
                <a:r>
                  <a:rPr lang="en-US" altLang="zh-CN" sz="1800" b="0" i="0" dirty="0">
                    <a:solidFill>
                      <a:srgbClr val="003760"/>
                    </a:solidFill>
                    <a:latin typeface="Times New Roman" pitchFamily="34" charset="0"/>
                    <a:ea typeface="微软雅黑" pitchFamily="34" charset="-122"/>
                    <a:cs typeface="Times New Roman" pitchFamily="34" charset="-120"/>
                  </a:rPr>
                  <a:t>原式</a:t>
                </a:r>
                <a:endParaRPr lang="en-US" altLang="zh-CN" sz="1800" dirty="0"/>
              </a:p>
              <a:p>
                <a:pPr latinLnBrk="1">
                  <a:lnSpc>
                    <a:spcPts val="3500"/>
                  </a:lnSpc>
                </a:pP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2</m:t>
                        </m:r>
                        <m:r>
                          <a:rPr lang="en-US" altLang="zh-CN" sz="1800" b="0" i="0">
                            <a:solidFill>
                              <a:srgbClr val="003760"/>
                            </a:solidFill>
                            <a:latin typeface="Cambria Math" pitchFamily="34" charset="0"/>
                            <a:ea typeface="Cambria Math" pitchFamily="34" charset="-122"/>
                            <a:cs typeface="Cambria Math" pitchFamily="34" charset="-120"/>
                          </a:rPr>
                          <m:t>𝛼</m:t>
                        </m:r>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𝛼</m:t>
                        </m:r>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3</m:t>
                        </m:r>
                        <m:r>
                          <a:rPr lang="en-US" altLang="zh-CN" sz="1800" b="0" i="0">
                            <a:solidFill>
                              <a:srgbClr val="003760"/>
                            </a:solidFill>
                            <a:latin typeface="Cambria Math" pitchFamily="34" charset="0"/>
                            <a:ea typeface="Cambria Math" pitchFamily="34" charset="-122"/>
                            <a:cs typeface="Cambria Math" pitchFamily="34" charset="-120"/>
                          </a:rPr>
                          <m:t>𝛼</m:t>
                        </m:r>
                      </m:num>
                      <m:den>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2</m:t>
                        </m:r>
                        <m:r>
                          <a:rPr lang="en-US" altLang="zh-CN" sz="1800" b="0" i="0">
                            <a:solidFill>
                              <a:srgbClr val="003760"/>
                            </a:solidFill>
                            <a:latin typeface="Cambria Math" pitchFamily="34" charset="0"/>
                            <a:ea typeface="Cambria Math" pitchFamily="34" charset="-122"/>
                            <a:cs typeface="Cambria Math" pitchFamily="34" charset="-120"/>
                          </a:rPr>
                          <m:t>𝛼</m:t>
                        </m:r>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𝛼</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800" dirty="0"/>
              </a:p>
              <a:p>
                <a:pPr latinLnBrk="1">
                  <a:lnSpc>
                    <a:spcPts val="3800"/>
                  </a:lnSpc>
                </a:pP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2</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m:rPr>
                                <m:sty m:val="p"/>
                              </m:rPr>
                              <a:rPr lang="en-US" altLang="zh-CN" sz="1800" b="0" i="0">
                                <a:solidFill>
                                  <a:srgbClr val="003760"/>
                                </a:solidFill>
                                <a:latin typeface="Cambria Math" pitchFamily="34" charset="0"/>
                                <a:ea typeface="Cambria Math" pitchFamily="34" charset="-122"/>
                                <a:cs typeface="Cambria Math" pitchFamily="34" charset="-120"/>
                              </a:rPr>
                              <m:t>cos</m:t>
                            </m:r>
                          </m:e>
                          <m:sup>
                            <m:r>
                              <a:rPr lang="en-US" altLang="zh-CN" sz="1800" b="0" i="0">
                                <a:solidFill>
                                  <a:srgbClr val="003760"/>
                                </a:solidFill>
                                <a:latin typeface="Cambria Math" pitchFamily="34" charset="0"/>
                                <a:ea typeface="Cambria Math" pitchFamily="34" charset="-122"/>
                                <a:cs typeface="Cambria Math" pitchFamily="34" charset="-120"/>
                              </a:rPr>
                              <m:t>2</m:t>
                            </m:r>
                          </m:sup>
                        </m:sSup>
                        <m:r>
                          <a:rPr lang="en-US" altLang="zh-CN" sz="1800" b="0" i="0">
                            <a:solidFill>
                              <a:srgbClr val="003760"/>
                            </a:solidFill>
                            <a:latin typeface="Cambria Math" pitchFamily="34" charset="0"/>
                            <a:ea typeface="Cambria Math" pitchFamily="34" charset="-122"/>
                            <a:cs typeface="Cambria Math" pitchFamily="34" charset="-120"/>
                          </a:rPr>
                          <m:t>𝛼</m:t>
                        </m:r>
                        <m:r>
                          <a:rPr lang="en-US" altLang="zh-CN" sz="1800" b="0" i="0">
                            <a:solidFill>
                              <a:srgbClr val="003760"/>
                            </a:solidFill>
                            <a:latin typeface="Cambria Math" pitchFamily="34" charset="0"/>
                            <a:ea typeface="Cambria Math" pitchFamily="34" charset="-122"/>
                            <a:cs typeface="Cambria Math" pitchFamily="34" charset="-120"/>
                          </a:rPr>
                          <m:t>+2</m:t>
                        </m:r>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𝛼</m:t>
                        </m:r>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2</m:t>
                        </m:r>
                        <m:r>
                          <a:rPr lang="en-US" altLang="zh-CN" sz="1800" b="0" i="0">
                            <a:solidFill>
                              <a:srgbClr val="003760"/>
                            </a:solidFill>
                            <a:latin typeface="Cambria Math" pitchFamily="34" charset="0"/>
                            <a:ea typeface="Cambria Math" pitchFamily="34" charset="-122"/>
                            <a:cs typeface="Cambria Math" pitchFamily="34" charset="-120"/>
                          </a:rPr>
                          <m:t>𝛼</m:t>
                        </m:r>
                      </m:num>
                      <m:den>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2</m:t>
                        </m:r>
                        <m:r>
                          <a:rPr lang="en-US" altLang="zh-CN" sz="1800" b="0" i="0">
                            <a:solidFill>
                              <a:srgbClr val="003760"/>
                            </a:solidFill>
                            <a:latin typeface="Cambria Math" pitchFamily="34" charset="0"/>
                            <a:ea typeface="Cambria Math" pitchFamily="34" charset="-122"/>
                            <a:cs typeface="Cambria Math" pitchFamily="34" charset="-120"/>
                          </a:rPr>
                          <m:t>𝛼</m:t>
                        </m:r>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𝛼</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800" dirty="0"/>
              </a:p>
              <a:p>
                <a:pPr latinLnBrk="1">
                  <a:lnSpc>
                    <a:spcPts val="3300"/>
                  </a:lnSpc>
                </a:pP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2</m:t>
                        </m:r>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𝛼</m:t>
                        </m:r>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𝛼</m:t>
                        </m:r>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2</m:t>
                        </m:r>
                        <m:r>
                          <a:rPr lang="en-US" altLang="zh-CN" sz="1800" b="0" i="0">
                            <a:solidFill>
                              <a:srgbClr val="003760"/>
                            </a:solidFill>
                            <a:latin typeface="Cambria Math" pitchFamily="34" charset="0"/>
                            <a:ea typeface="Cambria Math" pitchFamily="34" charset="-122"/>
                            <a:cs typeface="Cambria Math" pitchFamily="34" charset="-120"/>
                          </a:rPr>
                          <m:t>𝛼</m:t>
                        </m:r>
                        <m:r>
                          <a:rPr lang="en-US" altLang="zh-CN" sz="1800" b="0" i="0">
                            <a:solidFill>
                              <a:srgbClr val="003760"/>
                            </a:solidFill>
                            <a:latin typeface="Cambria Math" pitchFamily="34" charset="0"/>
                            <a:ea typeface="Cambria Math" pitchFamily="34" charset="-122"/>
                            <a:cs typeface="Cambria Math" pitchFamily="34" charset="-120"/>
                          </a:rPr>
                          <m:t>)</m:t>
                        </m:r>
                      </m:num>
                      <m:den>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2</m:t>
                        </m:r>
                        <m:r>
                          <a:rPr lang="en-US" altLang="zh-CN" sz="1800" b="0" i="0">
                            <a:solidFill>
                              <a:srgbClr val="003760"/>
                            </a:solidFill>
                            <a:latin typeface="Cambria Math" pitchFamily="34" charset="0"/>
                            <a:ea typeface="Cambria Math" pitchFamily="34" charset="-122"/>
                            <a:cs typeface="Cambria Math" pitchFamily="34" charset="-120"/>
                          </a:rPr>
                          <m:t>𝛼</m:t>
                        </m:r>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𝛼</m:t>
                        </m:r>
                      </m:den>
                    </m:f>
                    <m:r>
                      <a:rPr lang="en-US" altLang="zh-CN" sz="1800" b="0" i="0">
                        <a:solidFill>
                          <a:srgbClr val="003760"/>
                        </a:solidFill>
                        <a:latin typeface="Cambria Math" pitchFamily="34" charset="0"/>
                        <a:ea typeface="Cambria Math" pitchFamily="34" charset="-122"/>
                        <a:cs typeface="Cambria Math" pitchFamily="34" charset="-120"/>
                      </a:rPr>
                      <m:t>=2</m:t>
                    </m:r>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𝛼</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p:txBody>
          </p:sp>
        </mc:Choice>
        <mc:Fallback xmlns="">
          <p:sp>
            <p:nvSpPr>
              <p:cNvPr id="4" name="QO_7_AN.59_1#1bc5a8efd?vcp=1&amp;vop=1&amp;pid=2251b7d1e&amp;color=0,55,96&amp;vtp=1&amp;bbb=1"/>
              <p:cNvSpPr>
                <a:spLocks noRot="1" noChangeAspect="1" noMove="1" noResize="1" noEditPoints="1" noAdjustHandles="1" noChangeArrowheads="1" noChangeShapeType="1" noTextEdit="1"/>
              </p:cNvSpPr>
              <p:nvPr/>
            </p:nvSpPr>
            <p:spPr>
              <a:xfrm>
                <a:off x="502920" y="1752682"/>
                <a:ext cx="10570464" cy="1765300"/>
              </a:xfrm>
              <a:prstGeom prst="rect">
                <a:avLst/>
              </a:prstGeom>
              <a:blipFill>
                <a:blip r:embed="rId4"/>
                <a:stretch>
                  <a:fillRect l="-1384" b="-4498"/>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5" name="QO_7_BD.60_1#ea78d3912?vcp=1&amp;vop=1&amp;pid=2251b7d1e&amp;color=0,55,96&amp;vtp=1&amp;bbb=1"/>
              <p:cNvSpPr/>
              <p:nvPr/>
            </p:nvSpPr>
            <p:spPr>
              <a:xfrm>
                <a:off x="502920" y="3521728"/>
                <a:ext cx="10570464" cy="547497"/>
              </a:xfrm>
              <a:prstGeom prst="rect">
                <a:avLst/>
              </a:prstGeom>
              <a:noFill/>
              <a:ln/>
            </p:spPr>
            <p:txBody>
              <a:bodyPr wrap="none" lIns="0" tIns="0" rIns="0" bIns="0" rtlCol="0" anchor="t"/>
              <a:lstStyle/>
              <a:p>
                <a:pPr algn="l" latinLnBrk="1">
                  <a:lnSpc>
                    <a:spcPts val="4700"/>
                  </a:lnSpc>
                </a:pPr>
                <a:r>
                  <a:rPr lang="en-US" altLang="zh-CN" sz="1800" b="0" i="0" dirty="0">
                    <a:solidFill>
                      <a:srgbClr val="003760"/>
                    </a:solidFill>
                    <a:latin typeface="Times New Roman" pitchFamily="34" charset="0"/>
                    <a:ea typeface="微软雅黑" pitchFamily="34" charset="-122"/>
                    <a:cs typeface="Times New Roman" pitchFamily="34" charset="-120"/>
                  </a:rPr>
                  <a:t>（2）</a:t>
                </a:r>
                <a14:m>
                  <m:oMath xmlns:m="http://schemas.openxmlformats.org/officeDocument/2006/math">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sin</m:t>
                        </m:r>
                        <m:r>
                          <a:rPr lang="en-US" altLang="zh-CN" sz="1800" b="0" i="0">
                            <a:solidFill>
                              <a:srgbClr val="003760"/>
                            </a:solidFill>
                            <a:latin typeface="Cambria Math" pitchFamily="34" charset="0"/>
                            <a:ea typeface="Cambria Math" pitchFamily="34" charset="-122"/>
                            <a:cs typeface="Cambria Math" pitchFamily="34" charset="-120"/>
                          </a:rPr>
                          <m:t>𝐴</m:t>
                        </m:r>
                        <m:r>
                          <a:rPr lang="en-US" altLang="zh-CN" sz="1800" b="0" i="0">
                            <a:solidFill>
                              <a:srgbClr val="003760"/>
                            </a:solidFill>
                            <a:latin typeface="Cambria Math" pitchFamily="34" charset="0"/>
                            <a:ea typeface="Cambria Math" pitchFamily="34" charset="-122"/>
                            <a:cs typeface="Cambria Math" pitchFamily="34" charset="-120"/>
                          </a:rPr>
                          <m:t>+2</m:t>
                        </m:r>
                        <m:r>
                          <m:rPr>
                            <m:sty m:val="p"/>
                          </m:rPr>
                          <a:rPr lang="en-US" altLang="zh-CN" sz="1800" b="0" i="0">
                            <a:solidFill>
                              <a:srgbClr val="003760"/>
                            </a:solidFill>
                            <a:latin typeface="Cambria Math" pitchFamily="34" charset="0"/>
                            <a:ea typeface="Cambria Math" pitchFamily="34" charset="-122"/>
                            <a:cs typeface="Cambria Math" pitchFamily="34" charset="-120"/>
                          </a:rPr>
                          <m:t>sin</m:t>
                        </m:r>
                        <m:r>
                          <a:rPr lang="en-US" altLang="zh-CN" sz="1800" b="0" i="0">
                            <a:solidFill>
                              <a:srgbClr val="003760"/>
                            </a:solidFill>
                            <a:latin typeface="Cambria Math" pitchFamily="34" charset="0"/>
                            <a:ea typeface="Cambria Math" pitchFamily="34" charset="-122"/>
                            <a:cs typeface="Cambria Math" pitchFamily="34" charset="-120"/>
                          </a:rPr>
                          <m:t>3</m:t>
                        </m:r>
                        <m:r>
                          <a:rPr lang="en-US" altLang="zh-CN" sz="1800" b="0" i="0">
                            <a:solidFill>
                              <a:srgbClr val="003760"/>
                            </a:solidFill>
                            <a:latin typeface="Cambria Math" pitchFamily="34" charset="0"/>
                            <a:ea typeface="Cambria Math" pitchFamily="34" charset="-122"/>
                            <a:cs typeface="Cambria Math" pitchFamily="34" charset="-120"/>
                          </a:rPr>
                          <m:t>𝐴</m:t>
                        </m:r>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sin</m:t>
                        </m:r>
                        <m:r>
                          <a:rPr lang="en-US" altLang="zh-CN" sz="1800" b="0" i="0">
                            <a:solidFill>
                              <a:srgbClr val="003760"/>
                            </a:solidFill>
                            <a:latin typeface="Cambria Math" pitchFamily="34" charset="0"/>
                            <a:ea typeface="Cambria Math" pitchFamily="34" charset="-122"/>
                            <a:cs typeface="Cambria Math" pitchFamily="34" charset="-120"/>
                          </a:rPr>
                          <m:t>5</m:t>
                        </m:r>
                        <m:r>
                          <a:rPr lang="en-US" altLang="zh-CN" sz="1800" b="0" i="0">
                            <a:solidFill>
                              <a:srgbClr val="003760"/>
                            </a:solidFill>
                            <a:latin typeface="Cambria Math" pitchFamily="34" charset="0"/>
                            <a:ea typeface="Cambria Math" pitchFamily="34" charset="-122"/>
                            <a:cs typeface="Cambria Math" pitchFamily="34" charset="-120"/>
                          </a:rPr>
                          <m:t>𝐴</m:t>
                        </m:r>
                      </m:num>
                      <m:den>
                        <m:r>
                          <m:rPr>
                            <m:sty m:val="p"/>
                          </m:rPr>
                          <a:rPr lang="en-US" altLang="zh-CN" sz="1800" b="0" i="0">
                            <a:solidFill>
                              <a:srgbClr val="003760"/>
                            </a:solidFill>
                            <a:latin typeface="Cambria Math" pitchFamily="34" charset="0"/>
                            <a:ea typeface="Cambria Math" pitchFamily="34" charset="-122"/>
                            <a:cs typeface="Cambria Math" pitchFamily="34" charset="-120"/>
                          </a:rPr>
                          <m:t>sin</m:t>
                        </m:r>
                        <m:r>
                          <a:rPr lang="en-US" altLang="zh-CN" sz="1800" b="0" i="0">
                            <a:solidFill>
                              <a:srgbClr val="003760"/>
                            </a:solidFill>
                            <a:latin typeface="Cambria Math" pitchFamily="34" charset="0"/>
                            <a:ea typeface="Cambria Math" pitchFamily="34" charset="-122"/>
                            <a:cs typeface="Cambria Math" pitchFamily="34" charset="-120"/>
                          </a:rPr>
                          <m:t>3</m:t>
                        </m:r>
                        <m:r>
                          <a:rPr lang="en-US" altLang="zh-CN" sz="1800" b="0" i="0">
                            <a:solidFill>
                              <a:srgbClr val="003760"/>
                            </a:solidFill>
                            <a:latin typeface="Cambria Math" pitchFamily="34" charset="0"/>
                            <a:ea typeface="Cambria Math" pitchFamily="34" charset="-122"/>
                            <a:cs typeface="Cambria Math" pitchFamily="34" charset="-120"/>
                          </a:rPr>
                          <m:t>𝐴</m:t>
                        </m:r>
                        <m:r>
                          <a:rPr lang="en-US" altLang="zh-CN" sz="1800" b="0" i="0">
                            <a:solidFill>
                              <a:srgbClr val="003760"/>
                            </a:solidFill>
                            <a:latin typeface="Cambria Math" pitchFamily="34" charset="0"/>
                            <a:ea typeface="Cambria Math" pitchFamily="34" charset="-122"/>
                            <a:cs typeface="Cambria Math" pitchFamily="34" charset="-120"/>
                          </a:rPr>
                          <m:t>+2</m:t>
                        </m:r>
                        <m:r>
                          <m:rPr>
                            <m:sty m:val="p"/>
                          </m:rPr>
                          <a:rPr lang="en-US" altLang="zh-CN" sz="1800" b="0" i="0">
                            <a:solidFill>
                              <a:srgbClr val="003760"/>
                            </a:solidFill>
                            <a:latin typeface="Cambria Math" pitchFamily="34" charset="0"/>
                            <a:ea typeface="Cambria Math" pitchFamily="34" charset="-122"/>
                            <a:cs typeface="Cambria Math" pitchFamily="34" charset="-120"/>
                          </a:rPr>
                          <m:t>sin</m:t>
                        </m:r>
                        <m:r>
                          <a:rPr lang="en-US" altLang="zh-CN" sz="1800" b="0" i="0">
                            <a:solidFill>
                              <a:srgbClr val="003760"/>
                            </a:solidFill>
                            <a:latin typeface="Cambria Math" pitchFamily="34" charset="0"/>
                            <a:ea typeface="Cambria Math" pitchFamily="34" charset="-122"/>
                            <a:cs typeface="Cambria Math" pitchFamily="34" charset="-120"/>
                          </a:rPr>
                          <m:t>5</m:t>
                        </m:r>
                        <m:r>
                          <a:rPr lang="en-US" altLang="zh-CN" sz="1800" b="0" i="0">
                            <a:solidFill>
                              <a:srgbClr val="003760"/>
                            </a:solidFill>
                            <a:latin typeface="Cambria Math" pitchFamily="34" charset="0"/>
                            <a:ea typeface="Cambria Math" pitchFamily="34" charset="-122"/>
                            <a:cs typeface="Cambria Math" pitchFamily="34" charset="-120"/>
                          </a:rPr>
                          <m:t>𝐴</m:t>
                        </m:r>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sin</m:t>
                        </m:r>
                        <m:r>
                          <a:rPr lang="en-US" altLang="zh-CN" sz="1800" b="0" i="0">
                            <a:solidFill>
                              <a:srgbClr val="003760"/>
                            </a:solidFill>
                            <a:latin typeface="Cambria Math" pitchFamily="34" charset="0"/>
                            <a:ea typeface="Cambria Math" pitchFamily="34" charset="-122"/>
                            <a:cs typeface="Cambria Math" pitchFamily="34" charset="-120"/>
                          </a:rPr>
                          <m:t>7</m:t>
                        </m:r>
                        <m:r>
                          <a:rPr lang="en-US" altLang="zh-CN" sz="1800" b="0" i="0">
                            <a:solidFill>
                              <a:srgbClr val="003760"/>
                            </a:solidFill>
                            <a:latin typeface="Cambria Math" pitchFamily="34" charset="0"/>
                            <a:ea typeface="Cambria Math" pitchFamily="34" charset="-122"/>
                            <a:cs typeface="Cambria Math" pitchFamily="34" charset="-120"/>
                          </a:rPr>
                          <m:t>𝐴</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p:txBody>
          </p:sp>
        </mc:Choice>
        <mc:Fallback xmlns="">
          <p:sp>
            <p:nvSpPr>
              <p:cNvPr id="5" name="QO_7_BD.60_1#ea78d3912?vcp=1&amp;vop=1&amp;pid=2251b7d1e&amp;color=0,55,96&amp;vtp=1&amp;bbb=1"/>
              <p:cNvSpPr>
                <a:spLocks noRot="1" noChangeAspect="1" noMove="1" noResize="1" noEditPoints="1" noAdjustHandles="1" noChangeArrowheads="1" noChangeShapeType="1" noTextEdit="1"/>
              </p:cNvSpPr>
              <p:nvPr/>
            </p:nvSpPr>
            <p:spPr>
              <a:xfrm>
                <a:off x="502920" y="3521728"/>
                <a:ext cx="10570464" cy="547497"/>
              </a:xfrm>
              <a:prstGeom prst="rect">
                <a:avLst/>
              </a:prstGeom>
              <a:blipFill>
                <a:blip r:embed="rId5"/>
                <a:stretch>
                  <a:fillRect l="-1384" b="-14444"/>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6" name="QO_7_AN.61_1#ea78d3912?vcp=1&amp;vop=1&amp;pid=2251b7d1e&amp;color=0,55,96&amp;vtp=1&amp;bbb=1"/>
              <p:cNvSpPr/>
              <p:nvPr/>
            </p:nvSpPr>
            <p:spPr>
              <a:xfrm>
                <a:off x="502920" y="4079004"/>
                <a:ext cx="10570464" cy="1854200"/>
              </a:xfrm>
              <a:prstGeom prst="rect">
                <a:avLst/>
              </a:prstGeom>
              <a:noFill/>
              <a:ln/>
            </p:spPr>
            <p:txBody>
              <a:bodyPr wrap="none" lIns="0" tIns="0" rIns="0" bIns="0" rtlCol="0" anchor="t"/>
              <a:lstStyle/>
              <a:p>
                <a:pPr algn="l" latinLnBrk="1">
                  <a:lnSpc>
                    <a:spcPts val="3800"/>
                  </a:lnSpc>
                </a:pPr>
                <a:r>
                  <a:rPr lang="en-US" altLang="zh-CN" sz="1800" b="1" i="0" dirty="0">
                    <a:solidFill>
                      <a:srgbClr val="003760"/>
                    </a:solidFill>
                    <a:latin typeface="Times New Roman" pitchFamily="34" charset="0"/>
                    <a:ea typeface="微软雅黑" pitchFamily="34" charset="-122"/>
                    <a:cs typeface="Times New Roman" pitchFamily="34" charset="-120"/>
                  </a:rPr>
                  <a:t>【解】</a:t>
                </a:r>
                <a:r>
                  <a:rPr lang="en-US" altLang="zh-CN" sz="1800" b="0" i="0" dirty="0">
                    <a:solidFill>
                      <a:srgbClr val="003760"/>
                    </a:solidFill>
                    <a:latin typeface="Times New Roman" pitchFamily="34" charset="0"/>
                    <a:ea typeface="微软雅黑" pitchFamily="34" charset="-122"/>
                    <a:cs typeface="Times New Roman" pitchFamily="34" charset="-120"/>
                  </a:rPr>
                  <a:t>原式</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𝐴</m:t>
                        </m:r>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5</m:t>
                        </m:r>
                        <m:r>
                          <a:rPr lang="en-US" altLang="zh-CN" sz="1800" b="0" i="0">
                            <a:solidFill>
                              <a:srgbClr val="003760"/>
                            </a:solidFill>
                            <a:latin typeface="Cambria Math" pitchFamily="34" charset="0"/>
                            <a:ea typeface="Cambria Math" pitchFamily="34" charset="-122"/>
                            <a:cs typeface="Cambria Math" pitchFamily="34" charset="-120"/>
                          </a:rPr>
                          <m:t>𝐴</m:t>
                        </m:r>
                        <m:r>
                          <a:rPr lang="en-US" altLang="zh-CN" sz="1800" b="0" i="0">
                            <a:solidFill>
                              <a:srgbClr val="003760"/>
                            </a:solidFill>
                            <a:latin typeface="Cambria Math" pitchFamily="34" charset="0"/>
                            <a:ea typeface="Cambria Math" pitchFamily="34" charset="-122"/>
                            <a:cs typeface="Cambria Math" pitchFamily="34" charset="-120"/>
                          </a:rPr>
                          <m:t>)+2</m:t>
                        </m:r>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3</m:t>
                        </m:r>
                        <m:r>
                          <a:rPr lang="en-US" altLang="zh-CN" sz="1800" b="0" i="0">
                            <a:solidFill>
                              <a:srgbClr val="003760"/>
                            </a:solidFill>
                            <a:latin typeface="Cambria Math" pitchFamily="34" charset="0"/>
                            <a:ea typeface="Cambria Math" pitchFamily="34" charset="-122"/>
                            <a:cs typeface="Cambria Math" pitchFamily="34" charset="-120"/>
                          </a:rPr>
                          <m:t>𝐴</m:t>
                        </m:r>
                      </m:num>
                      <m:den>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3</m:t>
                        </m:r>
                        <m:r>
                          <a:rPr lang="en-US" altLang="zh-CN" sz="1800" b="0" i="0">
                            <a:solidFill>
                              <a:srgbClr val="003760"/>
                            </a:solidFill>
                            <a:latin typeface="Cambria Math" pitchFamily="34" charset="0"/>
                            <a:ea typeface="Cambria Math" pitchFamily="34" charset="-122"/>
                            <a:cs typeface="Cambria Math" pitchFamily="34" charset="-120"/>
                          </a:rPr>
                          <m:t>𝐴</m:t>
                        </m:r>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7</m:t>
                        </m:r>
                        <m:r>
                          <a:rPr lang="en-US" altLang="zh-CN" sz="1800" b="0" i="0">
                            <a:solidFill>
                              <a:srgbClr val="003760"/>
                            </a:solidFill>
                            <a:latin typeface="Cambria Math" pitchFamily="34" charset="0"/>
                            <a:ea typeface="Cambria Math" pitchFamily="34" charset="-122"/>
                            <a:cs typeface="Cambria Math" pitchFamily="34" charset="-120"/>
                          </a:rPr>
                          <m:t>𝐴</m:t>
                        </m:r>
                        <m:r>
                          <a:rPr lang="en-US" altLang="zh-CN" sz="1800" b="0" i="0">
                            <a:solidFill>
                              <a:srgbClr val="003760"/>
                            </a:solidFill>
                            <a:latin typeface="Cambria Math" pitchFamily="34" charset="0"/>
                            <a:ea typeface="Cambria Math" pitchFamily="34" charset="-122"/>
                            <a:cs typeface="Cambria Math" pitchFamily="34" charset="-120"/>
                          </a:rPr>
                          <m:t>)+2</m:t>
                        </m:r>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5</m:t>
                        </m:r>
                        <m:r>
                          <a:rPr lang="en-US" altLang="zh-CN" sz="1800" b="0" i="0">
                            <a:solidFill>
                              <a:srgbClr val="003760"/>
                            </a:solidFill>
                            <a:latin typeface="Cambria Math" pitchFamily="34" charset="0"/>
                            <a:ea typeface="Cambria Math" pitchFamily="34" charset="-122"/>
                            <a:cs typeface="Cambria Math" pitchFamily="34" charset="-120"/>
                          </a:rPr>
                          <m:t>𝐴</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800" dirty="0"/>
              </a:p>
              <a:p>
                <a:pPr latinLnBrk="1">
                  <a:lnSpc>
                    <a:spcPts val="3500"/>
                  </a:lnSpc>
                </a:pP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2</m:t>
                        </m:r>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3</m:t>
                        </m:r>
                        <m:r>
                          <a:rPr lang="en-US" altLang="zh-CN" sz="1800" b="0" i="0">
                            <a:solidFill>
                              <a:srgbClr val="003760"/>
                            </a:solidFill>
                            <a:latin typeface="Cambria Math" pitchFamily="34" charset="0"/>
                            <a:ea typeface="Cambria Math" pitchFamily="34" charset="-122"/>
                            <a:cs typeface="Cambria Math" pitchFamily="34" charset="-120"/>
                          </a:rPr>
                          <m:t>𝐴</m:t>
                        </m:r>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2</m:t>
                        </m:r>
                        <m:r>
                          <a:rPr lang="en-US" altLang="zh-CN" sz="1800" b="0" i="0">
                            <a:solidFill>
                              <a:srgbClr val="003760"/>
                            </a:solidFill>
                            <a:latin typeface="Cambria Math" pitchFamily="34" charset="0"/>
                            <a:ea typeface="Cambria Math" pitchFamily="34" charset="-122"/>
                            <a:cs typeface="Cambria Math" pitchFamily="34" charset="-120"/>
                          </a:rPr>
                          <m:t>𝐴</m:t>
                        </m:r>
                        <m:r>
                          <a:rPr lang="en-US" altLang="zh-CN" sz="1800" b="0" i="0">
                            <a:solidFill>
                              <a:srgbClr val="003760"/>
                            </a:solidFill>
                            <a:latin typeface="Cambria Math" pitchFamily="34" charset="0"/>
                            <a:ea typeface="Cambria Math" pitchFamily="34" charset="-122"/>
                            <a:cs typeface="Cambria Math" pitchFamily="34" charset="-120"/>
                          </a:rPr>
                          <m:t>+2</m:t>
                        </m:r>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3</m:t>
                        </m:r>
                        <m:r>
                          <a:rPr lang="en-US" altLang="zh-CN" sz="1800" b="0" i="0">
                            <a:solidFill>
                              <a:srgbClr val="003760"/>
                            </a:solidFill>
                            <a:latin typeface="Cambria Math" pitchFamily="34" charset="0"/>
                            <a:ea typeface="Cambria Math" pitchFamily="34" charset="-122"/>
                            <a:cs typeface="Cambria Math" pitchFamily="34" charset="-120"/>
                          </a:rPr>
                          <m:t>𝐴</m:t>
                        </m:r>
                      </m:num>
                      <m:den>
                        <m:r>
                          <a:rPr lang="en-US" altLang="zh-CN" sz="1800" b="0" i="0">
                            <a:solidFill>
                              <a:srgbClr val="003760"/>
                            </a:solidFill>
                            <a:latin typeface="Cambria Math" pitchFamily="34" charset="0"/>
                            <a:ea typeface="Cambria Math" pitchFamily="34" charset="-122"/>
                            <a:cs typeface="Cambria Math" pitchFamily="34" charset="-120"/>
                          </a:rPr>
                          <m:t>2</m:t>
                        </m:r>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5</m:t>
                        </m:r>
                        <m:r>
                          <a:rPr lang="en-US" altLang="zh-CN" sz="1800" b="0" i="0">
                            <a:solidFill>
                              <a:srgbClr val="003760"/>
                            </a:solidFill>
                            <a:latin typeface="Cambria Math" pitchFamily="34" charset="0"/>
                            <a:ea typeface="Cambria Math" pitchFamily="34" charset="-122"/>
                            <a:cs typeface="Cambria Math" pitchFamily="34" charset="-120"/>
                          </a:rPr>
                          <m:t>𝐴</m:t>
                        </m:r>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2</m:t>
                        </m:r>
                        <m:r>
                          <a:rPr lang="en-US" altLang="zh-CN" sz="1800" b="0" i="0">
                            <a:solidFill>
                              <a:srgbClr val="003760"/>
                            </a:solidFill>
                            <a:latin typeface="Cambria Math" pitchFamily="34" charset="0"/>
                            <a:ea typeface="Cambria Math" pitchFamily="34" charset="-122"/>
                            <a:cs typeface="Cambria Math" pitchFamily="34" charset="-120"/>
                          </a:rPr>
                          <m:t>𝐴</m:t>
                        </m:r>
                        <m:r>
                          <a:rPr lang="en-US" altLang="zh-CN" sz="1800" b="0" i="0">
                            <a:solidFill>
                              <a:srgbClr val="003760"/>
                            </a:solidFill>
                            <a:latin typeface="Cambria Math" pitchFamily="34" charset="0"/>
                            <a:ea typeface="Cambria Math" pitchFamily="34" charset="-122"/>
                            <a:cs typeface="Cambria Math" pitchFamily="34" charset="-120"/>
                          </a:rPr>
                          <m:t>+2</m:t>
                        </m:r>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5</m:t>
                        </m:r>
                        <m:r>
                          <a:rPr lang="en-US" altLang="zh-CN" sz="1800" b="0" i="0">
                            <a:solidFill>
                              <a:srgbClr val="003760"/>
                            </a:solidFill>
                            <a:latin typeface="Cambria Math" pitchFamily="34" charset="0"/>
                            <a:ea typeface="Cambria Math" pitchFamily="34" charset="-122"/>
                            <a:cs typeface="Cambria Math" pitchFamily="34" charset="-120"/>
                          </a:rPr>
                          <m:t>𝐴</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800" dirty="0"/>
              </a:p>
              <a:p>
                <a:pPr latinLnBrk="1">
                  <a:lnSpc>
                    <a:spcPts val="3800"/>
                  </a:lnSpc>
                </a:pP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2</m:t>
                        </m:r>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3</m:t>
                        </m:r>
                        <m:r>
                          <a:rPr lang="en-US" altLang="zh-CN" sz="1800" b="0" i="0">
                            <a:solidFill>
                              <a:srgbClr val="003760"/>
                            </a:solidFill>
                            <a:latin typeface="Cambria Math" pitchFamily="34" charset="0"/>
                            <a:ea typeface="Cambria Math" pitchFamily="34" charset="-122"/>
                            <a:cs typeface="Cambria Math" pitchFamily="34" charset="-120"/>
                          </a:rPr>
                          <m:t>𝐴</m:t>
                        </m:r>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2</m:t>
                        </m:r>
                        <m:r>
                          <a:rPr lang="en-US" altLang="zh-CN" sz="1800" b="0" i="0">
                            <a:solidFill>
                              <a:srgbClr val="003760"/>
                            </a:solidFill>
                            <a:latin typeface="Cambria Math" pitchFamily="34" charset="0"/>
                            <a:ea typeface="Cambria Math" pitchFamily="34" charset="-122"/>
                            <a:cs typeface="Cambria Math" pitchFamily="34" charset="-120"/>
                          </a:rPr>
                          <m:t>𝐴</m:t>
                        </m:r>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2</m:t>
                        </m:r>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5</m:t>
                        </m:r>
                        <m:r>
                          <a:rPr lang="en-US" altLang="zh-CN" sz="1800" b="0" i="0">
                            <a:solidFill>
                              <a:srgbClr val="003760"/>
                            </a:solidFill>
                            <a:latin typeface="Cambria Math" pitchFamily="34" charset="0"/>
                            <a:ea typeface="Cambria Math" pitchFamily="34" charset="-122"/>
                            <a:cs typeface="Cambria Math" pitchFamily="34" charset="-120"/>
                          </a:rPr>
                          <m:t>𝐴</m:t>
                        </m:r>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2</m:t>
                        </m:r>
                        <m:r>
                          <a:rPr lang="en-US" altLang="zh-CN" sz="1800" b="0" i="0">
                            <a:solidFill>
                              <a:srgbClr val="003760"/>
                            </a:solidFill>
                            <a:latin typeface="Cambria Math" pitchFamily="34" charset="0"/>
                            <a:ea typeface="Cambria Math" pitchFamily="34" charset="-122"/>
                            <a:cs typeface="Cambria Math" pitchFamily="34" charset="-120"/>
                          </a:rPr>
                          <m:t>𝐴</m:t>
                        </m:r>
                        <m:r>
                          <a:rPr lang="en-US" altLang="zh-CN" sz="1800" b="0" i="0">
                            <a:solidFill>
                              <a:srgbClr val="003760"/>
                            </a:solidFill>
                            <a:latin typeface="Cambria Math" pitchFamily="34" charset="0"/>
                            <a:ea typeface="Cambria Math" pitchFamily="34" charset="-122"/>
                            <a:cs typeface="Cambria Math" pitchFamily="34" charset="-120"/>
                          </a:rPr>
                          <m:t>+1)</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800" dirty="0"/>
              </a:p>
              <a:p>
                <a:pPr latinLnBrk="1">
                  <a:lnSpc>
                    <a:spcPts val="3500"/>
                  </a:lnSpc>
                </a:pP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3</m:t>
                        </m:r>
                        <m:r>
                          <a:rPr lang="en-US" altLang="zh-CN" sz="1800" b="0" i="0">
                            <a:solidFill>
                              <a:srgbClr val="003760"/>
                            </a:solidFill>
                            <a:latin typeface="Cambria Math" pitchFamily="34" charset="0"/>
                            <a:ea typeface="Cambria Math" pitchFamily="34" charset="-122"/>
                            <a:cs typeface="Cambria Math" pitchFamily="34" charset="-120"/>
                          </a:rPr>
                          <m:t>𝐴</m:t>
                        </m:r>
                      </m:num>
                      <m:den>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5</m:t>
                        </m:r>
                        <m:r>
                          <a:rPr lang="en-US" altLang="zh-CN" sz="1800" b="0" i="0">
                            <a:solidFill>
                              <a:srgbClr val="003760"/>
                            </a:solidFill>
                            <a:latin typeface="Cambria Math" pitchFamily="34" charset="0"/>
                            <a:ea typeface="Cambria Math" pitchFamily="34" charset="-122"/>
                            <a:cs typeface="Cambria Math" pitchFamily="34" charset="-120"/>
                          </a:rPr>
                          <m:t>𝐴</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p:txBody>
          </p:sp>
        </mc:Choice>
        <mc:Fallback xmlns="">
          <p:sp>
            <p:nvSpPr>
              <p:cNvPr id="6" name="QO_7_AN.61_1#ea78d3912?vcp=1&amp;vop=1&amp;pid=2251b7d1e&amp;color=0,55,96&amp;vtp=1&amp;bbb=1"/>
              <p:cNvSpPr>
                <a:spLocks noRot="1" noChangeAspect="1" noMove="1" noResize="1" noEditPoints="1" noAdjustHandles="1" noChangeArrowheads="1" noChangeShapeType="1" noTextEdit="1"/>
              </p:cNvSpPr>
              <p:nvPr/>
            </p:nvSpPr>
            <p:spPr>
              <a:xfrm>
                <a:off x="502920" y="4079004"/>
                <a:ext cx="10570464" cy="1854200"/>
              </a:xfrm>
              <a:prstGeom prst="rect">
                <a:avLst/>
              </a:prstGeom>
              <a:blipFill>
                <a:blip r:embed="rId6"/>
                <a:stretch>
                  <a:fillRect l="-1384" b="-4605"/>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anim calcmode="lin" valueType="num">
                                      <p:cBhvr>
                                        <p:cTn id="8" dur="500" fill="hold"/>
                                        <p:tgtEl>
                                          <p:spTgt spid="4">
                                            <p:bg/>
                                          </p:spTgt>
                                        </p:tgtEl>
                                        <p:attrNameLst>
                                          <p:attrName>ppt_x</p:attrName>
                                        </p:attrNameLst>
                                      </p:cBhvr>
                                      <p:tavLst>
                                        <p:tav tm="0">
                                          <p:val>
                                            <p:strVal val="#ppt_x"/>
                                          </p:val>
                                        </p:tav>
                                        <p:tav tm="100000">
                                          <p:val>
                                            <p:strVal val="#ppt_x"/>
                                          </p:val>
                                        </p:tav>
                                      </p:tavLst>
                                    </p:anim>
                                    <p:anim calcmode="lin" valueType="num">
                                      <p:cBhvr>
                                        <p:cTn id="9" dur="500" fill="hold"/>
                                        <p:tgtEl>
                                          <p:spTgt spid="4">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4">
                                            <p:txEl>
                                              <p:pRg st="0" end="0"/>
                                            </p:txEl>
                                          </p:spTgt>
                                        </p:tgtEl>
                                        <p:attrNameLst>
                                          <p:attrName>style.visibility</p:attrName>
                                        </p:attrNameLst>
                                      </p:cBhvr>
                                      <p:to>
                                        <p:strVal val="visible"/>
                                      </p:to>
                                    </p:set>
                                    <p:animEffect transition="in" filter="fade">
                                      <p:cBhvr>
                                        <p:cTn id="12" dur="500"/>
                                        <p:tgtEl>
                                          <p:spTgt spid="4">
                                            <p:txEl>
                                              <p:pRg st="0" end="0"/>
                                            </p:txEl>
                                          </p:spTgt>
                                        </p:tgtEl>
                                      </p:cBhvr>
                                    </p:animEffect>
                                    <p:anim calcmode="lin" valueType="num">
                                      <p:cBhvr>
                                        <p:cTn id="13"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4">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4">
                                            <p:txEl>
                                              <p:pRg st="1" end="1"/>
                                            </p:txEl>
                                          </p:spTgt>
                                        </p:tgtEl>
                                        <p:attrNameLst>
                                          <p:attrName>style.visibility</p:attrName>
                                        </p:attrNameLst>
                                      </p:cBhvr>
                                      <p:to>
                                        <p:strVal val="visible"/>
                                      </p:to>
                                    </p:set>
                                    <p:animEffect transition="in" filter="fade">
                                      <p:cBhvr>
                                        <p:cTn id="17" dur="500"/>
                                        <p:tgtEl>
                                          <p:spTgt spid="4">
                                            <p:txEl>
                                              <p:pRg st="1" end="1"/>
                                            </p:txEl>
                                          </p:spTgt>
                                        </p:tgtEl>
                                      </p:cBhvr>
                                    </p:animEffect>
                                    <p:anim calcmode="lin" valueType="num">
                                      <p:cBhvr>
                                        <p:cTn id="18"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4">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4">
                                            <p:txEl>
                                              <p:pRg st="2" end="2"/>
                                            </p:txEl>
                                          </p:spTgt>
                                        </p:tgtEl>
                                        <p:attrNameLst>
                                          <p:attrName>style.visibility</p:attrName>
                                        </p:attrNameLst>
                                      </p:cBhvr>
                                      <p:to>
                                        <p:strVal val="visible"/>
                                      </p:to>
                                    </p:set>
                                    <p:animEffect transition="in" filter="fade">
                                      <p:cBhvr>
                                        <p:cTn id="22" dur="500"/>
                                        <p:tgtEl>
                                          <p:spTgt spid="4">
                                            <p:txEl>
                                              <p:pRg st="2" end="2"/>
                                            </p:txEl>
                                          </p:spTgt>
                                        </p:tgtEl>
                                      </p:cBhvr>
                                    </p:animEffect>
                                    <p:anim calcmode="lin" valueType="num">
                                      <p:cBhvr>
                                        <p:cTn id="23"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4">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4">
                                            <p:txEl>
                                              <p:pRg st="3" end="3"/>
                                            </p:txEl>
                                          </p:spTgt>
                                        </p:tgtEl>
                                        <p:attrNameLst>
                                          <p:attrName>style.visibility</p:attrName>
                                        </p:attrNameLst>
                                      </p:cBhvr>
                                      <p:to>
                                        <p:strVal val="visible"/>
                                      </p:to>
                                    </p:set>
                                    <p:animEffect transition="in" filter="fade">
                                      <p:cBhvr>
                                        <p:cTn id="27" dur="500"/>
                                        <p:tgtEl>
                                          <p:spTgt spid="4">
                                            <p:txEl>
                                              <p:pRg st="3" end="3"/>
                                            </p:txEl>
                                          </p:spTgt>
                                        </p:tgtEl>
                                      </p:cBhvr>
                                    </p:animEffect>
                                    <p:anim calcmode="lin" valueType="num">
                                      <p:cBhvr>
                                        <p:cTn id="28"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4">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42" presetClass="entr" presetSubtype="0" fill="hold" grpId="0" nodeType="clickEffect">
                                  <p:stCondLst>
                                    <p:cond delay="0"/>
                                  </p:stCondLst>
                                  <p:childTnLst>
                                    <p:set>
                                      <p:cBhvr>
                                        <p:cTn id="33" dur="1" fill="hold">
                                          <p:stCondLst>
                                            <p:cond delay="0"/>
                                          </p:stCondLst>
                                        </p:cTn>
                                        <p:tgtEl>
                                          <p:spTgt spid="6">
                                            <p:bg/>
                                          </p:spTgt>
                                        </p:tgtEl>
                                        <p:attrNameLst>
                                          <p:attrName>style.visibility</p:attrName>
                                        </p:attrNameLst>
                                      </p:cBhvr>
                                      <p:to>
                                        <p:strVal val="visible"/>
                                      </p:to>
                                    </p:set>
                                    <p:animEffect transition="in" filter="fade">
                                      <p:cBhvr>
                                        <p:cTn id="34" dur="500"/>
                                        <p:tgtEl>
                                          <p:spTgt spid="6">
                                            <p:bg/>
                                          </p:spTgt>
                                        </p:tgtEl>
                                      </p:cBhvr>
                                    </p:animEffect>
                                    <p:anim calcmode="lin" valueType="num">
                                      <p:cBhvr>
                                        <p:cTn id="35" dur="500" fill="hold"/>
                                        <p:tgtEl>
                                          <p:spTgt spid="6">
                                            <p:bg/>
                                          </p:spTgt>
                                        </p:tgtEl>
                                        <p:attrNameLst>
                                          <p:attrName>ppt_x</p:attrName>
                                        </p:attrNameLst>
                                      </p:cBhvr>
                                      <p:tavLst>
                                        <p:tav tm="0">
                                          <p:val>
                                            <p:strVal val="#ppt_x"/>
                                          </p:val>
                                        </p:tav>
                                        <p:tav tm="100000">
                                          <p:val>
                                            <p:strVal val="#ppt_x"/>
                                          </p:val>
                                        </p:tav>
                                      </p:tavLst>
                                    </p:anim>
                                    <p:anim calcmode="lin" valueType="num">
                                      <p:cBhvr>
                                        <p:cTn id="36" dur="500" fill="hold"/>
                                        <p:tgtEl>
                                          <p:spTgt spid="6">
                                            <p:bg/>
                                          </p:spTgt>
                                        </p:tgtEl>
                                        <p:attrNameLst>
                                          <p:attrName>ppt_y</p:attrName>
                                        </p:attrNameLst>
                                      </p:cBhvr>
                                      <p:tavLst>
                                        <p:tav tm="0">
                                          <p:val>
                                            <p:strVal val="#ppt_y+.1"/>
                                          </p:val>
                                        </p:tav>
                                        <p:tav tm="100000">
                                          <p:val>
                                            <p:strVal val="#ppt_y"/>
                                          </p:val>
                                        </p:tav>
                                      </p:tavLst>
                                    </p:anim>
                                  </p:childTnLst>
                                </p:cTn>
                              </p:par>
                              <p:par>
                                <p:cTn id="37" presetID="42" presetClass="entr" presetSubtype="0" fill="hold" grpId="0" nodeType="withEffect">
                                  <p:stCondLst>
                                    <p:cond delay="0"/>
                                  </p:stCondLst>
                                  <p:childTnLst>
                                    <p:set>
                                      <p:cBhvr>
                                        <p:cTn id="38" dur="1" fill="hold">
                                          <p:stCondLst>
                                            <p:cond delay="0"/>
                                          </p:stCondLst>
                                        </p:cTn>
                                        <p:tgtEl>
                                          <p:spTgt spid="6">
                                            <p:txEl>
                                              <p:pRg st="0" end="0"/>
                                            </p:txEl>
                                          </p:spTgt>
                                        </p:tgtEl>
                                        <p:attrNameLst>
                                          <p:attrName>style.visibility</p:attrName>
                                        </p:attrNameLst>
                                      </p:cBhvr>
                                      <p:to>
                                        <p:strVal val="visible"/>
                                      </p:to>
                                    </p:set>
                                    <p:animEffect transition="in" filter="fade">
                                      <p:cBhvr>
                                        <p:cTn id="39" dur="500"/>
                                        <p:tgtEl>
                                          <p:spTgt spid="6">
                                            <p:txEl>
                                              <p:pRg st="0" end="0"/>
                                            </p:txEl>
                                          </p:spTgt>
                                        </p:tgtEl>
                                      </p:cBhvr>
                                    </p:animEffect>
                                    <p:anim calcmode="lin" valueType="num">
                                      <p:cBhvr>
                                        <p:cTn id="40"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41" dur="500" fill="hold"/>
                                        <p:tgtEl>
                                          <p:spTgt spid="6">
                                            <p:txEl>
                                              <p:pRg st="0" end="0"/>
                                            </p:txEl>
                                          </p:spTgt>
                                        </p:tgtEl>
                                        <p:attrNameLst>
                                          <p:attrName>ppt_y</p:attrName>
                                        </p:attrNameLst>
                                      </p:cBhvr>
                                      <p:tavLst>
                                        <p:tav tm="0">
                                          <p:val>
                                            <p:strVal val="#ppt_y+.1"/>
                                          </p:val>
                                        </p:tav>
                                        <p:tav tm="100000">
                                          <p:val>
                                            <p:strVal val="#ppt_y"/>
                                          </p:val>
                                        </p:tav>
                                      </p:tavLst>
                                    </p:anim>
                                  </p:childTnLst>
                                </p:cTn>
                              </p:par>
                              <p:par>
                                <p:cTn id="42" presetID="42" presetClass="entr" presetSubtype="0" fill="hold" grpId="0" nodeType="withEffect">
                                  <p:stCondLst>
                                    <p:cond delay="0"/>
                                  </p:stCondLst>
                                  <p:childTnLst>
                                    <p:set>
                                      <p:cBhvr>
                                        <p:cTn id="43" dur="1" fill="hold">
                                          <p:stCondLst>
                                            <p:cond delay="0"/>
                                          </p:stCondLst>
                                        </p:cTn>
                                        <p:tgtEl>
                                          <p:spTgt spid="6">
                                            <p:txEl>
                                              <p:pRg st="1" end="1"/>
                                            </p:txEl>
                                          </p:spTgt>
                                        </p:tgtEl>
                                        <p:attrNameLst>
                                          <p:attrName>style.visibility</p:attrName>
                                        </p:attrNameLst>
                                      </p:cBhvr>
                                      <p:to>
                                        <p:strVal val="visible"/>
                                      </p:to>
                                    </p:set>
                                    <p:animEffect transition="in" filter="fade">
                                      <p:cBhvr>
                                        <p:cTn id="44" dur="500"/>
                                        <p:tgtEl>
                                          <p:spTgt spid="6">
                                            <p:txEl>
                                              <p:pRg st="1" end="1"/>
                                            </p:txEl>
                                          </p:spTgt>
                                        </p:tgtEl>
                                      </p:cBhvr>
                                    </p:animEffect>
                                    <p:anim calcmode="lin" valueType="num">
                                      <p:cBhvr>
                                        <p:cTn id="45"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p:cTn id="46" dur="500" fill="hold"/>
                                        <p:tgtEl>
                                          <p:spTgt spid="6">
                                            <p:txEl>
                                              <p:pRg st="1" end="1"/>
                                            </p:txEl>
                                          </p:spTgt>
                                        </p:tgtEl>
                                        <p:attrNameLst>
                                          <p:attrName>ppt_y</p:attrName>
                                        </p:attrNameLst>
                                      </p:cBhvr>
                                      <p:tavLst>
                                        <p:tav tm="0">
                                          <p:val>
                                            <p:strVal val="#ppt_y+.1"/>
                                          </p:val>
                                        </p:tav>
                                        <p:tav tm="100000">
                                          <p:val>
                                            <p:strVal val="#ppt_y"/>
                                          </p:val>
                                        </p:tav>
                                      </p:tavLst>
                                    </p:anim>
                                  </p:childTnLst>
                                </p:cTn>
                              </p:par>
                              <p:par>
                                <p:cTn id="47" presetID="42" presetClass="entr" presetSubtype="0" fill="hold" grpId="0" nodeType="withEffect">
                                  <p:stCondLst>
                                    <p:cond delay="0"/>
                                  </p:stCondLst>
                                  <p:childTnLst>
                                    <p:set>
                                      <p:cBhvr>
                                        <p:cTn id="48" dur="1" fill="hold">
                                          <p:stCondLst>
                                            <p:cond delay="0"/>
                                          </p:stCondLst>
                                        </p:cTn>
                                        <p:tgtEl>
                                          <p:spTgt spid="6">
                                            <p:txEl>
                                              <p:pRg st="2" end="2"/>
                                            </p:txEl>
                                          </p:spTgt>
                                        </p:tgtEl>
                                        <p:attrNameLst>
                                          <p:attrName>style.visibility</p:attrName>
                                        </p:attrNameLst>
                                      </p:cBhvr>
                                      <p:to>
                                        <p:strVal val="visible"/>
                                      </p:to>
                                    </p:set>
                                    <p:animEffect transition="in" filter="fade">
                                      <p:cBhvr>
                                        <p:cTn id="49" dur="500"/>
                                        <p:tgtEl>
                                          <p:spTgt spid="6">
                                            <p:txEl>
                                              <p:pRg st="2" end="2"/>
                                            </p:txEl>
                                          </p:spTgt>
                                        </p:tgtEl>
                                      </p:cBhvr>
                                    </p:animEffect>
                                    <p:anim calcmode="lin" valueType="num">
                                      <p:cBhvr>
                                        <p:cTn id="50"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p:cTn id="51" dur="500" fill="hold"/>
                                        <p:tgtEl>
                                          <p:spTgt spid="6">
                                            <p:txEl>
                                              <p:pRg st="2" end="2"/>
                                            </p:txEl>
                                          </p:spTgt>
                                        </p:tgtEl>
                                        <p:attrNameLst>
                                          <p:attrName>ppt_y</p:attrName>
                                        </p:attrNameLst>
                                      </p:cBhvr>
                                      <p:tavLst>
                                        <p:tav tm="0">
                                          <p:val>
                                            <p:strVal val="#ppt_y+.1"/>
                                          </p:val>
                                        </p:tav>
                                        <p:tav tm="100000">
                                          <p:val>
                                            <p:strVal val="#ppt_y"/>
                                          </p:val>
                                        </p:tav>
                                      </p:tavLst>
                                    </p:anim>
                                  </p:childTnLst>
                                </p:cTn>
                              </p:par>
                              <p:par>
                                <p:cTn id="52" presetID="42" presetClass="entr" presetSubtype="0" fill="hold" grpId="0" nodeType="withEffect">
                                  <p:stCondLst>
                                    <p:cond delay="0"/>
                                  </p:stCondLst>
                                  <p:childTnLst>
                                    <p:set>
                                      <p:cBhvr>
                                        <p:cTn id="53" dur="1" fill="hold">
                                          <p:stCondLst>
                                            <p:cond delay="0"/>
                                          </p:stCondLst>
                                        </p:cTn>
                                        <p:tgtEl>
                                          <p:spTgt spid="6">
                                            <p:txEl>
                                              <p:pRg st="3" end="3"/>
                                            </p:txEl>
                                          </p:spTgt>
                                        </p:tgtEl>
                                        <p:attrNameLst>
                                          <p:attrName>style.visibility</p:attrName>
                                        </p:attrNameLst>
                                      </p:cBhvr>
                                      <p:to>
                                        <p:strVal val="visible"/>
                                      </p:to>
                                    </p:set>
                                    <p:animEffect transition="in" filter="fade">
                                      <p:cBhvr>
                                        <p:cTn id="54" dur="500"/>
                                        <p:tgtEl>
                                          <p:spTgt spid="6">
                                            <p:txEl>
                                              <p:pRg st="3" end="3"/>
                                            </p:txEl>
                                          </p:spTgt>
                                        </p:tgtEl>
                                      </p:cBhvr>
                                    </p:animEffect>
                                    <p:anim calcmode="lin" valueType="num">
                                      <p:cBhvr>
                                        <p:cTn id="55" dur="500" fill="hold"/>
                                        <p:tgtEl>
                                          <p:spTgt spid="6">
                                            <p:txEl>
                                              <p:pRg st="3" end="3"/>
                                            </p:txEl>
                                          </p:spTgt>
                                        </p:tgtEl>
                                        <p:attrNameLst>
                                          <p:attrName>ppt_x</p:attrName>
                                        </p:attrNameLst>
                                      </p:cBhvr>
                                      <p:tavLst>
                                        <p:tav tm="0">
                                          <p:val>
                                            <p:strVal val="#ppt_x"/>
                                          </p:val>
                                        </p:tav>
                                        <p:tav tm="100000">
                                          <p:val>
                                            <p:strVal val="#ppt_x"/>
                                          </p:val>
                                        </p:tav>
                                      </p:tavLst>
                                    </p:anim>
                                    <p:anim calcmode="lin" valueType="num">
                                      <p:cBhvr>
                                        <p:cTn id="56" dur="500" fill="hold"/>
                                        <p:tgtEl>
                                          <p:spTgt spid="6">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6" grpId="0" build="p" animBg="1"/>
    </p:bldLst>
  </p:timing>
</p:sld>
</file>

<file path=ppt/slides/slide32.xml><?xml version="1.0" encoding="utf-8"?>
<p:sld xmlns:a="http://schemas.openxmlformats.org/drawingml/2006/main" xmlns:r="http://schemas.openxmlformats.org/officeDocument/2006/relationships" xmlns:p="http://schemas.openxmlformats.org/presentationml/2006/main">
  <p:cSld name="Slide 30&amp;si=30">
    <p:spTree>
      <p:nvGrpSpPr>
        <p:cNvPr id="1" name=""/>
        <p:cNvGrpSpPr/>
        <p:nvPr/>
      </p:nvGrpSpPr>
      <p:grpSpPr>
        <a:xfrm>
          <a:off x="0" y="0"/>
          <a:ext cx="0" cy="0"/>
          <a:chOff x="0" y="0"/>
          <a:chExt cx="0" cy="0"/>
        </a:xfrm>
      </p:grpSpPr>
      <p:sp>
        <p:nvSpPr>
          <p:cNvPr id="2" name="C_5_BD#651b4ee10?vcp=1&amp;pid=ecfd67641&amp;color=97,97,244&amp;vtp=1&amp;bt=1&amp;bbb=1"/>
          <p:cNvSpPr/>
          <p:nvPr/>
        </p:nvSpPr>
        <p:spPr>
          <a:xfrm>
            <a:off x="502920" y="792000"/>
            <a:ext cx="10570464" cy="393573"/>
          </a:xfrm>
          <a:prstGeom prst="rect">
            <a:avLst/>
          </a:prstGeom>
          <a:noFill/>
          <a:ln/>
        </p:spPr>
        <p:txBody>
          <a:bodyPr wrap="none" lIns="0" tIns="0" rIns="0" bIns="0" rtlCol="0" anchor="t"/>
          <a:lstStyle/>
          <a:p>
            <a:pPr algn="l" latinLnBrk="1">
              <a:lnSpc>
                <a:spcPts val="3400"/>
              </a:lnSpc>
            </a:pPr>
            <a:r>
              <a:rPr lang="en-US" altLang="zh-CN" sz="2000" b="0" i="0" dirty="0">
                <a:solidFill>
                  <a:srgbClr val="6161F4"/>
                </a:solidFill>
                <a:latin typeface="Times New Roman" pitchFamily="34" charset="0"/>
                <a:ea typeface="微软雅黑" pitchFamily="34" charset="-122"/>
                <a:cs typeface="Times New Roman" pitchFamily="34" charset="-120"/>
              </a:rPr>
              <a:t>题型4</a:t>
            </a:r>
            <a:r>
              <a:rPr lang="en-US" altLang="zh-CN" sz="2000" b="0" i="0" dirty="0">
                <a:solidFill>
                  <a:srgbClr val="6161F4"/>
                </a:solidFill>
                <a:latin typeface="SimSun" pitchFamily="34" charset="0"/>
                <a:ea typeface="SimSun" pitchFamily="34" charset="-122"/>
                <a:cs typeface="SimSun" pitchFamily="34" charset="-120"/>
              </a:rPr>
              <a:t> </a:t>
            </a:r>
            <a:r>
              <a:rPr lang="en-US" altLang="zh-CN" sz="2000" b="0" i="0" dirty="0">
                <a:solidFill>
                  <a:srgbClr val="6161F4"/>
                </a:solidFill>
                <a:latin typeface="Times New Roman" pitchFamily="34" charset="0"/>
                <a:ea typeface="微软雅黑" pitchFamily="34" charset="-122"/>
                <a:cs typeface="Times New Roman" pitchFamily="34" charset="-120"/>
              </a:rPr>
              <a:t>三角恒等变换在三角形中的应用</a:t>
            </a:r>
            <a:endParaRPr lang="en-US" altLang="zh-CN" sz="2000" dirty="0"/>
          </a:p>
        </p:txBody>
      </p:sp>
      <mc:AlternateContent xmlns:mc="http://schemas.openxmlformats.org/markup-compatibility/2006" xmlns:a14="http://schemas.microsoft.com/office/drawing/2010/main">
        <mc:Choice Requires="a14">
          <p:sp>
            <p:nvSpPr>
              <p:cNvPr id="3" name="QO_6_BD.62_1#fc913ce16?vcp=1&amp;vop=1&amp;pid=651b4ee10&amp;color=0,55,96&amp;vtp=1&amp;bbb=1"/>
              <p:cNvSpPr/>
              <p:nvPr/>
            </p:nvSpPr>
            <p:spPr>
              <a:xfrm>
                <a:off x="502920" y="1229289"/>
                <a:ext cx="10570464" cy="351155"/>
              </a:xfrm>
              <a:prstGeom prst="rect">
                <a:avLst/>
              </a:prstGeom>
              <a:noFill/>
              <a:ln/>
            </p:spPr>
            <p:txBody>
              <a:bodyPr wrap="none" lIns="0" tIns="0" rIns="0" bIns="0" rtlCol="0" anchor="t"/>
              <a:lstStyle/>
              <a:p>
                <a:pPr algn="l" latinLnBrk="1">
                  <a:lnSpc>
                    <a:spcPts val="3100"/>
                  </a:lnSpc>
                </a:pPr>
                <a:r>
                  <a:rPr lang="en-US" altLang="zh-CN" sz="1800" b="0"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例4</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在</a:t>
                </a:r>
                <a14:m>
                  <m:oMath xmlns:m="http://schemas.openxmlformats.org/officeDocument/2006/math">
                    <m:r>
                      <m:rPr>
                        <m:nor/>
                      </m:rPr>
                      <a:rPr lang="en-US" altLang="zh-CN" sz="1800" b="0" i="0">
                        <a:solidFill>
                          <a:srgbClr val="003760"/>
                        </a:solidFill>
                        <a:latin typeface="SimSun" pitchFamily="34" charset="0"/>
                        <a:ea typeface="SimSun" pitchFamily="34" charset="-122"/>
                        <a:cs typeface="SimSun"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𝐴𝐵𝐶</m:t>
                    </m:r>
                  </m:oMath>
                </a14:m>
                <a:r>
                  <a:rPr lang="en-US" altLang="zh-CN" sz="1800" b="0" i="0" dirty="0">
                    <a:solidFill>
                      <a:srgbClr val="003760"/>
                    </a:solidFill>
                    <a:latin typeface="Times New Roman" pitchFamily="34" charset="0"/>
                    <a:ea typeface="微软雅黑" pitchFamily="34" charset="-122"/>
                    <a:cs typeface="Times New Roman" pitchFamily="34" charset="-120"/>
                  </a:rPr>
                  <a:t>中，</a:t>
                </a:r>
                <a14:m>
                  <m:oMath xmlns:m="http://schemas.openxmlformats.org/officeDocument/2006/math">
                    <m:r>
                      <m:rPr>
                        <m:nor/>
                      </m:rPr>
                      <a:rPr lang="en-US" altLang="zh-CN" sz="1800" b="0" i="0">
                        <a:solidFill>
                          <a:srgbClr val="003760"/>
                        </a:solidFill>
                        <a:latin typeface="Cambria Math" pitchFamily="34" charset="0"/>
                        <a:ea typeface="Cambria Math" pitchFamily="34" charset="-122"/>
                        <a:cs typeface="Cambria Math" pitchFamily="34" charset="-120"/>
                      </a:rPr>
                      <m:t>cos</m:t>
                    </m:r>
                    <m:r>
                      <a:rPr lang="en-US" altLang="zh-CN" sz="1800" b="0" i="0">
                        <a:solidFill>
                          <a:srgbClr val="003760"/>
                        </a:solidFill>
                        <a:latin typeface="Cambria Math" pitchFamily="34" charset="0"/>
                        <a:ea typeface="Cambria Math" pitchFamily="34" charset="-122"/>
                        <a:cs typeface="Cambria Math" pitchFamily="34" charset="-120"/>
                      </a:rPr>
                      <m:t>𝐴</m:t>
                    </m:r>
                    <m:r>
                      <a:rPr lang="en-US" altLang="zh-CN" sz="1800" b="0" i="0">
                        <a:solidFill>
                          <a:srgbClr val="003760"/>
                        </a:solidFill>
                        <a:latin typeface="Cambria Math" pitchFamily="34" charset="0"/>
                        <a:ea typeface="Cambria Math" pitchFamily="34" charset="-122"/>
                        <a:cs typeface="Cambria Math" pitchFamily="34" charset="-120"/>
                      </a:rPr>
                      <m:t>+</m:t>
                    </m:r>
                    <m:r>
                      <m:rPr>
                        <m:nor/>
                      </m:rPr>
                      <a:rPr lang="en-US" altLang="zh-CN" sz="1800" b="0" i="0">
                        <a:solidFill>
                          <a:srgbClr val="003760"/>
                        </a:solidFill>
                        <a:latin typeface="Cambria Math" pitchFamily="34" charset="0"/>
                        <a:ea typeface="Cambria Math" pitchFamily="34" charset="-122"/>
                        <a:cs typeface="Cambria Math" pitchFamily="34" charset="-120"/>
                      </a:rPr>
                      <m:t>cos</m:t>
                    </m:r>
                    <m:r>
                      <a:rPr lang="en-US" altLang="zh-CN" sz="1800" b="0" i="0">
                        <a:solidFill>
                          <a:srgbClr val="003760"/>
                        </a:solidFill>
                        <a:latin typeface="Cambria Math" pitchFamily="34" charset="0"/>
                        <a:ea typeface="Cambria Math" pitchFamily="34" charset="-122"/>
                        <a:cs typeface="Cambria Math" pitchFamily="34" charset="-120"/>
                      </a:rPr>
                      <m:t>𝐵</m:t>
                    </m:r>
                    <m:r>
                      <a:rPr lang="en-US" altLang="zh-CN" sz="1800" b="0" i="0">
                        <a:solidFill>
                          <a:srgbClr val="003760"/>
                        </a:solidFill>
                        <a:latin typeface="Cambria Math" pitchFamily="34" charset="0"/>
                        <a:ea typeface="Cambria Math" pitchFamily="34" charset="-122"/>
                        <a:cs typeface="Cambria Math" pitchFamily="34" charset="-120"/>
                      </a:rPr>
                      <m:t>=</m:t>
                    </m:r>
                    <m:r>
                      <m:rPr>
                        <m:nor/>
                      </m:rPr>
                      <a:rPr lang="en-US" altLang="zh-CN" sz="1800" b="0" i="0">
                        <a:solidFill>
                          <a:srgbClr val="003760"/>
                        </a:solidFill>
                        <a:latin typeface="Cambria Math" pitchFamily="34" charset="0"/>
                        <a:ea typeface="Cambria Math" pitchFamily="34" charset="-122"/>
                        <a:cs typeface="Cambria Math" pitchFamily="34" charset="-120"/>
                      </a:rPr>
                      <m:t>sin</m:t>
                    </m:r>
                    <m:r>
                      <a:rPr lang="en-US" altLang="zh-CN" sz="1800" b="0" i="0">
                        <a:solidFill>
                          <a:srgbClr val="003760"/>
                        </a:solidFill>
                        <a:latin typeface="Cambria Math" pitchFamily="34" charset="0"/>
                        <a:ea typeface="Cambria Math" pitchFamily="34" charset="-122"/>
                        <a:cs typeface="Cambria Math" pitchFamily="34" charset="-120"/>
                      </a:rPr>
                      <m:t>𝐶</m:t>
                    </m:r>
                  </m:oMath>
                </a14:m>
                <a:r>
                  <a:rPr lang="en-US" altLang="zh-CN" sz="1800" b="0" i="0" dirty="0">
                    <a:solidFill>
                      <a:srgbClr val="003760"/>
                    </a:solidFill>
                    <a:latin typeface="Times New Roman" pitchFamily="34" charset="0"/>
                    <a:ea typeface="微软雅黑" pitchFamily="34" charset="-122"/>
                    <a:cs typeface="Times New Roman" pitchFamily="34" charset="-120"/>
                  </a:rPr>
                  <a:t>，求证：</a:t>
                </a:r>
                <a14:m>
                  <m:oMath xmlns:m="http://schemas.openxmlformats.org/officeDocument/2006/math">
                    <m:r>
                      <m:rPr>
                        <m:nor/>
                      </m:rPr>
                      <a:rPr lang="en-US" altLang="zh-CN" sz="1800" b="0" i="0">
                        <a:solidFill>
                          <a:srgbClr val="003760"/>
                        </a:solidFill>
                        <a:latin typeface="SimSun" pitchFamily="34" charset="0"/>
                        <a:ea typeface="SimSun" pitchFamily="34" charset="-122"/>
                        <a:cs typeface="SimSun"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𝐴𝐵𝐶</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是直角三角形.</a:t>
                </a:r>
                <a:endParaRPr lang="en-US" altLang="zh-CN" sz="1800" dirty="0"/>
              </a:p>
            </p:txBody>
          </p:sp>
        </mc:Choice>
        <mc:Fallback xmlns="">
          <p:sp>
            <p:nvSpPr>
              <p:cNvPr id="3" name="QO_6_BD.62_1#fc913ce16?vcp=1&amp;vop=1&amp;pid=651b4ee10&amp;color=0,55,96&amp;vtp=1&amp;bbb=1"/>
              <p:cNvSpPr>
                <a:spLocks noRot="1" noChangeAspect="1" noMove="1" noResize="1" noEditPoints="1" noAdjustHandles="1" noChangeArrowheads="1" noChangeShapeType="1" noTextEdit="1"/>
              </p:cNvSpPr>
              <p:nvPr/>
            </p:nvSpPr>
            <p:spPr>
              <a:xfrm>
                <a:off x="502920" y="1229289"/>
                <a:ext cx="10570464" cy="351155"/>
              </a:xfrm>
              <a:prstGeom prst="rect">
                <a:avLst/>
              </a:prstGeom>
              <a:blipFill>
                <a:blip r:embed="rId3"/>
                <a:stretch>
                  <a:fillRect t="-1754" b="-40351"/>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4" name="QO_6_AN.63_1#fc913ce16?vcp=1&amp;vop=1&amp;pid=651b4ee10&amp;color=0,55,96&amp;vtp=1&amp;bbb=1"/>
              <p:cNvSpPr/>
              <p:nvPr/>
            </p:nvSpPr>
            <p:spPr>
              <a:xfrm>
                <a:off x="502920" y="1586008"/>
                <a:ext cx="10570464" cy="4659630"/>
              </a:xfrm>
              <a:prstGeom prst="rect">
                <a:avLst/>
              </a:prstGeom>
              <a:noFill/>
              <a:ln/>
            </p:spPr>
            <p:txBody>
              <a:bodyPr wrap="none" lIns="0" tIns="0" rIns="0" bIns="0" rtlCol="0" anchor="t"/>
              <a:lstStyle/>
              <a:p>
                <a:pPr algn="l" latinLnBrk="1">
                  <a:lnSpc>
                    <a:spcPts val="3200"/>
                  </a:lnSpc>
                </a:pPr>
                <a:r>
                  <a:rPr lang="en-US" altLang="zh-CN" sz="1800" b="1" i="0" dirty="0">
                    <a:solidFill>
                      <a:srgbClr val="003760"/>
                    </a:solidFill>
                    <a:latin typeface="Times New Roman" pitchFamily="34" charset="0"/>
                    <a:ea typeface="微软雅黑" pitchFamily="34" charset="-122"/>
                    <a:cs typeface="Times New Roman" pitchFamily="34" charset="-120"/>
                  </a:rPr>
                  <a:t>【证明】</a:t>
                </a:r>
                <a:r>
                  <a:rPr lang="en-US" altLang="zh-CN" sz="1800" b="0" i="0" dirty="0">
                    <a:solidFill>
                      <a:srgbClr val="003760"/>
                    </a:solidFill>
                    <a:latin typeface="Times New Roman" pitchFamily="34" charset="0"/>
                    <a:ea typeface="微软雅黑" pitchFamily="34" charset="-122"/>
                    <a:cs typeface="Times New Roman" pitchFamily="34" charset="-120"/>
                  </a:rPr>
                  <a:t>在</a:t>
                </a:r>
                <a14:m>
                  <m:oMath xmlns:m="http://schemas.openxmlformats.org/officeDocument/2006/math">
                    <m:r>
                      <m:rPr>
                        <m:nor/>
                      </m:rPr>
                      <a:rPr lang="en-US" altLang="zh-CN" sz="1800" b="0" i="0">
                        <a:solidFill>
                          <a:srgbClr val="003760"/>
                        </a:solidFill>
                        <a:latin typeface="SimSun" pitchFamily="34" charset="0"/>
                        <a:ea typeface="SimSun" pitchFamily="34" charset="-122"/>
                        <a:cs typeface="SimSun"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𝐴𝐵𝐶</m:t>
                    </m:r>
                  </m:oMath>
                </a14:m>
                <a:r>
                  <a:rPr lang="en-US" altLang="zh-CN" sz="1800" b="0" i="0" dirty="0">
                    <a:solidFill>
                      <a:srgbClr val="003760"/>
                    </a:solidFill>
                    <a:latin typeface="Times New Roman" pitchFamily="34" charset="0"/>
                    <a:ea typeface="微软雅黑" pitchFamily="34" charset="-122"/>
                    <a:cs typeface="Times New Roman" pitchFamily="34" charset="-120"/>
                  </a:rPr>
                  <a:t>中，</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𝐴</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𝐵</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𝐶</m:t>
                    </m:r>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π</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latinLnBrk="1">
                  <a:lnSpc>
                    <a:spcPts val="3200"/>
                  </a:lnSpc>
                </a:pPr>
                <a:r>
                  <a:rPr lang="en-US" altLang="zh-CN" b="0" i="0" kern="0">
                    <a:solidFill>
                      <a:srgbClr val="003760"/>
                    </a:solidFill>
                    <a:latin typeface="SimSun" panose="02010600030101010101" pitchFamily="2" charset="-122"/>
                    <a:ea typeface="微软雅黑" pitchFamily="34" charset="-122"/>
                    <a:cs typeface="Times New Roman" pitchFamily="34" charset="-120"/>
                  </a:rPr>
                  <a:t>    </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m:t>
                    </m:r>
                    <m:r>
                      <m:rPr>
                        <m:nor/>
                      </m:rPr>
                      <a:rPr lang="en-US" altLang="zh-CN" sz="1800" b="0" i="0">
                        <a:solidFill>
                          <a:srgbClr val="003760"/>
                        </a:solidFill>
                        <a:latin typeface="Cambria Math" pitchFamily="34" charset="0"/>
                        <a:ea typeface="Cambria Math" pitchFamily="34" charset="-122"/>
                        <a:cs typeface="Cambria Math" pitchFamily="34" charset="-120"/>
                      </a:rPr>
                      <m:t>sin</m:t>
                    </m:r>
                    <m:r>
                      <a:rPr lang="en-US" altLang="zh-CN" sz="1800" b="0" i="0">
                        <a:solidFill>
                          <a:srgbClr val="003760"/>
                        </a:solidFill>
                        <a:latin typeface="Cambria Math" pitchFamily="34" charset="0"/>
                        <a:ea typeface="Cambria Math" pitchFamily="34" charset="-122"/>
                        <a:cs typeface="Cambria Math" pitchFamily="34" charset="-120"/>
                      </a:rPr>
                      <m:t>𝐶</m:t>
                    </m:r>
                    <m:r>
                      <a:rPr lang="en-US" altLang="zh-CN" sz="1800" b="0" i="0">
                        <a:solidFill>
                          <a:srgbClr val="003760"/>
                        </a:solidFill>
                        <a:latin typeface="Cambria Math" pitchFamily="34" charset="0"/>
                        <a:ea typeface="Cambria Math" pitchFamily="34" charset="-122"/>
                        <a:cs typeface="Cambria Math" pitchFamily="34" charset="-120"/>
                      </a:rPr>
                      <m:t>=</m:t>
                    </m:r>
                    <m:r>
                      <m:rPr>
                        <m:nor/>
                      </m:rPr>
                      <a:rPr lang="en-US" altLang="zh-CN" sz="1800" b="0" i="0">
                        <a:solidFill>
                          <a:srgbClr val="003760"/>
                        </a:solidFill>
                        <a:latin typeface="Cambria Math" pitchFamily="34" charset="0"/>
                        <a:ea typeface="Cambria Math" pitchFamily="34" charset="-122"/>
                        <a:cs typeface="Cambria Math" pitchFamily="34" charset="-120"/>
                      </a:rPr>
                      <m:t>sin</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𝐴</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𝐵</m:t>
                    </m:r>
                    <m:r>
                      <a:rPr lang="en-US" altLang="zh-CN" sz="1800" b="0" i="0">
                        <a:solidFill>
                          <a:srgbClr val="003760"/>
                        </a:solidFill>
                        <a:latin typeface="Cambria Math" pitchFamily="34" charset="0"/>
                        <a:ea typeface="Cambria Math" pitchFamily="34" charset="-122"/>
                        <a:cs typeface="Cambria Math" pitchFamily="34" charset="-120"/>
                      </a:rPr>
                      <m:t>)=</m:t>
                    </m:r>
                    <m:r>
                      <m:rPr>
                        <m:nor/>
                      </m:rPr>
                      <a:rPr lang="en-US" altLang="zh-CN" sz="1800" b="0" i="0">
                        <a:solidFill>
                          <a:srgbClr val="003760"/>
                        </a:solidFill>
                        <a:latin typeface="Cambria Math" pitchFamily="34" charset="0"/>
                        <a:ea typeface="Cambria Math" pitchFamily="34" charset="-122"/>
                        <a:cs typeface="Cambria Math" pitchFamily="34" charset="-120"/>
                      </a:rPr>
                      <m:t>cos</m:t>
                    </m:r>
                    <m:r>
                      <a:rPr lang="en-US" altLang="zh-CN" sz="1800" b="0" i="0">
                        <a:solidFill>
                          <a:srgbClr val="003760"/>
                        </a:solidFill>
                        <a:latin typeface="Cambria Math" pitchFamily="34" charset="0"/>
                        <a:ea typeface="Cambria Math" pitchFamily="34" charset="-122"/>
                        <a:cs typeface="Cambria Math" pitchFamily="34" charset="-120"/>
                      </a:rPr>
                      <m:t>𝐴</m:t>
                    </m:r>
                    <m:r>
                      <a:rPr lang="en-US" altLang="zh-CN" sz="1800" b="0" i="0">
                        <a:solidFill>
                          <a:srgbClr val="003760"/>
                        </a:solidFill>
                        <a:latin typeface="Cambria Math" pitchFamily="34" charset="0"/>
                        <a:ea typeface="Cambria Math" pitchFamily="34" charset="-122"/>
                        <a:cs typeface="Cambria Math" pitchFamily="34" charset="-120"/>
                      </a:rPr>
                      <m:t>+</m:t>
                    </m:r>
                    <m:r>
                      <m:rPr>
                        <m:nor/>
                      </m:rPr>
                      <a:rPr lang="en-US" altLang="zh-CN" sz="1800" b="0" i="0">
                        <a:solidFill>
                          <a:srgbClr val="003760"/>
                        </a:solidFill>
                        <a:latin typeface="Cambria Math" pitchFamily="34" charset="0"/>
                        <a:ea typeface="Cambria Math" pitchFamily="34" charset="-122"/>
                        <a:cs typeface="Cambria Math" pitchFamily="34" charset="-120"/>
                      </a:rPr>
                      <m:t>cos</m:t>
                    </m:r>
                    <m:r>
                      <a:rPr lang="en-US" altLang="zh-CN" sz="1800" b="0" i="0">
                        <a:solidFill>
                          <a:srgbClr val="003760"/>
                        </a:solidFill>
                        <a:latin typeface="Cambria Math" pitchFamily="34" charset="0"/>
                        <a:ea typeface="Cambria Math" pitchFamily="34" charset="-122"/>
                        <a:cs typeface="Cambria Math" pitchFamily="34" charset="-120"/>
                      </a:rPr>
                      <m:t>𝐵</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latinLnBrk="1">
                  <a:lnSpc>
                    <a:spcPts val="45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利用和差化积公式</a:t>
                </a:r>
                <a:r>
                  <a:rPr lang="en-US" altLang="zh-CN" sz="1800" b="0" i="0" dirty="0">
                    <a:solidFill>
                      <a:srgbClr val="003760"/>
                    </a:solidFill>
                    <a:latin typeface="Times New Roman" pitchFamily="34" charset="0"/>
                    <a:ea typeface="微软雅黑" pitchFamily="34" charset="-122"/>
                    <a:cs typeface="Times New Roman" pitchFamily="34" charset="-120"/>
                  </a:rPr>
                  <a:t>，得</a:t>
                </a:r>
                <a14:m>
                  <m:oMath xmlns:m="http://schemas.openxmlformats.org/officeDocument/2006/math">
                    <m:r>
                      <m:rPr>
                        <m:nor/>
                      </m:rPr>
                      <a:rPr lang="en-US" altLang="zh-CN" sz="1800" b="0" i="0">
                        <a:solidFill>
                          <a:srgbClr val="003760"/>
                        </a:solidFill>
                        <a:latin typeface="Cambria Math" pitchFamily="34" charset="0"/>
                        <a:ea typeface="Cambria Math" pitchFamily="34" charset="-122"/>
                        <a:cs typeface="Cambria Math" pitchFamily="34" charset="-120"/>
                      </a:rPr>
                      <m:t>cos</m:t>
                    </m:r>
                    <m:r>
                      <a:rPr lang="en-US" altLang="zh-CN" sz="1800" b="0" i="0">
                        <a:solidFill>
                          <a:srgbClr val="003760"/>
                        </a:solidFill>
                        <a:latin typeface="Cambria Math" pitchFamily="34" charset="0"/>
                        <a:ea typeface="Cambria Math" pitchFamily="34" charset="-122"/>
                        <a:cs typeface="Cambria Math" pitchFamily="34" charset="-120"/>
                      </a:rPr>
                      <m:t>𝐴</m:t>
                    </m:r>
                    <m:r>
                      <a:rPr lang="en-US" altLang="zh-CN" sz="1800" b="0" i="0">
                        <a:solidFill>
                          <a:srgbClr val="003760"/>
                        </a:solidFill>
                        <a:latin typeface="Cambria Math" pitchFamily="34" charset="0"/>
                        <a:ea typeface="Cambria Math" pitchFamily="34" charset="-122"/>
                        <a:cs typeface="Cambria Math" pitchFamily="34" charset="-120"/>
                      </a:rPr>
                      <m:t>+</m:t>
                    </m:r>
                    <m:r>
                      <m:rPr>
                        <m:nor/>
                      </m:rPr>
                      <a:rPr lang="en-US" altLang="zh-CN" sz="1800" b="0" i="0">
                        <a:solidFill>
                          <a:srgbClr val="003760"/>
                        </a:solidFill>
                        <a:latin typeface="Cambria Math" pitchFamily="34" charset="0"/>
                        <a:ea typeface="Cambria Math" pitchFamily="34" charset="-122"/>
                        <a:cs typeface="Cambria Math" pitchFamily="34" charset="-120"/>
                      </a:rPr>
                      <m:t>cos</m:t>
                    </m:r>
                    <m:r>
                      <a:rPr lang="en-US" altLang="zh-CN" sz="1800" b="0" i="0">
                        <a:solidFill>
                          <a:srgbClr val="003760"/>
                        </a:solidFill>
                        <a:latin typeface="Cambria Math" pitchFamily="34" charset="0"/>
                        <a:ea typeface="Cambria Math" pitchFamily="34" charset="-122"/>
                        <a:cs typeface="Cambria Math" pitchFamily="34" charset="-120"/>
                      </a:rPr>
                      <m:t>𝐵</m:t>
                    </m:r>
                    <m:r>
                      <a:rPr lang="en-US" altLang="zh-CN" sz="1800" b="0" i="0">
                        <a:solidFill>
                          <a:srgbClr val="003760"/>
                        </a:solidFill>
                        <a:latin typeface="Cambria Math" pitchFamily="34" charset="0"/>
                        <a:ea typeface="Cambria Math" pitchFamily="34" charset="-122"/>
                        <a:cs typeface="Cambria Math" pitchFamily="34" charset="-120"/>
                      </a:rPr>
                      <m:t>=2</m:t>
                    </m:r>
                    <m:r>
                      <m:rPr>
                        <m:nor/>
                      </m:rPr>
                      <a:rPr lang="en-US" altLang="zh-CN" sz="1800" b="0" i="0">
                        <a:solidFill>
                          <a:srgbClr val="003760"/>
                        </a:solidFill>
                        <a:latin typeface="Cambria Math" pitchFamily="34" charset="0"/>
                        <a:ea typeface="Cambria Math" pitchFamily="34" charset="-122"/>
                        <a:cs typeface="Cambria Math" pitchFamily="34" charset="-120"/>
                      </a:rPr>
                      <m:t>cos</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𝐴</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𝐵</m:t>
                        </m:r>
                      </m:num>
                      <m:den>
                        <m:r>
                          <a:rPr lang="en-US" altLang="zh-CN" sz="1800" b="0" i="0">
                            <a:solidFill>
                              <a:srgbClr val="003760"/>
                            </a:solidFill>
                            <a:latin typeface="Cambria Math" pitchFamily="34" charset="0"/>
                            <a:ea typeface="Cambria Math" pitchFamily="34" charset="-122"/>
                            <a:cs typeface="Cambria Math" pitchFamily="34" charset="-120"/>
                          </a:rPr>
                          <m:t>2</m:t>
                        </m:r>
                      </m:den>
                    </m:f>
                    <m:r>
                      <m:rPr>
                        <m:nor/>
                      </m:rPr>
                      <a:rPr lang="en-US" altLang="zh-CN" sz="1800" b="0" i="0">
                        <a:solidFill>
                          <a:srgbClr val="003760"/>
                        </a:solidFill>
                        <a:latin typeface="Cambria Math" pitchFamily="34" charset="0"/>
                        <a:ea typeface="Cambria Math" pitchFamily="34" charset="-122"/>
                        <a:cs typeface="Cambria Math" pitchFamily="34" charset="-120"/>
                      </a:rPr>
                      <m:t>cos</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𝐴</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𝐵</m:t>
                        </m:r>
                      </m:num>
                      <m:den>
                        <m:r>
                          <a:rPr lang="en-US" altLang="zh-CN" sz="1800" b="0" i="0">
                            <a:solidFill>
                              <a:srgbClr val="003760"/>
                            </a:solidFill>
                            <a:latin typeface="Cambria Math" pitchFamily="34" charset="0"/>
                            <a:ea typeface="Cambria Math" pitchFamily="34" charset="-122"/>
                            <a:cs typeface="Cambria Math" pitchFamily="34" charset="-120"/>
                          </a:rPr>
                          <m:t>2</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latinLnBrk="1">
                  <a:lnSpc>
                    <a:spcPts val="45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又</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m:t>
                    </m:r>
                    <m:r>
                      <m:rPr>
                        <m:nor/>
                      </m:rPr>
                      <a:rPr lang="en-US" altLang="zh-CN" sz="1800" b="0" i="0">
                        <a:solidFill>
                          <a:srgbClr val="003760"/>
                        </a:solidFill>
                        <a:latin typeface="Cambria Math" pitchFamily="34" charset="0"/>
                        <a:ea typeface="Cambria Math" pitchFamily="34" charset="-122"/>
                        <a:cs typeface="Cambria Math" pitchFamily="34" charset="-120"/>
                      </a:rPr>
                      <m:t>sin</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𝐴</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𝐵</m:t>
                    </m:r>
                    <m:r>
                      <a:rPr lang="en-US" altLang="zh-CN" sz="1800" b="0" i="0">
                        <a:solidFill>
                          <a:srgbClr val="003760"/>
                        </a:solidFill>
                        <a:latin typeface="Cambria Math" pitchFamily="34" charset="0"/>
                        <a:ea typeface="Cambria Math" pitchFamily="34" charset="-122"/>
                        <a:cs typeface="Cambria Math" pitchFamily="34" charset="-120"/>
                      </a:rPr>
                      <m:t>)=2</m:t>
                    </m:r>
                    <m:r>
                      <m:rPr>
                        <m:nor/>
                      </m:rPr>
                      <a:rPr lang="en-US" altLang="zh-CN" sz="1800" b="0" i="0">
                        <a:solidFill>
                          <a:srgbClr val="003760"/>
                        </a:solidFill>
                        <a:latin typeface="Cambria Math" pitchFamily="34" charset="0"/>
                        <a:ea typeface="Cambria Math" pitchFamily="34" charset="-122"/>
                        <a:cs typeface="Cambria Math" pitchFamily="34" charset="-120"/>
                      </a:rPr>
                      <m:t>sin</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𝐴</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𝐵</m:t>
                        </m:r>
                      </m:num>
                      <m:den>
                        <m:r>
                          <a:rPr lang="en-US" altLang="zh-CN" sz="1800" b="0" i="0">
                            <a:solidFill>
                              <a:srgbClr val="003760"/>
                            </a:solidFill>
                            <a:latin typeface="Cambria Math" pitchFamily="34" charset="0"/>
                            <a:ea typeface="Cambria Math" pitchFamily="34" charset="-122"/>
                            <a:cs typeface="Cambria Math" pitchFamily="34" charset="-120"/>
                          </a:rPr>
                          <m:t>2</m:t>
                        </m:r>
                      </m:den>
                    </m:f>
                    <m:r>
                      <m:rPr>
                        <m:nor/>
                      </m:rPr>
                      <a:rPr lang="en-US" altLang="zh-CN" sz="1800" b="0" i="0">
                        <a:solidFill>
                          <a:srgbClr val="003760"/>
                        </a:solidFill>
                        <a:latin typeface="Cambria Math" pitchFamily="34" charset="0"/>
                        <a:ea typeface="Cambria Math" pitchFamily="34" charset="-122"/>
                        <a:cs typeface="Cambria Math" pitchFamily="34" charset="-120"/>
                      </a:rPr>
                      <m:t>cos</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𝐴</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𝐵</m:t>
                        </m:r>
                      </m:num>
                      <m:den>
                        <m:r>
                          <a:rPr lang="en-US" altLang="zh-CN" sz="1800" b="0" i="0">
                            <a:solidFill>
                              <a:srgbClr val="003760"/>
                            </a:solidFill>
                            <a:latin typeface="Cambria Math" pitchFamily="34" charset="0"/>
                            <a:ea typeface="Cambria Math" pitchFamily="34" charset="-122"/>
                            <a:cs typeface="Cambria Math" pitchFamily="34" charset="-120"/>
                          </a:rPr>
                          <m:t>2</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latinLnBrk="1">
                  <a:lnSpc>
                    <a:spcPts val="4500"/>
                  </a:lnSpc>
                </a:pPr>
                <a:r>
                  <a:rPr lang="en-US" altLang="zh-CN" b="0" i="0" kern="0">
                    <a:solidFill>
                      <a:srgbClr val="003760"/>
                    </a:solidFill>
                    <a:latin typeface="SimSun" panose="02010600030101010101" pitchFamily="2" charset="-122"/>
                    <a:ea typeface="微软雅黑" pitchFamily="34" charset="-122"/>
                    <a:cs typeface="Times New Roman" pitchFamily="34" charset="-120"/>
                  </a:rPr>
                  <a:t>    </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∴2</m:t>
                    </m:r>
                    <m:r>
                      <m:rPr>
                        <m:nor/>
                      </m:rPr>
                      <a:rPr lang="en-US" altLang="zh-CN" sz="1800" b="0" i="0">
                        <a:solidFill>
                          <a:srgbClr val="003760"/>
                        </a:solidFill>
                        <a:latin typeface="Cambria Math" pitchFamily="34" charset="0"/>
                        <a:ea typeface="Cambria Math" pitchFamily="34" charset="-122"/>
                        <a:cs typeface="Cambria Math" pitchFamily="34" charset="-120"/>
                      </a:rPr>
                      <m:t>sin</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𝐴</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𝐵</m:t>
                        </m:r>
                      </m:num>
                      <m:den>
                        <m:r>
                          <a:rPr lang="en-US" altLang="zh-CN" sz="1800" b="0" i="0">
                            <a:solidFill>
                              <a:srgbClr val="003760"/>
                            </a:solidFill>
                            <a:latin typeface="Cambria Math" pitchFamily="34" charset="0"/>
                            <a:ea typeface="Cambria Math" pitchFamily="34" charset="-122"/>
                            <a:cs typeface="Cambria Math" pitchFamily="34" charset="-120"/>
                          </a:rPr>
                          <m:t>2</m:t>
                        </m:r>
                      </m:den>
                    </m:f>
                    <m:r>
                      <m:rPr>
                        <m:nor/>
                      </m:rPr>
                      <a:rPr lang="en-US" altLang="zh-CN" sz="1800" b="0" i="0">
                        <a:solidFill>
                          <a:srgbClr val="003760"/>
                        </a:solidFill>
                        <a:latin typeface="Cambria Math" pitchFamily="34" charset="0"/>
                        <a:ea typeface="Cambria Math" pitchFamily="34" charset="-122"/>
                        <a:cs typeface="Cambria Math" pitchFamily="34" charset="-120"/>
                      </a:rPr>
                      <m:t>cos</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𝐴</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𝐵</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a:solidFill>
                          <a:srgbClr val="003760"/>
                        </a:solidFill>
                        <a:latin typeface="Cambria Math" pitchFamily="34" charset="0"/>
                        <a:ea typeface="Cambria Math" pitchFamily="34" charset="-122"/>
                        <a:cs typeface="Cambria Math" pitchFamily="34" charset="-120"/>
                      </a:rPr>
                      <m:t>=2</m:t>
                    </m:r>
                    <m:r>
                      <m:rPr>
                        <m:nor/>
                      </m:rPr>
                      <a:rPr lang="en-US" altLang="zh-CN" sz="1800" b="0" i="0">
                        <a:solidFill>
                          <a:srgbClr val="003760"/>
                        </a:solidFill>
                        <a:latin typeface="Cambria Math" pitchFamily="34" charset="0"/>
                        <a:ea typeface="Cambria Math" pitchFamily="34" charset="-122"/>
                        <a:cs typeface="Cambria Math" pitchFamily="34" charset="-120"/>
                      </a:rPr>
                      <m:t>cos</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𝐴</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𝐵</m:t>
                        </m:r>
                      </m:num>
                      <m:den>
                        <m:r>
                          <a:rPr lang="en-US" altLang="zh-CN" sz="1800" b="0" i="0">
                            <a:solidFill>
                              <a:srgbClr val="003760"/>
                            </a:solidFill>
                            <a:latin typeface="Cambria Math" pitchFamily="34" charset="0"/>
                            <a:ea typeface="Cambria Math" pitchFamily="34" charset="-122"/>
                            <a:cs typeface="Cambria Math" pitchFamily="34" charset="-120"/>
                          </a:rPr>
                          <m:t>2</m:t>
                        </m:r>
                      </m:den>
                    </m:f>
                    <m:r>
                      <m:rPr>
                        <m:nor/>
                      </m:rPr>
                      <a:rPr lang="en-US" altLang="zh-CN" sz="1800" b="0" i="0">
                        <a:solidFill>
                          <a:srgbClr val="003760"/>
                        </a:solidFill>
                        <a:latin typeface="Cambria Math" pitchFamily="34" charset="0"/>
                        <a:ea typeface="Cambria Math" pitchFamily="34" charset="-122"/>
                        <a:cs typeface="Cambria Math" pitchFamily="34" charset="-120"/>
                      </a:rPr>
                      <m:t>cos</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𝐴</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𝐵</m:t>
                        </m:r>
                      </m:num>
                      <m:den>
                        <m:r>
                          <a:rPr lang="en-US" altLang="zh-CN" sz="1800" b="0" i="0">
                            <a:solidFill>
                              <a:srgbClr val="003760"/>
                            </a:solidFill>
                            <a:latin typeface="Cambria Math" pitchFamily="34" charset="0"/>
                            <a:ea typeface="Cambria Math" pitchFamily="34" charset="-122"/>
                            <a:cs typeface="Cambria Math" pitchFamily="34" charset="-120"/>
                          </a:rPr>
                          <m:t>2</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latinLnBrk="1">
                  <a:lnSpc>
                    <a:spcPts val="4500"/>
                  </a:lnSpc>
                </a:pPr>
                <a:r>
                  <a:rPr lang="en-US" altLang="zh-CN" b="0" i="0" kern="0">
                    <a:solidFill>
                      <a:srgbClr val="003760"/>
                    </a:solidFill>
                    <a:latin typeface="SimSun" panose="02010600030101010101" pitchFamily="2" charset="-122"/>
                    <a:ea typeface="微软雅黑" pitchFamily="34" charset="-122"/>
                    <a:cs typeface="Times New Roman" pitchFamily="34" charset="-120"/>
                  </a:rPr>
                  <a:t>    </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m:t>
                    </m:r>
                    <m:r>
                      <m:rPr>
                        <m:nor/>
                      </m:rPr>
                      <a:rPr lang="en-US" altLang="zh-CN" sz="1800" b="0" i="0">
                        <a:solidFill>
                          <a:srgbClr val="003760"/>
                        </a:solidFill>
                        <a:latin typeface="Cambria Math" pitchFamily="34" charset="0"/>
                        <a:ea typeface="Cambria Math" pitchFamily="34" charset="-122"/>
                        <a:cs typeface="Cambria Math" pitchFamily="34" charset="-120"/>
                      </a:rPr>
                      <m:t>cos</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𝐴</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𝐵</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a:solidFill>
                          <a:srgbClr val="003760"/>
                        </a:solidFill>
                        <a:latin typeface="Cambria Math" pitchFamily="34" charset="0"/>
                        <a:ea typeface="Cambria Math" pitchFamily="34" charset="-122"/>
                        <a:cs typeface="Cambria Math" pitchFamily="34" charset="-120"/>
                      </a:rPr>
                      <m:t>≠0</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m:t>
                    </m:r>
                    <m:r>
                      <m:rPr>
                        <m:nor/>
                      </m:rPr>
                      <a:rPr lang="en-US" altLang="zh-CN" sz="1800" b="0" i="0">
                        <a:solidFill>
                          <a:srgbClr val="003760"/>
                        </a:solidFill>
                        <a:latin typeface="Cambria Math" pitchFamily="34" charset="0"/>
                        <a:ea typeface="Cambria Math" pitchFamily="34" charset="-122"/>
                        <a:cs typeface="Cambria Math" pitchFamily="34" charset="-120"/>
                      </a:rPr>
                      <m:t>sin</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𝐴</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𝐵</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a:solidFill>
                          <a:srgbClr val="003760"/>
                        </a:solidFill>
                        <a:latin typeface="Cambria Math" pitchFamily="34" charset="0"/>
                        <a:ea typeface="Cambria Math" pitchFamily="34" charset="-122"/>
                        <a:cs typeface="Cambria Math" pitchFamily="34" charset="-120"/>
                      </a:rPr>
                      <m:t>=</m:t>
                    </m:r>
                    <m:r>
                      <m:rPr>
                        <m:nor/>
                      </m:rPr>
                      <a:rPr lang="en-US" altLang="zh-CN" sz="1800" b="0" i="0">
                        <a:solidFill>
                          <a:srgbClr val="003760"/>
                        </a:solidFill>
                        <a:latin typeface="Cambria Math" pitchFamily="34" charset="0"/>
                        <a:ea typeface="Cambria Math" pitchFamily="34" charset="-122"/>
                        <a:cs typeface="Cambria Math" pitchFamily="34" charset="-120"/>
                      </a:rPr>
                      <m:t>cos</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𝐴</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𝐵</m:t>
                        </m:r>
                      </m:num>
                      <m:den>
                        <m:r>
                          <a:rPr lang="en-US" altLang="zh-CN" sz="1800" b="0" i="0">
                            <a:solidFill>
                              <a:srgbClr val="003760"/>
                            </a:solidFill>
                            <a:latin typeface="Cambria Math" pitchFamily="34" charset="0"/>
                            <a:ea typeface="Cambria Math" pitchFamily="34" charset="-122"/>
                            <a:cs typeface="Cambria Math" pitchFamily="34" charset="-120"/>
                          </a:rPr>
                          <m:t>2</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latinLnBrk="1">
                  <a:lnSpc>
                    <a:spcPts val="32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两边平方</a:t>
                </a:r>
                <a:r>
                  <a:rPr lang="en-US" altLang="zh-CN" sz="1800" b="0" i="0" dirty="0">
                    <a:solidFill>
                      <a:srgbClr val="003760"/>
                    </a:solidFill>
                    <a:latin typeface="Times New Roman" pitchFamily="34" charset="0"/>
                    <a:ea typeface="微软雅黑" pitchFamily="34" charset="-122"/>
                    <a:cs typeface="Times New Roman" pitchFamily="34" charset="-120"/>
                  </a:rPr>
                  <a:t>，得</a:t>
                </a:r>
                <a14:m>
                  <m:oMath xmlns:m="http://schemas.openxmlformats.org/officeDocument/2006/math">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m:rPr>
                            <m:nor/>
                          </m:rPr>
                          <a:rPr lang="en-US" altLang="zh-CN" sz="1800" b="0" i="0">
                            <a:solidFill>
                              <a:srgbClr val="003760"/>
                            </a:solidFill>
                            <a:latin typeface="Cambria Math" pitchFamily="34" charset="0"/>
                            <a:ea typeface="Cambria Math" pitchFamily="34" charset="-122"/>
                            <a:cs typeface="Cambria Math" pitchFamily="34" charset="-120"/>
                          </a:rPr>
                          <m:t>sin</m:t>
                        </m:r>
                      </m:e>
                      <m:sup>
                        <m:r>
                          <a:rPr lang="en-US" altLang="zh-CN" sz="1800" b="0" i="0">
                            <a:solidFill>
                              <a:srgbClr val="003760"/>
                            </a:solidFill>
                            <a:latin typeface="Cambria Math" pitchFamily="34" charset="0"/>
                            <a:ea typeface="Cambria Math" pitchFamily="34" charset="-122"/>
                            <a:cs typeface="Cambria Math" pitchFamily="34" charset="-120"/>
                          </a:rPr>
                          <m:t>2</m:t>
                        </m:r>
                      </m:sup>
                    </m:sSup>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𝐴</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𝐵</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a:solidFill>
                          <a:srgbClr val="003760"/>
                        </a:solidFill>
                        <a:latin typeface="Cambria Math" pitchFamily="34" charset="0"/>
                        <a:ea typeface="Cambria Math" pitchFamily="34" charset="-122"/>
                        <a:cs typeface="Cambria Math" pitchFamily="34" charset="-120"/>
                      </a:rPr>
                      <m:t>=</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m:rPr>
                            <m:nor/>
                          </m:rPr>
                          <a:rPr lang="en-US" altLang="zh-CN" sz="1800" b="0" i="0">
                            <a:solidFill>
                              <a:srgbClr val="003760"/>
                            </a:solidFill>
                            <a:latin typeface="Cambria Math" pitchFamily="34" charset="0"/>
                            <a:ea typeface="Cambria Math" pitchFamily="34" charset="-122"/>
                            <a:cs typeface="Cambria Math" pitchFamily="34" charset="-120"/>
                          </a:rPr>
                          <m:t>cos</m:t>
                        </m:r>
                      </m:e>
                      <m:sup>
                        <m:r>
                          <a:rPr lang="en-US" altLang="zh-CN" sz="1800" b="0" i="0">
                            <a:solidFill>
                              <a:srgbClr val="003760"/>
                            </a:solidFill>
                            <a:latin typeface="Cambria Math" pitchFamily="34" charset="0"/>
                            <a:ea typeface="Cambria Math" pitchFamily="34" charset="-122"/>
                            <a:cs typeface="Cambria Math" pitchFamily="34" charset="-120"/>
                          </a:rPr>
                          <m:t>2</m:t>
                        </m:r>
                      </m:sup>
                    </m:sSup>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𝐴</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𝐵</m:t>
                        </m:r>
                      </m:num>
                      <m:den>
                        <m:r>
                          <a:rPr lang="en-US" altLang="zh-CN" sz="1800" b="0" i="0">
                            <a:solidFill>
                              <a:srgbClr val="003760"/>
                            </a:solidFill>
                            <a:latin typeface="Cambria Math" pitchFamily="34" charset="0"/>
                            <a:ea typeface="Cambria Math" pitchFamily="34" charset="-122"/>
                            <a:cs typeface="Cambria Math" pitchFamily="34" charset="-120"/>
                          </a:rPr>
                          <m:t>2</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，即</a:t>
                </a:r>
                <a14:m>
                  <m:oMath xmlns:m="http://schemas.openxmlformats.org/officeDocument/2006/math">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r>
                          <m:rPr>
                            <m:nor/>
                          </m:rPr>
                          <a:rPr lang="en-US" altLang="zh-CN" sz="1800" b="0" i="0">
                            <a:solidFill>
                              <a:srgbClr val="003760"/>
                            </a:solidFill>
                            <a:latin typeface="Cambria Math" pitchFamily="34" charset="0"/>
                            <a:ea typeface="Cambria Math" pitchFamily="34" charset="-122"/>
                            <a:cs typeface="Cambria Math" pitchFamily="34" charset="-120"/>
                          </a:rPr>
                          <m:t>cos</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𝐴</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𝐵</m:t>
                        </m:r>
                        <m:r>
                          <a:rPr lang="en-US" altLang="zh-CN" sz="1800" b="0" i="0">
                            <a:solidFill>
                              <a:srgbClr val="003760"/>
                            </a:solidFill>
                            <a:latin typeface="Cambria Math" pitchFamily="34" charset="0"/>
                            <a:ea typeface="Cambria Math" pitchFamily="34" charset="-122"/>
                            <a:cs typeface="Cambria Math" pitchFamily="34" charset="-120"/>
                          </a:rPr>
                          <m:t>)</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r>
                          <m:rPr>
                            <m:nor/>
                          </m:rPr>
                          <a:rPr lang="en-US" altLang="zh-CN" sz="1800" b="0" i="0">
                            <a:solidFill>
                              <a:srgbClr val="003760"/>
                            </a:solidFill>
                            <a:latin typeface="Cambria Math" pitchFamily="34" charset="0"/>
                            <a:ea typeface="Cambria Math" pitchFamily="34" charset="-122"/>
                            <a:cs typeface="Cambria Math" pitchFamily="34" charset="-120"/>
                          </a:rPr>
                          <m:t>cos</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𝐴</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𝐵</m:t>
                        </m:r>
                        <m:r>
                          <a:rPr lang="en-US" altLang="zh-CN" sz="1800" b="0" i="0">
                            <a:solidFill>
                              <a:srgbClr val="003760"/>
                            </a:solidFill>
                            <a:latin typeface="Cambria Math" pitchFamily="34" charset="0"/>
                            <a:ea typeface="Cambria Math" pitchFamily="34" charset="-122"/>
                            <a:cs typeface="Cambria Math" pitchFamily="34" charset="-120"/>
                          </a:rPr>
                          <m:t>)</m:t>
                        </m:r>
                      </m:num>
                      <m:den>
                        <m:r>
                          <a:rPr lang="en-US" altLang="zh-CN" sz="1800" b="0" i="0">
                            <a:solidFill>
                              <a:srgbClr val="003760"/>
                            </a:solidFill>
                            <a:latin typeface="Cambria Math" pitchFamily="34" charset="0"/>
                            <a:ea typeface="Cambria Math" pitchFamily="34" charset="-122"/>
                            <a:cs typeface="Cambria Math" pitchFamily="34" charset="-120"/>
                          </a:rPr>
                          <m:t>2</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m:t>
                    </m:r>
                    <m:r>
                      <m:rPr>
                        <m:nor/>
                      </m:rPr>
                      <a:rPr lang="en-US" altLang="zh-CN" sz="1800" b="0" i="0">
                        <a:solidFill>
                          <a:srgbClr val="003760"/>
                        </a:solidFill>
                        <a:latin typeface="Cambria Math" pitchFamily="34" charset="0"/>
                        <a:ea typeface="Cambria Math" pitchFamily="34" charset="-122"/>
                        <a:cs typeface="Cambria Math" pitchFamily="34" charset="-120"/>
                      </a:rPr>
                      <m:t>cos</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𝐴</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𝐵</m:t>
                    </m:r>
                    <m:r>
                      <a:rPr lang="en-US" altLang="zh-CN" sz="1800" b="0" i="0">
                        <a:solidFill>
                          <a:srgbClr val="003760"/>
                        </a:solidFill>
                        <a:latin typeface="Cambria Math" pitchFamily="34" charset="0"/>
                        <a:ea typeface="Cambria Math" pitchFamily="34" charset="-122"/>
                        <a:cs typeface="Cambria Math" pitchFamily="34" charset="-120"/>
                      </a:rPr>
                      <m:t>)+</m:t>
                    </m:r>
                    <m:r>
                      <m:rPr>
                        <m:nor/>
                      </m:rPr>
                      <a:rPr lang="en-US" altLang="zh-CN" sz="1800" b="0" i="0">
                        <a:solidFill>
                          <a:srgbClr val="003760"/>
                        </a:solidFill>
                        <a:latin typeface="Cambria Math" pitchFamily="34" charset="0"/>
                        <a:ea typeface="Cambria Math" pitchFamily="34" charset="-122"/>
                        <a:cs typeface="Cambria Math" pitchFamily="34" charset="-120"/>
                      </a:rPr>
                      <m:t>cos</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𝐴</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𝐵</m:t>
                    </m:r>
                    <m:r>
                      <a:rPr lang="en-US" altLang="zh-CN" sz="1800" b="0" i="0">
                        <a:solidFill>
                          <a:srgbClr val="003760"/>
                        </a:solidFill>
                        <a:latin typeface="Cambria Math" pitchFamily="34" charset="0"/>
                        <a:ea typeface="Cambria Math" pitchFamily="34" charset="-122"/>
                        <a:cs typeface="Cambria Math" pitchFamily="34" charset="-120"/>
                      </a:rPr>
                      <m:t>)=0</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latinLnBrk="1">
                  <a:lnSpc>
                    <a:spcPts val="3200"/>
                  </a:lnSpc>
                </a:pPr>
                <a:r>
                  <a:rPr lang="en-US" altLang="zh-CN" b="0" i="0" kern="0">
                    <a:solidFill>
                      <a:srgbClr val="003760"/>
                    </a:solidFill>
                    <a:latin typeface="SimSun" panose="02010600030101010101" pitchFamily="2" charset="-122"/>
                    <a:ea typeface="微软雅黑" pitchFamily="34" charset="-122"/>
                    <a:cs typeface="Times New Roman" pitchFamily="34" charset="-120"/>
                  </a:rPr>
                  <a:t>    </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∴2</m:t>
                    </m:r>
                    <m:r>
                      <m:rPr>
                        <m:nor/>
                      </m:rPr>
                      <a:rPr lang="en-US" altLang="zh-CN" sz="1800" b="0" i="0">
                        <a:solidFill>
                          <a:srgbClr val="003760"/>
                        </a:solidFill>
                        <a:latin typeface="Cambria Math" pitchFamily="34" charset="0"/>
                        <a:ea typeface="Cambria Math" pitchFamily="34" charset="-122"/>
                        <a:cs typeface="Cambria Math" pitchFamily="34" charset="-120"/>
                      </a:rPr>
                      <m:t>cos</m:t>
                    </m:r>
                    <m:r>
                      <a:rPr lang="en-US" altLang="zh-CN" sz="1800" b="0" i="0">
                        <a:solidFill>
                          <a:srgbClr val="003760"/>
                        </a:solidFill>
                        <a:latin typeface="Cambria Math" pitchFamily="34" charset="0"/>
                        <a:ea typeface="Cambria Math" pitchFamily="34" charset="-122"/>
                        <a:cs typeface="Cambria Math" pitchFamily="34" charset="-120"/>
                      </a:rPr>
                      <m:t>𝐴</m:t>
                    </m:r>
                    <m:r>
                      <m:rPr>
                        <m:nor/>
                      </m:rPr>
                      <a:rPr lang="en-US" altLang="zh-CN" sz="1800" b="0" i="0">
                        <a:solidFill>
                          <a:srgbClr val="003760"/>
                        </a:solidFill>
                        <a:latin typeface="Cambria Math" pitchFamily="34" charset="0"/>
                        <a:ea typeface="Cambria Math" pitchFamily="34" charset="-122"/>
                        <a:cs typeface="Cambria Math" pitchFamily="34" charset="-120"/>
                      </a:rPr>
                      <m:t>cos</m:t>
                    </m:r>
                    <m:r>
                      <a:rPr lang="en-US" altLang="zh-CN" sz="1800" b="0" i="0">
                        <a:solidFill>
                          <a:srgbClr val="003760"/>
                        </a:solidFill>
                        <a:latin typeface="Cambria Math" pitchFamily="34" charset="0"/>
                        <a:ea typeface="Cambria Math" pitchFamily="34" charset="-122"/>
                        <a:cs typeface="Cambria Math" pitchFamily="34" charset="-120"/>
                      </a:rPr>
                      <m:t>𝐵</m:t>
                    </m:r>
                    <m:r>
                      <a:rPr lang="en-US" altLang="zh-CN" sz="1800" b="0" i="0">
                        <a:solidFill>
                          <a:srgbClr val="003760"/>
                        </a:solidFill>
                        <a:latin typeface="Cambria Math" pitchFamily="34" charset="0"/>
                        <a:ea typeface="Cambria Math" pitchFamily="34" charset="-122"/>
                        <a:cs typeface="Cambria Math" pitchFamily="34" charset="-120"/>
                      </a:rPr>
                      <m:t>=0</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m:t>
                    </m:r>
                    <m:r>
                      <m:rPr>
                        <m:nor/>
                      </m:rPr>
                      <a:rPr lang="en-US" altLang="zh-CN" sz="1800" b="0" i="0">
                        <a:solidFill>
                          <a:srgbClr val="003760"/>
                        </a:solidFill>
                        <a:latin typeface="Cambria Math" pitchFamily="34" charset="0"/>
                        <a:ea typeface="Cambria Math" pitchFamily="34" charset="-122"/>
                        <a:cs typeface="Cambria Math" pitchFamily="34" charset="-120"/>
                      </a:rPr>
                      <m:t>cos</m:t>
                    </m:r>
                    <m:r>
                      <a:rPr lang="en-US" altLang="zh-CN" sz="1800" b="0" i="0">
                        <a:solidFill>
                          <a:srgbClr val="003760"/>
                        </a:solidFill>
                        <a:latin typeface="Cambria Math" pitchFamily="34" charset="0"/>
                        <a:ea typeface="Cambria Math" pitchFamily="34" charset="-122"/>
                        <a:cs typeface="Cambria Math" pitchFamily="34" charset="-120"/>
                      </a:rPr>
                      <m:t>𝐴</m:t>
                    </m:r>
                    <m:r>
                      <a:rPr lang="en-US" altLang="zh-CN" sz="1800" b="0" i="0">
                        <a:solidFill>
                          <a:srgbClr val="003760"/>
                        </a:solidFill>
                        <a:latin typeface="Cambria Math" pitchFamily="34" charset="0"/>
                        <a:ea typeface="Cambria Math" pitchFamily="34" charset="-122"/>
                        <a:cs typeface="Cambria Math" pitchFamily="34" charset="-120"/>
                      </a:rPr>
                      <m:t>=0</m:t>
                    </m:r>
                  </m:oMath>
                </a14:m>
                <a:r>
                  <a:rPr lang="en-US" altLang="zh-CN" sz="1800" b="0" i="0" dirty="0">
                    <a:solidFill>
                      <a:srgbClr val="003760"/>
                    </a:solidFill>
                    <a:latin typeface="Times New Roman" pitchFamily="34" charset="0"/>
                    <a:ea typeface="微软雅黑" pitchFamily="34" charset="-122"/>
                    <a:cs typeface="Times New Roman" pitchFamily="34" charset="-120"/>
                  </a:rPr>
                  <a:t>或</a:t>
                </a:r>
                <a14:m>
                  <m:oMath xmlns:m="http://schemas.openxmlformats.org/officeDocument/2006/math">
                    <m:r>
                      <m:rPr>
                        <m:nor/>
                      </m:rPr>
                      <a:rPr lang="en-US" altLang="zh-CN" sz="1800" b="0" i="0">
                        <a:solidFill>
                          <a:srgbClr val="003760"/>
                        </a:solidFill>
                        <a:latin typeface="Cambria Math" pitchFamily="34" charset="0"/>
                        <a:ea typeface="Cambria Math" pitchFamily="34" charset="-122"/>
                        <a:cs typeface="Cambria Math" pitchFamily="34" charset="-120"/>
                      </a:rPr>
                      <m:t>cos</m:t>
                    </m:r>
                    <m:r>
                      <a:rPr lang="en-US" altLang="zh-CN" sz="1800" b="0" i="0">
                        <a:solidFill>
                          <a:srgbClr val="003760"/>
                        </a:solidFill>
                        <a:latin typeface="Cambria Math" pitchFamily="34" charset="0"/>
                        <a:ea typeface="Cambria Math" pitchFamily="34" charset="-122"/>
                        <a:cs typeface="Cambria Math" pitchFamily="34" charset="-120"/>
                      </a:rPr>
                      <m:t>𝐵</m:t>
                    </m:r>
                    <m:r>
                      <a:rPr lang="en-US" altLang="zh-CN" sz="1800" b="0" i="0">
                        <a:solidFill>
                          <a:srgbClr val="003760"/>
                        </a:solidFill>
                        <a:latin typeface="Cambria Math" pitchFamily="34" charset="0"/>
                        <a:ea typeface="Cambria Math" pitchFamily="34" charset="-122"/>
                        <a:cs typeface="Cambria Math" pitchFamily="34" charset="-120"/>
                      </a:rPr>
                      <m:t>=0</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latinLnBrk="1">
                  <a:lnSpc>
                    <a:spcPts val="3200"/>
                  </a:lnSpc>
                </a:pPr>
                <a:r>
                  <a:rPr lang="en-US" altLang="zh-CN" b="0" i="0" kern="0">
                    <a:solidFill>
                      <a:srgbClr val="003760"/>
                    </a:solidFill>
                    <a:latin typeface="SimSun" panose="02010600030101010101" pitchFamily="2" charset="-122"/>
                    <a:ea typeface="微软雅黑" pitchFamily="34" charset="-122"/>
                    <a:cs typeface="Times New Roman" pitchFamily="34" charset="-120"/>
                  </a:rPr>
                  <a:t>    </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𝐴</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𝐵</m:t>
                    </m:r>
                  </m:oMath>
                </a14:m>
                <a:r>
                  <a:rPr lang="en-US" altLang="zh-CN" sz="1800" b="0" i="0" dirty="0">
                    <a:solidFill>
                      <a:srgbClr val="003760"/>
                    </a:solidFill>
                    <a:latin typeface="Times New Roman" pitchFamily="34" charset="0"/>
                    <a:ea typeface="微软雅黑" pitchFamily="34" charset="-122"/>
                    <a:cs typeface="Times New Roman" pitchFamily="34" charset="-120"/>
                  </a:rPr>
                  <a:t>是</a:t>
                </a:r>
                <a14:m>
                  <m:oMath xmlns:m="http://schemas.openxmlformats.org/officeDocument/2006/math">
                    <m:r>
                      <m:rPr>
                        <m:nor/>
                      </m:rPr>
                      <a:rPr lang="en-US" altLang="zh-CN" sz="1800" b="0" i="0">
                        <a:solidFill>
                          <a:srgbClr val="003760"/>
                        </a:solidFill>
                        <a:latin typeface="SimSun" pitchFamily="34" charset="0"/>
                        <a:ea typeface="SimSun" pitchFamily="34" charset="-122"/>
                        <a:cs typeface="SimSun"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𝐴𝐵𝐶</m:t>
                    </m:r>
                  </m:oMath>
                </a14:m>
                <a:r>
                  <a:rPr lang="en-US" altLang="zh-CN" sz="1800" b="0" i="0" dirty="0">
                    <a:solidFill>
                      <a:srgbClr val="003760"/>
                    </a:solidFill>
                    <a:latin typeface="Times New Roman" pitchFamily="34" charset="0"/>
                    <a:ea typeface="微软雅黑" pitchFamily="34" charset="-122"/>
                    <a:cs typeface="Times New Roman" pitchFamily="34" charset="-120"/>
                  </a:rPr>
                  <a:t>的内角，</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𝐴</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𝐵</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中必有一个为直角，</a:t>
                </a:r>
                <a:endParaRPr lang="en-US" altLang="zh-CN" sz="1800" dirty="0"/>
              </a:p>
              <a:p>
                <a:pPr latinLnBrk="1">
                  <a:lnSpc>
                    <a:spcPts val="3000"/>
                  </a:lnSpc>
                </a:pPr>
                <a:r>
                  <a:rPr lang="en-US" altLang="zh-CN" b="0" i="0" kern="0">
                    <a:solidFill>
                      <a:srgbClr val="003760"/>
                    </a:solidFill>
                    <a:latin typeface="SimSun" panose="02010600030101010101" pitchFamily="2" charset="-122"/>
                    <a:ea typeface="微软雅黑" pitchFamily="34" charset="-122"/>
                    <a:cs typeface="Times New Roman" pitchFamily="34" charset="-120"/>
                  </a:rPr>
                  <a:t>    </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m:t>
                    </m:r>
                    <m:r>
                      <m:rPr>
                        <m:nor/>
                      </m:rPr>
                      <a:rPr lang="en-US" altLang="zh-CN" sz="1800" b="0" i="0">
                        <a:solidFill>
                          <a:srgbClr val="003760"/>
                        </a:solidFill>
                        <a:latin typeface="SimSun" pitchFamily="34" charset="0"/>
                        <a:ea typeface="SimSun" pitchFamily="34" charset="-122"/>
                        <a:cs typeface="SimSun"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𝐴𝐵𝐶</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是直角三角形.</a:t>
                </a:r>
                <a:endParaRPr lang="en-US" altLang="zh-CN" sz="1800" dirty="0"/>
              </a:p>
            </p:txBody>
          </p:sp>
        </mc:Choice>
        <mc:Fallback xmlns="">
          <p:sp>
            <p:nvSpPr>
              <p:cNvPr id="4" name="QO_6_AN.63_1#fc913ce16?vcp=1&amp;vop=1&amp;pid=651b4ee10&amp;color=0,55,96&amp;vtp=1&amp;bbb=1"/>
              <p:cNvSpPr>
                <a:spLocks noRot="1" noChangeAspect="1" noMove="1" noResize="1" noEditPoints="1" noAdjustHandles="1" noChangeArrowheads="1" noChangeShapeType="1" noTextEdit="1"/>
              </p:cNvSpPr>
              <p:nvPr/>
            </p:nvSpPr>
            <p:spPr>
              <a:xfrm>
                <a:off x="502920" y="1586008"/>
                <a:ext cx="10570464" cy="4659630"/>
              </a:xfrm>
              <a:prstGeom prst="rect">
                <a:avLst/>
              </a:prstGeom>
              <a:blipFill>
                <a:blip r:embed="rId4"/>
                <a:stretch>
                  <a:fillRect l="-1384" b="-3007"/>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anim calcmode="lin" valueType="num">
                                      <p:cBhvr>
                                        <p:cTn id="8" dur="500" fill="hold"/>
                                        <p:tgtEl>
                                          <p:spTgt spid="4">
                                            <p:bg/>
                                          </p:spTgt>
                                        </p:tgtEl>
                                        <p:attrNameLst>
                                          <p:attrName>ppt_x</p:attrName>
                                        </p:attrNameLst>
                                      </p:cBhvr>
                                      <p:tavLst>
                                        <p:tav tm="0">
                                          <p:val>
                                            <p:strVal val="#ppt_x"/>
                                          </p:val>
                                        </p:tav>
                                        <p:tav tm="100000">
                                          <p:val>
                                            <p:strVal val="#ppt_x"/>
                                          </p:val>
                                        </p:tav>
                                      </p:tavLst>
                                    </p:anim>
                                    <p:anim calcmode="lin" valueType="num">
                                      <p:cBhvr>
                                        <p:cTn id="9" dur="500" fill="hold"/>
                                        <p:tgtEl>
                                          <p:spTgt spid="4">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4">
                                            <p:txEl>
                                              <p:pRg st="0" end="0"/>
                                            </p:txEl>
                                          </p:spTgt>
                                        </p:tgtEl>
                                        <p:attrNameLst>
                                          <p:attrName>style.visibility</p:attrName>
                                        </p:attrNameLst>
                                      </p:cBhvr>
                                      <p:to>
                                        <p:strVal val="visible"/>
                                      </p:to>
                                    </p:set>
                                    <p:animEffect transition="in" filter="fade">
                                      <p:cBhvr>
                                        <p:cTn id="12" dur="500"/>
                                        <p:tgtEl>
                                          <p:spTgt spid="4">
                                            <p:txEl>
                                              <p:pRg st="0" end="0"/>
                                            </p:txEl>
                                          </p:spTgt>
                                        </p:tgtEl>
                                      </p:cBhvr>
                                    </p:animEffect>
                                    <p:anim calcmode="lin" valueType="num">
                                      <p:cBhvr>
                                        <p:cTn id="13"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4">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4">
                                            <p:txEl>
                                              <p:pRg st="1" end="1"/>
                                            </p:txEl>
                                          </p:spTgt>
                                        </p:tgtEl>
                                        <p:attrNameLst>
                                          <p:attrName>style.visibility</p:attrName>
                                        </p:attrNameLst>
                                      </p:cBhvr>
                                      <p:to>
                                        <p:strVal val="visible"/>
                                      </p:to>
                                    </p:set>
                                    <p:animEffect transition="in" filter="fade">
                                      <p:cBhvr>
                                        <p:cTn id="17" dur="500"/>
                                        <p:tgtEl>
                                          <p:spTgt spid="4">
                                            <p:txEl>
                                              <p:pRg st="1" end="1"/>
                                            </p:txEl>
                                          </p:spTgt>
                                        </p:tgtEl>
                                      </p:cBhvr>
                                    </p:animEffect>
                                    <p:anim calcmode="lin" valueType="num">
                                      <p:cBhvr>
                                        <p:cTn id="18"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4">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4">
                                            <p:txEl>
                                              <p:pRg st="2" end="2"/>
                                            </p:txEl>
                                          </p:spTgt>
                                        </p:tgtEl>
                                        <p:attrNameLst>
                                          <p:attrName>style.visibility</p:attrName>
                                        </p:attrNameLst>
                                      </p:cBhvr>
                                      <p:to>
                                        <p:strVal val="visible"/>
                                      </p:to>
                                    </p:set>
                                    <p:animEffect transition="in" filter="fade">
                                      <p:cBhvr>
                                        <p:cTn id="22" dur="500"/>
                                        <p:tgtEl>
                                          <p:spTgt spid="4">
                                            <p:txEl>
                                              <p:pRg st="2" end="2"/>
                                            </p:txEl>
                                          </p:spTgt>
                                        </p:tgtEl>
                                      </p:cBhvr>
                                    </p:animEffect>
                                    <p:anim calcmode="lin" valueType="num">
                                      <p:cBhvr>
                                        <p:cTn id="23"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4">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4">
                                            <p:txEl>
                                              <p:pRg st="3" end="3"/>
                                            </p:txEl>
                                          </p:spTgt>
                                        </p:tgtEl>
                                        <p:attrNameLst>
                                          <p:attrName>style.visibility</p:attrName>
                                        </p:attrNameLst>
                                      </p:cBhvr>
                                      <p:to>
                                        <p:strVal val="visible"/>
                                      </p:to>
                                    </p:set>
                                    <p:animEffect transition="in" filter="fade">
                                      <p:cBhvr>
                                        <p:cTn id="27" dur="500"/>
                                        <p:tgtEl>
                                          <p:spTgt spid="4">
                                            <p:txEl>
                                              <p:pRg st="3" end="3"/>
                                            </p:txEl>
                                          </p:spTgt>
                                        </p:tgtEl>
                                      </p:cBhvr>
                                    </p:animEffect>
                                    <p:anim calcmode="lin" valueType="num">
                                      <p:cBhvr>
                                        <p:cTn id="28"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4">
                                            <p:txEl>
                                              <p:pRg st="3" end="3"/>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4">
                                            <p:txEl>
                                              <p:pRg st="4" end="4"/>
                                            </p:txEl>
                                          </p:spTgt>
                                        </p:tgtEl>
                                        <p:attrNameLst>
                                          <p:attrName>style.visibility</p:attrName>
                                        </p:attrNameLst>
                                      </p:cBhvr>
                                      <p:to>
                                        <p:strVal val="visible"/>
                                      </p:to>
                                    </p:set>
                                    <p:animEffect transition="in" filter="fade">
                                      <p:cBhvr>
                                        <p:cTn id="32" dur="500"/>
                                        <p:tgtEl>
                                          <p:spTgt spid="4">
                                            <p:txEl>
                                              <p:pRg st="4" end="4"/>
                                            </p:txEl>
                                          </p:spTgt>
                                        </p:tgtEl>
                                      </p:cBhvr>
                                    </p:animEffect>
                                    <p:anim calcmode="lin" valueType="num">
                                      <p:cBhvr>
                                        <p:cTn id="33" dur="500" fill="hold"/>
                                        <p:tgtEl>
                                          <p:spTgt spid="4">
                                            <p:txEl>
                                              <p:pRg st="4" end="4"/>
                                            </p:txEl>
                                          </p:spTgt>
                                        </p:tgtEl>
                                        <p:attrNameLst>
                                          <p:attrName>ppt_x</p:attrName>
                                        </p:attrNameLst>
                                      </p:cBhvr>
                                      <p:tavLst>
                                        <p:tav tm="0">
                                          <p:val>
                                            <p:strVal val="#ppt_x"/>
                                          </p:val>
                                        </p:tav>
                                        <p:tav tm="100000">
                                          <p:val>
                                            <p:strVal val="#ppt_x"/>
                                          </p:val>
                                        </p:tav>
                                      </p:tavLst>
                                    </p:anim>
                                    <p:anim calcmode="lin" valueType="num">
                                      <p:cBhvr>
                                        <p:cTn id="34" dur="500" fill="hold"/>
                                        <p:tgtEl>
                                          <p:spTgt spid="4">
                                            <p:txEl>
                                              <p:pRg st="4" end="4"/>
                                            </p:txEl>
                                          </p:spTgt>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4">
                                            <p:txEl>
                                              <p:pRg st="5" end="5"/>
                                            </p:txEl>
                                          </p:spTgt>
                                        </p:tgtEl>
                                        <p:attrNameLst>
                                          <p:attrName>style.visibility</p:attrName>
                                        </p:attrNameLst>
                                      </p:cBhvr>
                                      <p:to>
                                        <p:strVal val="visible"/>
                                      </p:to>
                                    </p:set>
                                    <p:animEffect transition="in" filter="fade">
                                      <p:cBhvr>
                                        <p:cTn id="37" dur="500"/>
                                        <p:tgtEl>
                                          <p:spTgt spid="4">
                                            <p:txEl>
                                              <p:pRg st="5" end="5"/>
                                            </p:txEl>
                                          </p:spTgt>
                                        </p:tgtEl>
                                      </p:cBhvr>
                                    </p:animEffect>
                                    <p:anim calcmode="lin" valueType="num">
                                      <p:cBhvr>
                                        <p:cTn id="38" dur="500" fill="hold"/>
                                        <p:tgtEl>
                                          <p:spTgt spid="4">
                                            <p:txEl>
                                              <p:pRg st="5" end="5"/>
                                            </p:txEl>
                                          </p:spTgt>
                                        </p:tgtEl>
                                        <p:attrNameLst>
                                          <p:attrName>ppt_x</p:attrName>
                                        </p:attrNameLst>
                                      </p:cBhvr>
                                      <p:tavLst>
                                        <p:tav tm="0">
                                          <p:val>
                                            <p:strVal val="#ppt_x"/>
                                          </p:val>
                                        </p:tav>
                                        <p:tav tm="100000">
                                          <p:val>
                                            <p:strVal val="#ppt_x"/>
                                          </p:val>
                                        </p:tav>
                                      </p:tavLst>
                                    </p:anim>
                                    <p:anim calcmode="lin" valueType="num">
                                      <p:cBhvr>
                                        <p:cTn id="39" dur="500" fill="hold"/>
                                        <p:tgtEl>
                                          <p:spTgt spid="4">
                                            <p:txEl>
                                              <p:pRg st="5" end="5"/>
                                            </p:txEl>
                                          </p:spTgt>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4">
                                            <p:txEl>
                                              <p:pRg st="6" end="6"/>
                                            </p:txEl>
                                          </p:spTgt>
                                        </p:tgtEl>
                                        <p:attrNameLst>
                                          <p:attrName>style.visibility</p:attrName>
                                        </p:attrNameLst>
                                      </p:cBhvr>
                                      <p:to>
                                        <p:strVal val="visible"/>
                                      </p:to>
                                    </p:set>
                                    <p:animEffect transition="in" filter="fade">
                                      <p:cBhvr>
                                        <p:cTn id="42" dur="500"/>
                                        <p:tgtEl>
                                          <p:spTgt spid="4">
                                            <p:txEl>
                                              <p:pRg st="6" end="6"/>
                                            </p:txEl>
                                          </p:spTgt>
                                        </p:tgtEl>
                                      </p:cBhvr>
                                    </p:animEffect>
                                    <p:anim calcmode="lin" valueType="num">
                                      <p:cBhvr>
                                        <p:cTn id="43" dur="500" fill="hold"/>
                                        <p:tgtEl>
                                          <p:spTgt spid="4">
                                            <p:txEl>
                                              <p:pRg st="6" end="6"/>
                                            </p:txEl>
                                          </p:spTgt>
                                        </p:tgtEl>
                                        <p:attrNameLst>
                                          <p:attrName>ppt_x</p:attrName>
                                        </p:attrNameLst>
                                      </p:cBhvr>
                                      <p:tavLst>
                                        <p:tav tm="0">
                                          <p:val>
                                            <p:strVal val="#ppt_x"/>
                                          </p:val>
                                        </p:tav>
                                        <p:tav tm="100000">
                                          <p:val>
                                            <p:strVal val="#ppt_x"/>
                                          </p:val>
                                        </p:tav>
                                      </p:tavLst>
                                    </p:anim>
                                    <p:anim calcmode="lin" valueType="num">
                                      <p:cBhvr>
                                        <p:cTn id="44" dur="500" fill="hold"/>
                                        <p:tgtEl>
                                          <p:spTgt spid="4">
                                            <p:txEl>
                                              <p:pRg st="6" end="6"/>
                                            </p:txEl>
                                          </p:spTgt>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4">
                                            <p:txEl>
                                              <p:pRg st="7" end="7"/>
                                            </p:txEl>
                                          </p:spTgt>
                                        </p:tgtEl>
                                        <p:attrNameLst>
                                          <p:attrName>style.visibility</p:attrName>
                                        </p:attrNameLst>
                                      </p:cBhvr>
                                      <p:to>
                                        <p:strVal val="visible"/>
                                      </p:to>
                                    </p:set>
                                    <p:animEffect transition="in" filter="fade">
                                      <p:cBhvr>
                                        <p:cTn id="47" dur="500"/>
                                        <p:tgtEl>
                                          <p:spTgt spid="4">
                                            <p:txEl>
                                              <p:pRg st="7" end="7"/>
                                            </p:txEl>
                                          </p:spTgt>
                                        </p:tgtEl>
                                      </p:cBhvr>
                                    </p:animEffect>
                                    <p:anim calcmode="lin" valueType="num">
                                      <p:cBhvr>
                                        <p:cTn id="48" dur="500" fill="hold"/>
                                        <p:tgtEl>
                                          <p:spTgt spid="4">
                                            <p:txEl>
                                              <p:pRg st="7" end="7"/>
                                            </p:txEl>
                                          </p:spTgt>
                                        </p:tgtEl>
                                        <p:attrNameLst>
                                          <p:attrName>ppt_x</p:attrName>
                                        </p:attrNameLst>
                                      </p:cBhvr>
                                      <p:tavLst>
                                        <p:tav tm="0">
                                          <p:val>
                                            <p:strVal val="#ppt_x"/>
                                          </p:val>
                                        </p:tav>
                                        <p:tav tm="100000">
                                          <p:val>
                                            <p:strVal val="#ppt_x"/>
                                          </p:val>
                                        </p:tav>
                                      </p:tavLst>
                                    </p:anim>
                                    <p:anim calcmode="lin" valueType="num">
                                      <p:cBhvr>
                                        <p:cTn id="49" dur="500" fill="hold"/>
                                        <p:tgtEl>
                                          <p:spTgt spid="4">
                                            <p:txEl>
                                              <p:pRg st="7" end="7"/>
                                            </p:txEl>
                                          </p:spTgt>
                                        </p:tgtEl>
                                        <p:attrNameLst>
                                          <p:attrName>ppt_y</p:attrName>
                                        </p:attrNameLst>
                                      </p:cBhvr>
                                      <p:tavLst>
                                        <p:tav tm="0">
                                          <p:val>
                                            <p:strVal val="#ppt_y+.1"/>
                                          </p:val>
                                        </p:tav>
                                        <p:tav tm="100000">
                                          <p:val>
                                            <p:strVal val="#ppt_y"/>
                                          </p:val>
                                        </p:tav>
                                      </p:tavLst>
                                    </p:anim>
                                  </p:childTnLst>
                                </p:cTn>
                              </p:par>
                              <p:par>
                                <p:cTn id="50" presetID="42" presetClass="entr" presetSubtype="0" fill="hold" grpId="0" nodeType="withEffect">
                                  <p:stCondLst>
                                    <p:cond delay="0"/>
                                  </p:stCondLst>
                                  <p:childTnLst>
                                    <p:set>
                                      <p:cBhvr>
                                        <p:cTn id="51" dur="1" fill="hold">
                                          <p:stCondLst>
                                            <p:cond delay="0"/>
                                          </p:stCondLst>
                                        </p:cTn>
                                        <p:tgtEl>
                                          <p:spTgt spid="4">
                                            <p:txEl>
                                              <p:pRg st="8" end="8"/>
                                            </p:txEl>
                                          </p:spTgt>
                                        </p:tgtEl>
                                        <p:attrNameLst>
                                          <p:attrName>style.visibility</p:attrName>
                                        </p:attrNameLst>
                                      </p:cBhvr>
                                      <p:to>
                                        <p:strVal val="visible"/>
                                      </p:to>
                                    </p:set>
                                    <p:animEffect transition="in" filter="fade">
                                      <p:cBhvr>
                                        <p:cTn id="52" dur="500"/>
                                        <p:tgtEl>
                                          <p:spTgt spid="4">
                                            <p:txEl>
                                              <p:pRg st="8" end="8"/>
                                            </p:txEl>
                                          </p:spTgt>
                                        </p:tgtEl>
                                      </p:cBhvr>
                                    </p:animEffect>
                                    <p:anim calcmode="lin" valueType="num">
                                      <p:cBhvr>
                                        <p:cTn id="53" dur="500" fill="hold"/>
                                        <p:tgtEl>
                                          <p:spTgt spid="4">
                                            <p:txEl>
                                              <p:pRg st="8" end="8"/>
                                            </p:txEl>
                                          </p:spTgt>
                                        </p:tgtEl>
                                        <p:attrNameLst>
                                          <p:attrName>ppt_x</p:attrName>
                                        </p:attrNameLst>
                                      </p:cBhvr>
                                      <p:tavLst>
                                        <p:tav tm="0">
                                          <p:val>
                                            <p:strVal val="#ppt_x"/>
                                          </p:val>
                                        </p:tav>
                                        <p:tav tm="100000">
                                          <p:val>
                                            <p:strVal val="#ppt_x"/>
                                          </p:val>
                                        </p:tav>
                                      </p:tavLst>
                                    </p:anim>
                                    <p:anim calcmode="lin" valueType="num">
                                      <p:cBhvr>
                                        <p:cTn id="54" dur="500" fill="hold"/>
                                        <p:tgtEl>
                                          <p:spTgt spid="4">
                                            <p:txEl>
                                              <p:pRg st="8" end="8"/>
                                            </p:txEl>
                                          </p:spTgt>
                                        </p:tgtEl>
                                        <p:attrNameLst>
                                          <p:attrName>ppt_y</p:attrName>
                                        </p:attrNameLst>
                                      </p:cBhvr>
                                      <p:tavLst>
                                        <p:tav tm="0">
                                          <p:val>
                                            <p:strVal val="#ppt_y+.1"/>
                                          </p:val>
                                        </p:tav>
                                        <p:tav tm="100000">
                                          <p:val>
                                            <p:strVal val="#ppt_y"/>
                                          </p:val>
                                        </p:tav>
                                      </p:tavLst>
                                    </p:anim>
                                  </p:childTnLst>
                                </p:cTn>
                              </p:par>
                              <p:par>
                                <p:cTn id="55" presetID="42" presetClass="entr" presetSubtype="0" fill="hold" grpId="0" nodeType="withEffect">
                                  <p:stCondLst>
                                    <p:cond delay="0"/>
                                  </p:stCondLst>
                                  <p:childTnLst>
                                    <p:set>
                                      <p:cBhvr>
                                        <p:cTn id="56" dur="1" fill="hold">
                                          <p:stCondLst>
                                            <p:cond delay="0"/>
                                          </p:stCondLst>
                                        </p:cTn>
                                        <p:tgtEl>
                                          <p:spTgt spid="4">
                                            <p:txEl>
                                              <p:pRg st="9" end="9"/>
                                            </p:txEl>
                                          </p:spTgt>
                                        </p:tgtEl>
                                        <p:attrNameLst>
                                          <p:attrName>style.visibility</p:attrName>
                                        </p:attrNameLst>
                                      </p:cBhvr>
                                      <p:to>
                                        <p:strVal val="visible"/>
                                      </p:to>
                                    </p:set>
                                    <p:animEffect transition="in" filter="fade">
                                      <p:cBhvr>
                                        <p:cTn id="57" dur="500"/>
                                        <p:tgtEl>
                                          <p:spTgt spid="4">
                                            <p:txEl>
                                              <p:pRg st="9" end="9"/>
                                            </p:txEl>
                                          </p:spTgt>
                                        </p:tgtEl>
                                      </p:cBhvr>
                                    </p:animEffect>
                                    <p:anim calcmode="lin" valueType="num">
                                      <p:cBhvr>
                                        <p:cTn id="58" dur="500" fill="hold"/>
                                        <p:tgtEl>
                                          <p:spTgt spid="4">
                                            <p:txEl>
                                              <p:pRg st="9" end="9"/>
                                            </p:txEl>
                                          </p:spTgt>
                                        </p:tgtEl>
                                        <p:attrNameLst>
                                          <p:attrName>ppt_x</p:attrName>
                                        </p:attrNameLst>
                                      </p:cBhvr>
                                      <p:tavLst>
                                        <p:tav tm="0">
                                          <p:val>
                                            <p:strVal val="#ppt_x"/>
                                          </p:val>
                                        </p:tav>
                                        <p:tav tm="100000">
                                          <p:val>
                                            <p:strVal val="#ppt_x"/>
                                          </p:val>
                                        </p:tav>
                                      </p:tavLst>
                                    </p:anim>
                                    <p:anim calcmode="lin" valueType="num">
                                      <p:cBhvr>
                                        <p:cTn id="59" dur="500" fill="hold"/>
                                        <p:tgtEl>
                                          <p:spTgt spid="4">
                                            <p:txEl>
                                              <p:pRg st="9" end="9"/>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Lst>
  </p:timing>
</p:sld>
</file>

<file path=ppt/slides/slide33.xml><?xml version="1.0" encoding="utf-8"?>
<p:sld xmlns:a="http://schemas.openxmlformats.org/drawingml/2006/main" xmlns:r="http://schemas.openxmlformats.org/officeDocument/2006/relationships" xmlns:p="http://schemas.openxmlformats.org/presentationml/2006/main">
  <p:cSld name="Slide 31&amp;si=31">
    <p:spTree>
      <p:nvGrpSpPr>
        <p:cNvPr id="1" name=""/>
        <p:cNvGrpSpPr/>
        <p:nvPr/>
      </p:nvGrpSpPr>
      <p:grpSpPr>
        <a:xfrm>
          <a:off x="0" y="0"/>
          <a:ext cx="0" cy="0"/>
          <a:chOff x="0" y="0"/>
          <a:chExt cx="0" cy="0"/>
        </a:xfrm>
      </p:grpSpPr>
      <p:sp>
        <p:nvSpPr>
          <p:cNvPr id="2" name="P_6_BD#4ae310c09?vcp=1&amp;pid=651b4ee10&amp;color=0,55,96&amp;vtp=1&amp;bt=1&amp;bbb=1&amp;hb=1"/>
          <p:cNvSpPr/>
          <p:nvPr/>
        </p:nvSpPr>
        <p:spPr>
          <a:xfrm>
            <a:off x="502920" y="2941782"/>
            <a:ext cx="10570464" cy="1192340"/>
          </a:xfrm>
          <a:prstGeom prst="rect">
            <a:avLst/>
          </a:prstGeom>
          <a:noFill/>
          <a:ln/>
        </p:spPr>
        <p:txBody>
          <a:bodyPr wrap="none" lIns="0" tIns="0" rIns="0" bIns="0" rtlCol="0" anchor="t"/>
          <a:lstStyle/>
          <a:p>
            <a:pPr algn="l" latinLnBrk="1">
              <a:lnSpc>
                <a:spcPts val="3300"/>
              </a:lnSpc>
            </a:pPr>
            <a:r>
              <a:rPr lang="en-US" altLang="zh-CN" sz="1800" b="0"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【方法总结】</a:t>
            </a:r>
            <a:r>
              <a:rPr lang="en-US" altLang="zh-CN" sz="1800" b="0" i="0" dirty="0">
                <a:solidFill>
                  <a:srgbClr val="003760"/>
                </a:solidFill>
                <a:latin typeface="Times New Roman" pitchFamily="34" charset="0"/>
                <a:ea typeface="微软雅黑" pitchFamily="34" charset="-122"/>
                <a:cs typeface="Times New Roman" pitchFamily="34" charset="-120"/>
              </a:rPr>
              <a:t>已知三角恒等式可以判断三角形的形状，判断时先将已知恒等式进行合理的变形</a:t>
            </a:r>
            <a:r>
              <a:rPr lang="en-US" altLang="zh-CN" sz="1800" b="0" i="0">
                <a:solidFill>
                  <a:srgbClr val="003760"/>
                </a:solidFill>
                <a:latin typeface="Times New Roman" pitchFamily="34" charset="0"/>
                <a:ea typeface="微软雅黑" pitchFamily="34" charset="-122"/>
                <a:cs typeface="Times New Roman" pitchFamily="34" charset="-120"/>
              </a:rPr>
              <a:t>，得到</a:t>
            </a:r>
          </a:p>
          <a:p>
            <a:pPr latinLnBrk="1">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角或边之间的关系</a:t>
            </a:r>
            <a:r>
              <a:rPr lang="en-US" altLang="zh-CN" sz="1800" b="0" i="0" dirty="0">
                <a:solidFill>
                  <a:srgbClr val="003760"/>
                </a:solidFill>
                <a:latin typeface="Times New Roman" pitchFamily="34" charset="0"/>
                <a:ea typeface="微软雅黑" pitchFamily="34" charset="-122"/>
                <a:cs typeface="Times New Roman" pitchFamily="34" charset="-120"/>
              </a:rPr>
              <a:t>，再加以判断.条件中没有边的相对位置关系时，就从角入手</a:t>
            </a:r>
            <a:r>
              <a:rPr lang="en-US" altLang="zh-CN" sz="1800" b="0" i="0">
                <a:solidFill>
                  <a:srgbClr val="003760"/>
                </a:solidFill>
                <a:latin typeface="Times New Roman" pitchFamily="34" charset="0"/>
                <a:ea typeface="微软雅黑" pitchFamily="34" charset="-122"/>
                <a:cs typeface="Times New Roman" pitchFamily="34" charset="-120"/>
              </a:rPr>
              <a:t>，证明有一个角是直角或</a:t>
            </a:r>
          </a:p>
          <a:p>
            <a:pPr latinLnBrk="1">
              <a:lnSpc>
                <a:spcPts val="3100"/>
              </a:lnSpc>
            </a:pPr>
            <a:r>
              <a:rPr lang="en-US" altLang="zh-CN" b="0" i="0">
                <a:solidFill>
                  <a:srgbClr val="003760"/>
                </a:solidFill>
                <a:latin typeface="Times New Roman" pitchFamily="34" charset="0"/>
                <a:ea typeface="微软雅黑" pitchFamily="34" charset="-122"/>
                <a:cs typeface="Times New Roman" pitchFamily="34" charset="-120"/>
              </a:rPr>
              <a:t>者有两个角互余</a:t>
            </a:r>
            <a:r>
              <a:rPr lang="en-US" altLang="zh-CN" b="0" i="0" dirty="0">
                <a:solidFill>
                  <a:srgbClr val="003760"/>
                </a:solidFill>
                <a:latin typeface="Times New Roman" pitchFamily="34" charset="0"/>
                <a:ea typeface="微软雅黑" pitchFamily="34" charset="-122"/>
                <a:cs typeface="Times New Roman" pitchFamily="34" charset="-120"/>
              </a:rPr>
              <a:t>，也可以由一个角的正弦值为1或余弦值为0得出结论.</a:t>
            </a:r>
            <a:endParaRPr lang="en-US" altLang="zh-CN" dirty="0"/>
          </a:p>
        </p:txBody>
      </p:sp>
    </p:spTree>
  </p:cSld>
  <p:clrMapOvr>
    <a:masterClrMapping/>
  </p:clrMapOvr>
  <p:transition/>
</p:sld>
</file>

<file path=ppt/slides/slide34.xml><?xml version="1.0" encoding="utf-8"?>
<p:sld xmlns:a="http://schemas.openxmlformats.org/drawingml/2006/main" xmlns:r="http://schemas.openxmlformats.org/officeDocument/2006/relationships" xmlns:p="http://schemas.openxmlformats.org/presentationml/2006/main">
  <p:cSld name="Slide 32&amp;si=32">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B_6_BD.64_1#f7c554c9d?vaa=1&amp;vcp=1&amp;vop=1&amp;pid=651b4ee10&amp;color=0,55,96&amp;mp=1&amp;vtp=1&amp;bt=1&amp;bbb=1"/>
              <p:cNvSpPr/>
              <p:nvPr/>
            </p:nvSpPr>
            <p:spPr>
              <a:xfrm>
                <a:off x="502920" y="2088406"/>
                <a:ext cx="10570464" cy="536512"/>
              </a:xfrm>
              <a:prstGeom prst="rect">
                <a:avLst/>
              </a:prstGeom>
              <a:noFill/>
              <a:ln/>
            </p:spPr>
            <p:txBody>
              <a:bodyPr wrap="none" lIns="0" tIns="0" rIns="0" bIns="0" rtlCol="0" anchor="t"/>
              <a:lstStyle/>
              <a:p>
                <a:pPr algn="l" latinLnBrk="1">
                  <a:lnSpc>
                    <a:spcPts val="5000"/>
                  </a:lnSpc>
                </a:pPr>
                <a:r>
                  <a:rPr lang="en-US" altLang="zh-CN" sz="1800" b="1" i="0" dirty="0">
                    <a:solidFill>
                      <a:srgbClr val="003760"/>
                    </a:solidFill>
                    <a:latin typeface="Times New Roman" pitchFamily="34" charset="0"/>
                    <a:ea typeface="微软雅黑" pitchFamily="34" charset="-122"/>
                    <a:cs typeface="Times New Roman" pitchFamily="34" charset="-120"/>
                  </a:rPr>
                  <a:t>4-1</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在锐角三角形</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𝐴𝐵𝐶</m:t>
                    </m:r>
                  </m:oMath>
                </a14:m>
                <a:r>
                  <a:rPr lang="en-US" altLang="zh-CN" sz="1800" b="0" i="0" dirty="0">
                    <a:solidFill>
                      <a:srgbClr val="003760"/>
                    </a:solidFill>
                    <a:latin typeface="Times New Roman" pitchFamily="34" charset="0"/>
                    <a:ea typeface="微软雅黑" pitchFamily="34" charset="-122"/>
                    <a:cs typeface="Times New Roman" pitchFamily="34" charset="-120"/>
                  </a:rPr>
                  <a:t>中，</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2</m:t>
                    </m:r>
                    <m:r>
                      <m:rPr>
                        <m:nor/>
                      </m:rPr>
                      <a:rPr lang="en-US" altLang="zh-CN" sz="1800" b="0" i="0" smtClean="0">
                        <a:solidFill>
                          <a:srgbClr val="003760"/>
                        </a:solidFill>
                        <a:latin typeface="Cambria Math" pitchFamily="34" charset="0"/>
                        <a:ea typeface="Cambria Math" pitchFamily="34" charset="-122"/>
                        <a:cs typeface="Cambria Math" pitchFamily="34" charset="-120"/>
                      </a:rPr>
                      <m:t>cos</m:t>
                    </m:r>
                    <m:r>
                      <a:rPr lang="en-US" altLang="zh-CN" sz="1800" b="0" i="0" smtClean="0">
                        <a:solidFill>
                          <a:srgbClr val="003760"/>
                        </a:solidFill>
                        <a:latin typeface="Cambria Math" pitchFamily="34" charset="0"/>
                        <a:ea typeface="Cambria Math" pitchFamily="34" charset="-122"/>
                        <a:cs typeface="Cambria Math" pitchFamily="34" charset="-120"/>
                      </a:rPr>
                      <m:t>𝐵</m:t>
                    </m:r>
                    <m:r>
                      <m:rPr>
                        <m:nor/>
                      </m:rPr>
                      <a:rPr lang="en-US" altLang="zh-CN" sz="1800" b="0" i="0" smtClean="0">
                        <a:solidFill>
                          <a:srgbClr val="003760"/>
                        </a:solidFill>
                        <a:latin typeface="Cambria Math" pitchFamily="34" charset="0"/>
                        <a:ea typeface="Cambria Math" pitchFamily="34" charset="-122"/>
                        <a:cs typeface="Cambria Math" pitchFamily="34" charset="-120"/>
                      </a:rPr>
                      <m:t>cos</m:t>
                    </m:r>
                    <m:r>
                      <a:rPr lang="en-US" altLang="zh-CN" sz="1800" b="0" i="0" smtClean="0">
                        <a:solidFill>
                          <a:srgbClr val="003760"/>
                        </a:solidFill>
                        <a:latin typeface="Cambria Math" pitchFamily="34" charset="0"/>
                        <a:ea typeface="Cambria Math" pitchFamily="34" charset="-122"/>
                        <a:cs typeface="Cambria Math" pitchFamily="34" charset="-120"/>
                      </a:rPr>
                      <m:t>𝐶</m:t>
                    </m:r>
                    <m:r>
                      <a:rPr lang="en-US" altLang="zh-CN" sz="1800" b="0" i="0" smtClean="0">
                        <a:solidFill>
                          <a:srgbClr val="003760"/>
                        </a:solidFill>
                        <a:latin typeface="Cambria Math" pitchFamily="34" charset="0"/>
                        <a:ea typeface="Cambria Math" pitchFamily="34" charset="-122"/>
                        <a:cs typeface="Cambria Math" pitchFamily="34" charset="-120"/>
                      </a:rPr>
                      <m:t>+2</m:t>
                    </m:r>
                    <m:r>
                      <m:rPr>
                        <m:nor/>
                      </m:rPr>
                      <a:rPr lang="en-US" altLang="zh-CN" sz="1800" b="0" i="0" smtClean="0">
                        <a:solidFill>
                          <a:srgbClr val="003760"/>
                        </a:solidFill>
                        <a:latin typeface="Cambria Math" pitchFamily="34" charset="0"/>
                        <a:ea typeface="Cambria Math" pitchFamily="34" charset="-122"/>
                        <a:cs typeface="Cambria Math" pitchFamily="34" charset="-120"/>
                      </a:rPr>
                      <m:t>cos</m:t>
                    </m:r>
                    <m:r>
                      <a:rPr lang="en-US" altLang="zh-CN" sz="1800" b="0" i="0" smtClean="0">
                        <a:solidFill>
                          <a:srgbClr val="003760"/>
                        </a:solidFill>
                        <a:latin typeface="Cambria Math" pitchFamily="34" charset="0"/>
                        <a:ea typeface="Cambria Math" pitchFamily="34" charset="-122"/>
                        <a:cs typeface="Cambria Math" pitchFamily="34" charset="-120"/>
                      </a:rPr>
                      <m:t>𝐴</m:t>
                    </m:r>
                    <m:r>
                      <a:rPr lang="en-US" altLang="zh-CN" sz="1800" b="0" i="0" smtClean="0">
                        <a:solidFill>
                          <a:srgbClr val="003760"/>
                        </a:solidFill>
                        <a:latin typeface="Cambria Math" pitchFamily="34" charset="0"/>
                        <a:ea typeface="Cambria Math" pitchFamily="34" charset="-122"/>
                        <a:cs typeface="Cambria Math" pitchFamily="34" charset="-120"/>
                      </a:rPr>
                      <m:t>=</m:t>
                    </m:r>
                    <m:rad>
                      <m:radPr>
                        <m:degHide m:val="on"/>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3</m:t>
                        </m:r>
                      </m:e>
                    </m:rad>
                    <m:r>
                      <m:rPr>
                        <m:nor/>
                      </m:rPr>
                      <a:rPr lang="en-US" altLang="zh-CN" sz="1800" b="0" i="0" smtClean="0">
                        <a:solidFill>
                          <a:srgbClr val="003760"/>
                        </a:solidFill>
                        <a:latin typeface="Cambria Math" pitchFamily="34" charset="0"/>
                        <a:ea typeface="Cambria Math" pitchFamily="34" charset="-122"/>
                        <a:cs typeface="Cambria Math" pitchFamily="34" charset="-120"/>
                      </a:rPr>
                      <m:t>sin</m:t>
                    </m:r>
                    <m:r>
                      <a:rPr lang="en-US" altLang="zh-CN" sz="1800" b="0" i="0" smtClean="0">
                        <a:solidFill>
                          <a:srgbClr val="003760"/>
                        </a:solidFill>
                        <a:latin typeface="Cambria Math" pitchFamily="34" charset="0"/>
                        <a:ea typeface="Cambria Math" pitchFamily="34" charset="-122"/>
                        <a:cs typeface="Cambria Math" pitchFamily="34" charset="-120"/>
                      </a:rPr>
                      <m:t>𝐶</m:t>
                    </m:r>
                  </m:oMath>
                </a14:m>
                <a:r>
                  <a:rPr lang="en-US" altLang="zh-CN" sz="1800" b="0" i="0" dirty="0">
                    <a:solidFill>
                      <a:srgbClr val="003760"/>
                    </a:solidFill>
                    <a:latin typeface="Times New Roman" pitchFamily="34" charset="0"/>
                    <a:ea typeface="微软雅黑" pitchFamily="34" charset="-122"/>
                    <a:cs typeface="Times New Roman" pitchFamily="34" charset="-120"/>
                  </a:rPr>
                  <a:t>，则</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𝐵</m:t>
                    </m:r>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i="0" dirty="0">
                    <a:solidFill>
                      <a:srgbClr val="003760"/>
                    </a:solidFill>
                    <a:latin typeface="SimSun" pitchFamily="34" charset="0"/>
                    <a:ea typeface="SimSun" pitchFamily="34" charset="-122"/>
                    <a:cs typeface="SimSun" pitchFamily="34" charset="-120"/>
                  </a:rPr>
                  <a:t>_</a:t>
                </a:r>
                <a:r>
                  <a:rPr lang="en-US" altLang="zh-CN" sz="2800" b="0" i="0" u="sng" kern="0" spc="-99900" dirty="0">
                    <a:solidFill>
                      <a:srgbClr val="FF00FF"/>
                    </a:solidFill>
                    <a:latin typeface="SimSun" panose="02010600030101010101" pitchFamily="2" charset="-122"/>
                    <a:ea typeface="微软雅黑" pitchFamily="34" charset="-122"/>
                    <a:cs typeface="Times New Roman" pitchFamily="34" charset="-120"/>
                  </a:rPr>
                  <a:t> </a:t>
                </a:r>
                <a:r>
                  <a:rPr lang="en-US" altLang="zh-CN" sz="1800" i="0" dirty="0">
                    <a:solidFill>
                      <a:srgbClr val="003760"/>
                    </a:solidFill>
                    <a:latin typeface="SimSun" pitchFamily="34" charset="0"/>
                    <a:ea typeface="SimSun" pitchFamily="34" charset="-122"/>
                    <a:cs typeface="SimSun" pitchFamily="34" charset="-120"/>
                  </a:rPr>
                  <a:t>__</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p:txBody>
          </p:sp>
        </mc:Choice>
        <mc:Fallback xmlns="">
          <p:sp>
            <p:nvSpPr>
              <p:cNvPr id="2" name="QB_6_BD.64_1#f7c554c9d?vaa=1&amp;vcp=1&amp;vop=1&amp;pid=651b4ee10&amp;color=0,55,96&amp;mp=1&amp;vtp=1&amp;bt=1&amp;bbb=1"/>
              <p:cNvSpPr>
                <a:spLocks noRot="1" noChangeAspect="1" noMove="1" noResize="1" noEditPoints="1" noAdjustHandles="1" noChangeArrowheads="1" noChangeShapeType="1" noTextEdit="1"/>
              </p:cNvSpPr>
              <p:nvPr/>
            </p:nvSpPr>
            <p:spPr>
              <a:xfrm>
                <a:off x="502920" y="2088406"/>
                <a:ext cx="10570464" cy="536512"/>
              </a:xfrm>
              <a:prstGeom prst="rect">
                <a:avLst/>
              </a:prstGeom>
              <a:blipFill>
                <a:blip r:embed="rId3"/>
                <a:stretch>
                  <a:fillRect l="-1384" b="-25000"/>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3" name="QB_6_AN.66_1#f7c554c9d.blank?vaa=1&amp;vcp=1&amp;vop=1&amp;pid=651b4ee10&amp;color=0,55,96&amp;mp=1&amp;vpa=11&amp;vtp=1&amp;bbb=1&amp;rh=31.96504"/>
              <p:cNvSpPr/>
              <p:nvPr/>
            </p:nvSpPr>
            <p:spPr>
              <a:xfrm>
                <a:off x="7031989" y="2164288"/>
                <a:ext cx="255588" cy="405956"/>
              </a:xfrm>
              <a:prstGeom prst="rect">
                <a:avLst/>
              </a:prstGeom>
              <a:noFill/>
              <a:ln/>
            </p:spPr>
            <p:txBody>
              <a:bodyPr wrap="none" lIns="0" tIns="0" rIns="0" bIns="0" rtlCol="0" anchor="t"/>
              <a:lstStyle/>
              <a:p>
                <a:pPr algn="ctr" latinLnBrk="1">
                  <a:lnSpc>
                    <a:spcPts val="3200"/>
                  </a:lnSpc>
                </a:pPr>
                <a14:m>
                  <m:oMath xmlns:m="http://schemas.openxmlformats.org/officeDocument/2006/math">
                    <m:f>
                      <m:fPr>
                        <m:ctrlPr>
                          <a:rPr lang="en-US" altLang="zh-CN" sz="2000" b="0" i="1" dirty="0" smtClean="0">
                            <a:solidFill>
                              <a:srgbClr val="6161F4"/>
                            </a:solidFill>
                            <a:latin typeface="Cambria Math" panose="02040503050406030204" pitchFamily="18" charset="0"/>
                            <a:ea typeface="微软雅黑" pitchFamily="34" charset="-122"/>
                            <a:cs typeface="Times New Roman" pitchFamily="34" charset="-120"/>
                          </a:rPr>
                        </m:ctrlPr>
                      </m:fPr>
                      <m:num>
                        <m:r>
                          <m:rPr>
                            <m:sty m:val="p"/>
                          </m:rPr>
                          <a:rPr lang="en-US" altLang="zh-CN" sz="2000" b="0" i="0">
                            <a:solidFill>
                              <a:srgbClr val="6161F4"/>
                            </a:solidFill>
                            <a:latin typeface="Cambria Math" pitchFamily="34" charset="0"/>
                            <a:ea typeface="Cambria Math" pitchFamily="34" charset="-122"/>
                            <a:cs typeface="Cambria Math" pitchFamily="34" charset="-120"/>
                          </a:rPr>
                          <m:t>π</m:t>
                        </m:r>
                      </m:num>
                      <m:den>
                        <m:r>
                          <a:rPr lang="en-US" altLang="zh-CN" sz="2000" b="0" i="0">
                            <a:solidFill>
                              <a:srgbClr val="6161F4"/>
                            </a:solidFill>
                            <a:latin typeface="Cambria Math" pitchFamily="34" charset="0"/>
                            <a:ea typeface="Cambria Math" pitchFamily="34" charset="-122"/>
                            <a:cs typeface="Cambria Math" pitchFamily="34" charset="-120"/>
                          </a:rPr>
                          <m:t>3</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00" dirty="0"/>
              </a:p>
            </p:txBody>
          </p:sp>
        </mc:Choice>
        <mc:Fallback xmlns="">
          <p:sp>
            <p:nvSpPr>
              <p:cNvPr id="3" name="QB_6_AN.66_1#f7c554c9d.blank?vaa=1&amp;vcp=1&amp;vop=1&amp;pid=651b4ee10&amp;color=0,55,96&amp;mp=1&amp;vpa=11&amp;vtp=1&amp;bbb=1&amp;rh=31.96504"/>
              <p:cNvSpPr>
                <a:spLocks noRot="1" noChangeAspect="1" noMove="1" noResize="1" noEditPoints="1" noAdjustHandles="1" noChangeArrowheads="1" noChangeShapeType="1" noTextEdit="1"/>
              </p:cNvSpPr>
              <p:nvPr/>
            </p:nvSpPr>
            <p:spPr>
              <a:xfrm>
                <a:off x="7031989" y="2164288"/>
                <a:ext cx="255588" cy="405956"/>
              </a:xfrm>
              <a:prstGeom prst="rect">
                <a:avLst/>
              </a:prstGeom>
              <a:blipFill>
                <a:blip r:embed="rId4"/>
                <a:stretch>
                  <a:fillRect b="-13433"/>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4" name="QB_6_AS.65_1#f7c554c9d?vaa=1&amp;vcp=1&amp;vop=1&amp;pid=651b4ee10&amp;color=0,55,96&amp;vtp=1&amp;bbb=1"/>
              <p:cNvSpPr/>
              <p:nvPr/>
            </p:nvSpPr>
            <p:spPr>
              <a:xfrm>
                <a:off x="502920" y="2636792"/>
                <a:ext cx="10570464" cy="2159000"/>
              </a:xfrm>
              <a:prstGeom prst="rect">
                <a:avLst/>
              </a:prstGeom>
              <a:noFill/>
              <a:ln/>
            </p:spPr>
            <p:txBody>
              <a:bodyPr wrap="none" lIns="0" tIns="0" rIns="0" bIns="0" rtlCol="0" anchor="t"/>
              <a:lstStyle/>
              <a:p>
                <a:pPr algn="l" latinLnBrk="1">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0" i="0" dirty="0">
                    <a:solidFill>
                      <a:srgbClr val="003760"/>
                    </a:solidFill>
                    <a:latin typeface="Times New Roman" pitchFamily="34" charset="0"/>
                    <a:ea typeface="微软雅黑" pitchFamily="34" charset="-122"/>
                    <a:cs typeface="Times New Roman" pitchFamily="34" charset="-120"/>
                  </a:rPr>
                  <a:t>因为</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𝐴</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𝐵</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𝐶</m:t>
                    </m:r>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π</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a:p>
                <a:pPr latinLnBrk="1">
                  <a:lnSpc>
                    <a:spcPts val="3300"/>
                  </a:lnSpc>
                </a:pPr>
                <a:r>
                  <a:rPr lang="en-US" altLang="zh-CN" b="0" i="0">
                    <a:solidFill>
                      <a:srgbClr val="003760"/>
                    </a:solidFill>
                    <a:latin typeface="Times New Roman" pitchFamily="34" charset="0"/>
                    <a:ea typeface="微软雅黑" pitchFamily="34" charset="-122"/>
                    <a:cs typeface="Times New Roman" pitchFamily="34" charset="-120"/>
                  </a:rPr>
                  <a:t>所</a:t>
                </a:r>
                <a:r>
                  <a:rPr lang="en-US" altLang="zh-CN" sz="1800" b="0" i="0">
                    <a:solidFill>
                      <a:srgbClr val="003760"/>
                    </a:solidFill>
                    <a:latin typeface="Times New Roman" pitchFamily="34" charset="0"/>
                    <a:ea typeface="微软雅黑" pitchFamily="34" charset="-122"/>
                    <a:cs typeface="Times New Roman" pitchFamily="34" charset="-120"/>
                  </a:rPr>
                  <a:t>以</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2</m:t>
                    </m:r>
                    <m:r>
                      <m:rPr>
                        <m:sty m:val="p"/>
                      </m:rPr>
                      <a:rPr lang="en-US" altLang="zh-CN" sz="1800" b="0" i="0" smtClean="0">
                        <a:solidFill>
                          <a:srgbClr val="003760"/>
                        </a:solidFill>
                        <a:latin typeface="Cambria Math" pitchFamily="34" charset="0"/>
                        <a:ea typeface="Cambria Math" pitchFamily="34" charset="-122"/>
                        <a:cs typeface="Cambria Math" pitchFamily="34" charset="-120"/>
                      </a:rPr>
                      <m:t>cos</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𝐵</m:t>
                    </m:r>
                    <m:r>
                      <m:rPr>
                        <m:sty m:val="p"/>
                      </m:rPr>
                      <a:rPr lang="en-US" altLang="zh-CN" sz="1800" b="0" i="0" smtClean="0">
                        <a:solidFill>
                          <a:srgbClr val="003760"/>
                        </a:solidFill>
                        <a:latin typeface="Cambria Math" pitchFamily="34" charset="0"/>
                        <a:ea typeface="Cambria Math" pitchFamily="34" charset="-122"/>
                        <a:cs typeface="Cambria Math" pitchFamily="34" charset="-120"/>
                      </a:rPr>
                      <m:t>cos</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𝐶</m:t>
                    </m:r>
                    <m:r>
                      <a:rPr lang="en-US" altLang="zh-CN" sz="1800" b="0" i="0" smtClean="0">
                        <a:solidFill>
                          <a:srgbClr val="003760"/>
                        </a:solidFill>
                        <a:latin typeface="Cambria Math" pitchFamily="34" charset="0"/>
                        <a:ea typeface="Cambria Math" pitchFamily="34" charset="-122"/>
                        <a:cs typeface="Cambria Math" pitchFamily="34" charset="-120"/>
                      </a:rPr>
                      <m:t>−2</m:t>
                    </m:r>
                    <m:r>
                      <m:rPr>
                        <m:sty m:val="p"/>
                      </m:rPr>
                      <a:rPr lang="en-US" altLang="zh-CN" sz="1800" b="0" i="0" smtClean="0">
                        <a:solidFill>
                          <a:srgbClr val="003760"/>
                        </a:solidFill>
                        <a:latin typeface="Cambria Math" pitchFamily="34" charset="0"/>
                        <a:ea typeface="Cambria Math" pitchFamily="34" charset="-122"/>
                        <a:cs typeface="Cambria Math" pitchFamily="34" charset="-120"/>
                      </a:rPr>
                      <m:t>cos</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𝐵</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𝐶</m:t>
                    </m:r>
                    <m:r>
                      <a:rPr lang="en-US" altLang="zh-CN" sz="1800" b="0" i="0" smtClean="0">
                        <a:solidFill>
                          <a:srgbClr val="003760"/>
                        </a:solidFill>
                        <a:latin typeface="Cambria Math" pitchFamily="34" charset="0"/>
                        <a:ea typeface="Cambria Math" pitchFamily="34" charset="-122"/>
                        <a:cs typeface="Cambria Math" pitchFamily="34" charset="-120"/>
                      </a:rPr>
                      <m:t>)=</m:t>
                    </m:r>
                    <m:rad>
                      <m:radPr>
                        <m:degHide m:val="on"/>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3</m:t>
                        </m:r>
                      </m:e>
                    </m:rad>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𝐶</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a:p>
                <a:pPr latinLnBrk="1">
                  <a:lnSpc>
                    <a:spcPts val="3300"/>
                  </a:lnSpc>
                </a:pPr>
                <a:r>
                  <a:rPr lang="en-US" altLang="zh-CN" b="0" i="0">
                    <a:solidFill>
                      <a:srgbClr val="003760"/>
                    </a:solidFill>
                    <a:latin typeface="Times New Roman" pitchFamily="34" charset="0"/>
                    <a:ea typeface="微软雅黑" pitchFamily="34" charset="-122"/>
                    <a:cs typeface="Times New Roman" pitchFamily="34" charset="-120"/>
                  </a:rPr>
                  <a:t>所</a:t>
                </a:r>
                <a:r>
                  <a:rPr lang="en-US" altLang="zh-CN" sz="1800" b="0" i="0">
                    <a:solidFill>
                      <a:srgbClr val="003760"/>
                    </a:solidFill>
                    <a:latin typeface="Times New Roman" pitchFamily="34" charset="0"/>
                    <a:ea typeface="微软雅黑" pitchFamily="34" charset="-122"/>
                    <a:cs typeface="Times New Roman" pitchFamily="34" charset="-120"/>
                  </a:rPr>
                  <a:t>以</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2</m:t>
                    </m:r>
                    <m:r>
                      <m:rPr>
                        <m:sty m:val="p"/>
                      </m:rPr>
                      <a:rPr lang="en-US" altLang="zh-CN" sz="1800" b="0" i="0" smtClean="0">
                        <a:solidFill>
                          <a:srgbClr val="003760"/>
                        </a:solidFill>
                        <a:latin typeface="Cambria Math" pitchFamily="34" charset="0"/>
                        <a:ea typeface="Cambria Math" pitchFamily="34" charset="-122"/>
                        <a:cs typeface="Cambria Math" pitchFamily="34" charset="-120"/>
                      </a:rPr>
                      <m:t>cos</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𝐵</m:t>
                    </m:r>
                    <m:r>
                      <m:rPr>
                        <m:sty m:val="p"/>
                      </m:rPr>
                      <a:rPr lang="en-US" altLang="zh-CN" sz="1800" b="0" i="0" smtClean="0">
                        <a:solidFill>
                          <a:srgbClr val="003760"/>
                        </a:solidFill>
                        <a:latin typeface="Cambria Math" pitchFamily="34" charset="0"/>
                        <a:ea typeface="Cambria Math" pitchFamily="34" charset="-122"/>
                        <a:cs typeface="Cambria Math" pitchFamily="34" charset="-120"/>
                      </a:rPr>
                      <m:t>cos</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𝐶</m:t>
                    </m:r>
                    <m:r>
                      <a:rPr lang="en-US" altLang="zh-CN" sz="1800" b="0" i="0" smtClean="0">
                        <a:solidFill>
                          <a:srgbClr val="003760"/>
                        </a:solidFill>
                        <a:latin typeface="Cambria Math" pitchFamily="34" charset="0"/>
                        <a:ea typeface="Cambria Math" pitchFamily="34" charset="-122"/>
                        <a:cs typeface="Cambria Math" pitchFamily="34" charset="-120"/>
                      </a:rPr>
                      <m:t>−2(</m:t>
                    </m:r>
                    <m:r>
                      <m:rPr>
                        <m:sty m:val="p"/>
                      </m:rPr>
                      <a:rPr lang="en-US" altLang="zh-CN" sz="1800" b="0" i="0" smtClean="0">
                        <a:solidFill>
                          <a:srgbClr val="003760"/>
                        </a:solidFill>
                        <a:latin typeface="Cambria Math" pitchFamily="34" charset="0"/>
                        <a:ea typeface="Cambria Math" pitchFamily="34" charset="-122"/>
                        <a:cs typeface="Cambria Math" pitchFamily="34" charset="-120"/>
                      </a:rPr>
                      <m:t>cos</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𝐵</m:t>
                    </m:r>
                    <m:r>
                      <m:rPr>
                        <m:sty m:val="p"/>
                      </m:rPr>
                      <a:rPr lang="en-US" altLang="zh-CN" sz="1800" b="0" i="0" smtClean="0">
                        <a:solidFill>
                          <a:srgbClr val="003760"/>
                        </a:solidFill>
                        <a:latin typeface="Cambria Math" pitchFamily="34" charset="0"/>
                        <a:ea typeface="Cambria Math" pitchFamily="34" charset="-122"/>
                        <a:cs typeface="Cambria Math" pitchFamily="34" charset="-120"/>
                      </a:rPr>
                      <m:t>cos</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𝐶</m:t>
                    </m:r>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𝐵</m:t>
                    </m:r>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𝐶</m:t>
                    </m:r>
                    <m:r>
                      <a:rPr lang="en-US" altLang="zh-CN" sz="1800" b="0" i="0" smtClean="0">
                        <a:solidFill>
                          <a:srgbClr val="003760"/>
                        </a:solidFill>
                        <a:latin typeface="Cambria Math" pitchFamily="34" charset="0"/>
                        <a:ea typeface="Cambria Math" pitchFamily="34" charset="-122"/>
                        <a:cs typeface="Cambria Math" pitchFamily="34" charset="-120"/>
                      </a:rPr>
                      <m:t>)=</m:t>
                    </m:r>
                    <m:rad>
                      <m:radPr>
                        <m:degHide m:val="on"/>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3</m:t>
                        </m:r>
                      </m:e>
                    </m:rad>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𝐶</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a:p>
                <a:pPr latinLnBrk="1">
                  <a:lnSpc>
                    <a:spcPts val="3800"/>
                  </a:lnSpc>
                </a:pPr>
                <a:r>
                  <a:rPr lang="en-US" altLang="zh-CN" b="0" i="0">
                    <a:solidFill>
                      <a:srgbClr val="003760"/>
                    </a:solidFill>
                    <a:latin typeface="Times New Roman" pitchFamily="34" charset="0"/>
                    <a:ea typeface="微软雅黑" pitchFamily="34" charset="-122"/>
                    <a:cs typeface="Times New Roman" pitchFamily="34" charset="-120"/>
                  </a:rPr>
                  <a:t>所</a:t>
                </a:r>
                <a:r>
                  <a:rPr lang="en-US" altLang="zh-CN" sz="1800" b="0" i="0">
                    <a:solidFill>
                      <a:srgbClr val="003760"/>
                    </a:solidFill>
                    <a:latin typeface="Times New Roman" pitchFamily="34" charset="0"/>
                    <a:ea typeface="微软雅黑" pitchFamily="34" charset="-122"/>
                    <a:cs typeface="Times New Roman" pitchFamily="34" charset="-120"/>
                  </a:rPr>
                  <a:t>以</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2</m:t>
                    </m:r>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𝐵</m:t>
                    </m:r>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𝐶</m:t>
                    </m:r>
                    <m:r>
                      <a:rPr lang="en-US" altLang="zh-CN" sz="1800" b="0" i="0" smtClean="0">
                        <a:solidFill>
                          <a:srgbClr val="003760"/>
                        </a:solidFill>
                        <a:latin typeface="Cambria Math" pitchFamily="34" charset="0"/>
                        <a:ea typeface="Cambria Math" pitchFamily="34" charset="-122"/>
                        <a:cs typeface="Cambria Math" pitchFamily="34" charset="-120"/>
                      </a:rPr>
                      <m:t>=</m:t>
                    </m:r>
                    <m:rad>
                      <m:radPr>
                        <m:degHide m:val="on"/>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3</m:t>
                        </m:r>
                      </m:e>
                    </m:rad>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𝐶</m:t>
                    </m:r>
                  </m:oMath>
                </a14:m>
                <a:r>
                  <a:rPr lang="en-US" altLang="zh-CN" sz="1800" b="0" i="0" dirty="0">
                    <a:solidFill>
                      <a:srgbClr val="003760"/>
                    </a:solidFill>
                    <a:latin typeface="Times New Roman" pitchFamily="34" charset="0"/>
                    <a:ea typeface="微软雅黑" pitchFamily="34" charset="-122"/>
                    <a:cs typeface="Times New Roman" pitchFamily="34" charset="-120"/>
                  </a:rPr>
                  <a:t>.因为</a:t>
                </a:r>
                <a14:m>
                  <m:oMath xmlns:m="http://schemas.openxmlformats.org/officeDocument/2006/math">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𝐶</m:t>
                    </m:r>
                    <m:r>
                      <a:rPr lang="en-US" altLang="zh-CN" sz="1800" b="0" i="0" smtClean="0">
                        <a:solidFill>
                          <a:srgbClr val="003760"/>
                        </a:solidFill>
                        <a:latin typeface="Cambria Math" pitchFamily="34" charset="0"/>
                        <a:ea typeface="Cambria Math" pitchFamily="34" charset="-122"/>
                        <a:cs typeface="Cambria Math" pitchFamily="34" charset="-120"/>
                      </a:rPr>
                      <m:t>&gt;0</m:t>
                    </m:r>
                  </m:oMath>
                </a14:m>
                <a:r>
                  <a:rPr lang="en-US" altLang="zh-CN" sz="1800" b="0" i="0" dirty="0">
                    <a:solidFill>
                      <a:srgbClr val="003760"/>
                    </a:solidFill>
                    <a:latin typeface="Times New Roman" pitchFamily="34" charset="0"/>
                    <a:ea typeface="微软雅黑" pitchFamily="34" charset="-122"/>
                    <a:cs typeface="Times New Roman" pitchFamily="34" charset="-120"/>
                  </a:rPr>
                  <a:t>，所以</a:t>
                </a:r>
                <a14:m>
                  <m:oMath xmlns:m="http://schemas.openxmlformats.org/officeDocument/2006/math">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𝐵</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3</m:t>
                            </m:r>
                          </m:e>
                        </m:rad>
                      </m:num>
                      <m:den>
                        <m:r>
                          <a:rPr lang="en-US" altLang="zh-CN" sz="1800" b="0" i="0">
                            <a:solidFill>
                              <a:srgbClr val="003760"/>
                            </a:solidFill>
                            <a:latin typeface="Cambria Math" pitchFamily="34" charset="0"/>
                            <a:ea typeface="Cambria Math" pitchFamily="34" charset="-122"/>
                            <a:cs typeface="Cambria Math" pitchFamily="34" charset="-120"/>
                          </a:rPr>
                          <m:t>2</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a:p>
                <a:pPr latinLnBrk="1">
                  <a:lnSpc>
                    <a:spcPts val="3300"/>
                  </a:lnSpc>
                </a:pPr>
                <a:r>
                  <a:rPr lang="en-US" altLang="zh-CN" b="0" i="0">
                    <a:solidFill>
                      <a:srgbClr val="003760"/>
                    </a:solidFill>
                    <a:latin typeface="Times New Roman" pitchFamily="34" charset="0"/>
                    <a:ea typeface="微软雅黑" pitchFamily="34" charset="-122"/>
                    <a:cs typeface="Times New Roman" pitchFamily="34" charset="-120"/>
                  </a:rPr>
                  <a:t>又</a:t>
                </a:r>
                <a:r>
                  <a:rPr lang="en-US" altLang="zh-CN" sz="1800" b="0" i="0">
                    <a:solidFill>
                      <a:srgbClr val="003760"/>
                    </a:solidFill>
                    <a:latin typeface="Times New Roman" pitchFamily="34" charset="0"/>
                    <a:ea typeface="微软雅黑" pitchFamily="34" charset="-122"/>
                    <a:cs typeface="Times New Roman" pitchFamily="34" charset="-120"/>
                  </a:rPr>
                  <a:t>因为</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𝐵</m:t>
                    </m:r>
                    <m:r>
                      <a:rPr lang="en-US" altLang="zh-CN" sz="1800" b="0" i="0" smtClean="0">
                        <a:solidFill>
                          <a:srgbClr val="003760"/>
                        </a:solidFill>
                        <a:latin typeface="Cambria Math" pitchFamily="34" charset="0"/>
                        <a:ea typeface="Cambria Math" pitchFamily="34" charset="-122"/>
                        <a:cs typeface="Cambria Math" pitchFamily="34" charset="-120"/>
                      </a:rPr>
                      <m:t>∈(0</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,所以</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𝐵</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p:txBody>
          </p:sp>
        </mc:Choice>
        <mc:Fallback xmlns="">
          <p:sp>
            <p:nvSpPr>
              <p:cNvPr id="4" name="QB_6_AS.65_1#f7c554c9d?vaa=1&amp;vcp=1&amp;vop=1&amp;pid=651b4ee10&amp;color=0,55,96&amp;vtp=1&amp;bbb=1"/>
              <p:cNvSpPr>
                <a:spLocks noRot="1" noChangeAspect="1" noMove="1" noResize="1" noEditPoints="1" noAdjustHandles="1" noChangeArrowheads="1" noChangeShapeType="1" noTextEdit="1"/>
              </p:cNvSpPr>
              <p:nvPr/>
            </p:nvSpPr>
            <p:spPr>
              <a:xfrm>
                <a:off x="502920" y="2636792"/>
                <a:ext cx="10570464" cy="2159000"/>
              </a:xfrm>
              <a:prstGeom prst="rect">
                <a:avLst/>
              </a:prstGeom>
              <a:blipFill>
                <a:blip r:embed="rId5"/>
                <a:stretch>
                  <a:fillRect l="-1384" b="-3672"/>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anim calcmode="lin" valueType="num">
                                      <p:cBhvr>
                                        <p:cTn id="8" dur="500" fill="hold"/>
                                        <p:tgtEl>
                                          <p:spTgt spid="4">
                                            <p:bg/>
                                          </p:spTgt>
                                        </p:tgtEl>
                                        <p:attrNameLst>
                                          <p:attrName>ppt_x</p:attrName>
                                        </p:attrNameLst>
                                      </p:cBhvr>
                                      <p:tavLst>
                                        <p:tav tm="0">
                                          <p:val>
                                            <p:strVal val="#ppt_x"/>
                                          </p:val>
                                        </p:tav>
                                        <p:tav tm="100000">
                                          <p:val>
                                            <p:strVal val="#ppt_x"/>
                                          </p:val>
                                        </p:tav>
                                      </p:tavLst>
                                    </p:anim>
                                    <p:anim calcmode="lin" valueType="num">
                                      <p:cBhvr>
                                        <p:cTn id="9" dur="500" fill="hold"/>
                                        <p:tgtEl>
                                          <p:spTgt spid="4">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4">
                                            <p:txEl>
                                              <p:pRg st="0" end="0"/>
                                            </p:txEl>
                                          </p:spTgt>
                                        </p:tgtEl>
                                        <p:attrNameLst>
                                          <p:attrName>style.visibility</p:attrName>
                                        </p:attrNameLst>
                                      </p:cBhvr>
                                      <p:to>
                                        <p:strVal val="visible"/>
                                      </p:to>
                                    </p:set>
                                    <p:animEffect transition="in" filter="fade">
                                      <p:cBhvr>
                                        <p:cTn id="12" dur="500"/>
                                        <p:tgtEl>
                                          <p:spTgt spid="4">
                                            <p:txEl>
                                              <p:pRg st="0" end="0"/>
                                            </p:txEl>
                                          </p:spTgt>
                                        </p:tgtEl>
                                      </p:cBhvr>
                                    </p:animEffect>
                                    <p:anim calcmode="lin" valueType="num">
                                      <p:cBhvr>
                                        <p:cTn id="13"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4">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4">
                                            <p:txEl>
                                              <p:pRg st="1" end="1"/>
                                            </p:txEl>
                                          </p:spTgt>
                                        </p:tgtEl>
                                        <p:attrNameLst>
                                          <p:attrName>style.visibility</p:attrName>
                                        </p:attrNameLst>
                                      </p:cBhvr>
                                      <p:to>
                                        <p:strVal val="visible"/>
                                      </p:to>
                                    </p:set>
                                    <p:animEffect transition="in" filter="fade">
                                      <p:cBhvr>
                                        <p:cTn id="17" dur="500"/>
                                        <p:tgtEl>
                                          <p:spTgt spid="4">
                                            <p:txEl>
                                              <p:pRg st="1" end="1"/>
                                            </p:txEl>
                                          </p:spTgt>
                                        </p:tgtEl>
                                      </p:cBhvr>
                                    </p:animEffect>
                                    <p:anim calcmode="lin" valueType="num">
                                      <p:cBhvr>
                                        <p:cTn id="18"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4">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4">
                                            <p:txEl>
                                              <p:pRg st="2" end="2"/>
                                            </p:txEl>
                                          </p:spTgt>
                                        </p:tgtEl>
                                        <p:attrNameLst>
                                          <p:attrName>style.visibility</p:attrName>
                                        </p:attrNameLst>
                                      </p:cBhvr>
                                      <p:to>
                                        <p:strVal val="visible"/>
                                      </p:to>
                                    </p:set>
                                    <p:animEffect transition="in" filter="fade">
                                      <p:cBhvr>
                                        <p:cTn id="22" dur="500"/>
                                        <p:tgtEl>
                                          <p:spTgt spid="4">
                                            <p:txEl>
                                              <p:pRg st="2" end="2"/>
                                            </p:txEl>
                                          </p:spTgt>
                                        </p:tgtEl>
                                      </p:cBhvr>
                                    </p:animEffect>
                                    <p:anim calcmode="lin" valueType="num">
                                      <p:cBhvr>
                                        <p:cTn id="23"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4">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4">
                                            <p:txEl>
                                              <p:pRg st="3" end="3"/>
                                            </p:txEl>
                                          </p:spTgt>
                                        </p:tgtEl>
                                        <p:attrNameLst>
                                          <p:attrName>style.visibility</p:attrName>
                                        </p:attrNameLst>
                                      </p:cBhvr>
                                      <p:to>
                                        <p:strVal val="visible"/>
                                      </p:to>
                                    </p:set>
                                    <p:animEffect transition="in" filter="fade">
                                      <p:cBhvr>
                                        <p:cTn id="27" dur="500"/>
                                        <p:tgtEl>
                                          <p:spTgt spid="4">
                                            <p:txEl>
                                              <p:pRg st="3" end="3"/>
                                            </p:txEl>
                                          </p:spTgt>
                                        </p:tgtEl>
                                      </p:cBhvr>
                                    </p:animEffect>
                                    <p:anim calcmode="lin" valueType="num">
                                      <p:cBhvr>
                                        <p:cTn id="28"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4">
                                            <p:txEl>
                                              <p:pRg st="3" end="3"/>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4">
                                            <p:txEl>
                                              <p:pRg st="4" end="4"/>
                                            </p:txEl>
                                          </p:spTgt>
                                        </p:tgtEl>
                                        <p:attrNameLst>
                                          <p:attrName>style.visibility</p:attrName>
                                        </p:attrNameLst>
                                      </p:cBhvr>
                                      <p:to>
                                        <p:strVal val="visible"/>
                                      </p:to>
                                    </p:set>
                                    <p:animEffect transition="in" filter="fade">
                                      <p:cBhvr>
                                        <p:cTn id="32" dur="500"/>
                                        <p:tgtEl>
                                          <p:spTgt spid="4">
                                            <p:txEl>
                                              <p:pRg st="4" end="4"/>
                                            </p:txEl>
                                          </p:spTgt>
                                        </p:tgtEl>
                                      </p:cBhvr>
                                    </p:animEffect>
                                    <p:anim calcmode="lin" valueType="num">
                                      <p:cBhvr>
                                        <p:cTn id="33" dur="500" fill="hold"/>
                                        <p:tgtEl>
                                          <p:spTgt spid="4">
                                            <p:txEl>
                                              <p:pRg st="4" end="4"/>
                                            </p:txEl>
                                          </p:spTgt>
                                        </p:tgtEl>
                                        <p:attrNameLst>
                                          <p:attrName>ppt_x</p:attrName>
                                        </p:attrNameLst>
                                      </p:cBhvr>
                                      <p:tavLst>
                                        <p:tav tm="0">
                                          <p:val>
                                            <p:strVal val="#ppt_x"/>
                                          </p:val>
                                        </p:tav>
                                        <p:tav tm="100000">
                                          <p:val>
                                            <p:strVal val="#ppt_x"/>
                                          </p:val>
                                        </p:tav>
                                      </p:tavLst>
                                    </p:anim>
                                    <p:anim calcmode="lin" valueType="num">
                                      <p:cBhvr>
                                        <p:cTn id="34" dur="500" fill="hold"/>
                                        <p:tgtEl>
                                          <p:spTgt spid="4">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42" presetClass="entr" presetSubtype="0" fill="hold" grpId="0" nodeType="clickEffect">
                                  <p:stCondLst>
                                    <p:cond delay="0"/>
                                  </p:stCondLst>
                                  <p:childTnLst>
                                    <p:set>
                                      <p:cBhvr>
                                        <p:cTn id="38" dur="1" fill="hold">
                                          <p:stCondLst>
                                            <p:cond delay="0"/>
                                          </p:stCondLst>
                                        </p:cTn>
                                        <p:tgtEl>
                                          <p:spTgt spid="3">
                                            <p:bg/>
                                          </p:spTgt>
                                        </p:tgtEl>
                                        <p:attrNameLst>
                                          <p:attrName>style.visibility</p:attrName>
                                        </p:attrNameLst>
                                      </p:cBhvr>
                                      <p:to>
                                        <p:strVal val="visible"/>
                                      </p:to>
                                    </p:set>
                                    <p:animEffect transition="in" filter="fade">
                                      <p:cBhvr>
                                        <p:cTn id="39" dur="500"/>
                                        <p:tgtEl>
                                          <p:spTgt spid="3">
                                            <p:bg/>
                                          </p:spTgt>
                                        </p:tgtEl>
                                      </p:cBhvr>
                                    </p:animEffect>
                                    <p:anim calcmode="lin" valueType="num">
                                      <p:cBhvr>
                                        <p:cTn id="40" dur="500" fill="hold"/>
                                        <p:tgtEl>
                                          <p:spTgt spid="3">
                                            <p:bg/>
                                          </p:spTgt>
                                        </p:tgtEl>
                                        <p:attrNameLst>
                                          <p:attrName>ppt_x</p:attrName>
                                        </p:attrNameLst>
                                      </p:cBhvr>
                                      <p:tavLst>
                                        <p:tav tm="0">
                                          <p:val>
                                            <p:strVal val="#ppt_x"/>
                                          </p:val>
                                        </p:tav>
                                        <p:tav tm="100000">
                                          <p:val>
                                            <p:strVal val="#ppt_x"/>
                                          </p:val>
                                        </p:tav>
                                      </p:tavLst>
                                    </p:anim>
                                    <p:anim calcmode="lin" valueType="num">
                                      <p:cBhvr>
                                        <p:cTn id="41" dur="500" fill="hold"/>
                                        <p:tgtEl>
                                          <p:spTgt spid="3">
                                            <p:bg/>
                                          </p:spTgt>
                                        </p:tgtEl>
                                        <p:attrNameLst>
                                          <p:attrName>ppt_y</p:attrName>
                                        </p:attrNameLst>
                                      </p:cBhvr>
                                      <p:tavLst>
                                        <p:tav tm="0">
                                          <p:val>
                                            <p:strVal val="#ppt_y+.1"/>
                                          </p:val>
                                        </p:tav>
                                        <p:tav tm="100000">
                                          <p:val>
                                            <p:strVal val="#ppt_y"/>
                                          </p:val>
                                        </p:tav>
                                      </p:tavLst>
                                    </p:anim>
                                  </p:childTnLst>
                                </p:cTn>
                              </p:par>
                              <p:par>
                                <p:cTn id="42" presetID="42" presetClass="entr" presetSubtype="0" fill="hold" grpId="0" nodeType="withEffect">
                                  <p:stCondLst>
                                    <p:cond delay="0"/>
                                  </p:stCondLst>
                                  <p:childTnLst>
                                    <p:set>
                                      <p:cBhvr>
                                        <p:cTn id="43" dur="1" fill="hold">
                                          <p:stCondLst>
                                            <p:cond delay="0"/>
                                          </p:stCondLst>
                                        </p:cTn>
                                        <p:tgtEl>
                                          <p:spTgt spid="3">
                                            <p:txEl>
                                              <p:pRg st="0" end="0"/>
                                            </p:txEl>
                                          </p:spTgt>
                                        </p:tgtEl>
                                        <p:attrNameLst>
                                          <p:attrName>style.visibility</p:attrName>
                                        </p:attrNameLst>
                                      </p:cBhvr>
                                      <p:to>
                                        <p:strVal val="visible"/>
                                      </p:to>
                                    </p:set>
                                    <p:animEffect transition="in" filter="fade">
                                      <p:cBhvr>
                                        <p:cTn id="44" dur="500"/>
                                        <p:tgtEl>
                                          <p:spTgt spid="3">
                                            <p:txEl>
                                              <p:pRg st="0" end="0"/>
                                            </p:txEl>
                                          </p:spTgt>
                                        </p:tgtEl>
                                      </p:cBhvr>
                                    </p:animEffect>
                                    <p:anim calcmode="lin" valueType="num">
                                      <p:cBhvr>
                                        <p:cTn id="45"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46" dur="5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35.xml><?xml version="1.0" encoding="utf-8"?>
<p:sld xmlns:a="http://schemas.openxmlformats.org/drawingml/2006/main" xmlns:r="http://schemas.openxmlformats.org/officeDocument/2006/relationships" xmlns:p="http://schemas.openxmlformats.org/presentationml/2006/main">
  <p:cSld name="Slide 33&amp;si=33">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B_6_BD.68_1#d8213114d?vaa=1&amp;vcp=1&amp;vop=1&amp;pid=651b4ee10&amp;color=0,55,96&amp;vtp=1&amp;bt=1&amp;bbb=1&amp;hb=1"/>
              <p:cNvSpPr/>
              <p:nvPr/>
            </p:nvSpPr>
            <p:spPr>
              <a:xfrm>
                <a:off x="502920" y="3151237"/>
                <a:ext cx="10570464" cy="765810"/>
              </a:xfrm>
              <a:prstGeom prst="rect">
                <a:avLst/>
              </a:prstGeom>
              <a:noFill/>
              <a:ln/>
            </p:spPr>
            <p:txBody>
              <a:bodyPr wrap="none" lIns="0" tIns="0" rIns="0" bIns="0" rtlCol="0" anchor="t"/>
              <a:lstStyle/>
              <a:p>
                <a:pPr algn="l" latinLnBrk="1">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4-2</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在</a:t>
                </a:r>
                <a14:m>
                  <m:oMath xmlns:m="http://schemas.openxmlformats.org/officeDocument/2006/math">
                    <m:r>
                      <m:rPr>
                        <m:nor/>
                      </m:rPr>
                      <a:rPr lang="en-US" altLang="zh-CN" sz="1800" b="0" i="0">
                        <a:solidFill>
                          <a:srgbClr val="003760"/>
                        </a:solidFill>
                        <a:latin typeface="SimSun" pitchFamily="34" charset="0"/>
                        <a:ea typeface="SimSun" pitchFamily="34" charset="-122"/>
                        <a:cs typeface="SimSun"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𝐴𝐵𝐶</m:t>
                    </m:r>
                  </m:oMath>
                </a14:m>
                <a:r>
                  <a:rPr lang="en-US" altLang="zh-CN" sz="1800" b="0" i="0" dirty="0">
                    <a:solidFill>
                      <a:srgbClr val="003760"/>
                    </a:solidFill>
                    <a:latin typeface="Times New Roman" pitchFamily="34" charset="0"/>
                    <a:ea typeface="微软雅黑" pitchFamily="34" charset="-122"/>
                    <a:cs typeface="Times New Roman" pitchFamily="34" charset="-120"/>
                  </a:rPr>
                  <a:t>中，</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𝑎</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𝑏</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𝑐</m:t>
                    </m:r>
                  </m:oMath>
                </a14:m>
                <a:r>
                  <a:rPr lang="en-US" altLang="zh-CN" sz="1800" b="0" i="0" dirty="0">
                    <a:solidFill>
                      <a:srgbClr val="003760"/>
                    </a:solidFill>
                    <a:latin typeface="Times New Roman" pitchFamily="34" charset="0"/>
                    <a:ea typeface="微软雅黑" pitchFamily="34" charset="-122"/>
                    <a:cs typeface="Times New Roman" pitchFamily="34" charset="-120"/>
                  </a:rPr>
                  <a:t>分别是内角</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𝐴</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𝐵</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𝐶</m:t>
                    </m:r>
                  </m:oMath>
                </a14:m>
                <a:r>
                  <a:rPr lang="en-US" altLang="zh-CN" sz="1800" b="0" i="0" dirty="0">
                    <a:solidFill>
                      <a:srgbClr val="003760"/>
                    </a:solidFill>
                    <a:latin typeface="Times New Roman" pitchFamily="34" charset="0"/>
                    <a:ea typeface="微软雅黑" pitchFamily="34" charset="-122"/>
                    <a:cs typeface="Times New Roman" pitchFamily="34" charset="-120"/>
                  </a:rPr>
                  <a:t>所对的边，</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𝐶</m:t>
                    </m:r>
                  </m:oMath>
                </a14:m>
                <a:r>
                  <a:rPr lang="en-US" altLang="zh-CN" sz="1800" b="0" i="0" dirty="0">
                    <a:solidFill>
                      <a:srgbClr val="003760"/>
                    </a:solidFill>
                    <a:latin typeface="Times New Roman" pitchFamily="34" charset="0"/>
                    <a:ea typeface="微软雅黑" pitchFamily="34" charset="-122"/>
                    <a:cs typeface="Times New Roman" pitchFamily="34" charset="-120"/>
                  </a:rPr>
                  <a:t>为最大角.若</a:t>
                </a:r>
                <a14:m>
                  <m:oMath xmlns:m="http://schemas.openxmlformats.org/officeDocument/2006/math">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m:rPr>
                            <m:nor/>
                          </m:rPr>
                          <a:rPr lang="en-US" altLang="zh-CN" sz="1800" b="0" i="0">
                            <a:solidFill>
                              <a:srgbClr val="003760"/>
                            </a:solidFill>
                            <a:latin typeface="Cambria Math" pitchFamily="34" charset="0"/>
                            <a:ea typeface="Cambria Math" pitchFamily="34" charset="-122"/>
                            <a:cs typeface="Cambria Math" pitchFamily="34" charset="-120"/>
                          </a:rPr>
                          <m:t>sin</m:t>
                        </m:r>
                      </m:e>
                      <m:sup>
                        <m:r>
                          <a:rPr lang="en-US" altLang="zh-CN" sz="1800" b="0" i="0">
                            <a:solidFill>
                              <a:srgbClr val="003760"/>
                            </a:solidFill>
                            <a:latin typeface="Cambria Math" pitchFamily="34" charset="0"/>
                            <a:ea typeface="Cambria Math" pitchFamily="34" charset="-122"/>
                            <a:cs typeface="Cambria Math" pitchFamily="34" charset="-120"/>
                          </a:rPr>
                          <m:t>2</m:t>
                        </m:r>
                      </m:sup>
                    </m:sSup>
                    <m:r>
                      <a:rPr lang="en-US" altLang="zh-CN" sz="1800" b="0" i="0">
                        <a:solidFill>
                          <a:srgbClr val="003760"/>
                        </a:solidFill>
                        <a:latin typeface="Cambria Math" pitchFamily="34" charset="0"/>
                        <a:ea typeface="Cambria Math" pitchFamily="34" charset="-122"/>
                        <a:cs typeface="Cambria Math" pitchFamily="34" charset="-120"/>
                      </a:rPr>
                      <m:t>𝐴</m:t>
                    </m:r>
                    <m:r>
                      <a:rPr lang="en-US" altLang="zh-CN" sz="1800" b="0" i="0">
                        <a:solidFill>
                          <a:srgbClr val="003760"/>
                        </a:solidFill>
                        <a:latin typeface="Cambria Math" pitchFamily="34" charset="0"/>
                        <a:ea typeface="Cambria Math" pitchFamily="34" charset="-122"/>
                        <a:cs typeface="Cambria Math" pitchFamily="34" charset="-120"/>
                      </a:rPr>
                      <m:t>+</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m:rPr>
                            <m:nor/>
                          </m:rPr>
                          <a:rPr lang="en-US" altLang="zh-CN" sz="1800" b="0" i="0">
                            <a:solidFill>
                              <a:srgbClr val="003760"/>
                            </a:solidFill>
                            <a:latin typeface="Cambria Math" pitchFamily="34" charset="0"/>
                            <a:ea typeface="Cambria Math" pitchFamily="34" charset="-122"/>
                            <a:cs typeface="Cambria Math" pitchFamily="34" charset="-120"/>
                          </a:rPr>
                          <m:t>sin</m:t>
                        </m:r>
                      </m:e>
                      <m:sup>
                        <m:r>
                          <a:rPr lang="en-US" altLang="zh-CN" sz="1800" b="0" i="0">
                            <a:solidFill>
                              <a:srgbClr val="003760"/>
                            </a:solidFill>
                            <a:latin typeface="Cambria Math" pitchFamily="34" charset="0"/>
                            <a:ea typeface="Cambria Math" pitchFamily="34" charset="-122"/>
                            <a:cs typeface="Cambria Math" pitchFamily="34" charset="-120"/>
                          </a:rPr>
                          <m:t>2</m:t>
                        </m:r>
                      </m:sup>
                    </m:sSup>
                    <m:r>
                      <a:rPr lang="en-US" altLang="zh-CN" sz="1800" b="0" i="0">
                        <a:solidFill>
                          <a:srgbClr val="003760"/>
                        </a:solidFill>
                        <a:latin typeface="Cambria Math" pitchFamily="34" charset="0"/>
                        <a:ea typeface="Cambria Math" pitchFamily="34" charset="-122"/>
                        <a:cs typeface="Cambria Math" pitchFamily="34" charset="-120"/>
                      </a:rPr>
                      <m:t>𝐵</m:t>
                    </m:r>
                    <m:r>
                      <a:rPr lang="en-US" altLang="zh-CN" sz="1800" b="0" i="0">
                        <a:solidFill>
                          <a:srgbClr val="003760"/>
                        </a:solidFill>
                        <a:latin typeface="Cambria Math" pitchFamily="34" charset="0"/>
                        <a:ea typeface="Cambria Math" pitchFamily="34" charset="-122"/>
                        <a:cs typeface="Cambria Math" pitchFamily="34" charset="-120"/>
                      </a:rPr>
                      <m:t>+</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m:rPr>
                            <m:nor/>
                          </m:rPr>
                          <a:rPr lang="en-US" altLang="zh-CN" sz="1800" b="0" i="0">
                            <a:solidFill>
                              <a:srgbClr val="003760"/>
                            </a:solidFill>
                            <a:latin typeface="Cambria Math" pitchFamily="34" charset="0"/>
                            <a:ea typeface="Cambria Math" pitchFamily="34" charset="-122"/>
                            <a:cs typeface="Cambria Math" pitchFamily="34" charset="-120"/>
                          </a:rPr>
                          <m:t>sin</m:t>
                        </m:r>
                      </m:e>
                      <m:sup>
                        <m:r>
                          <a:rPr lang="en-US" altLang="zh-CN" sz="1800" b="0" i="0">
                            <a:solidFill>
                              <a:srgbClr val="003760"/>
                            </a:solidFill>
                            <a:latin typeface="Cambria Math" pitchFamily="34" charset="0"/>
                            <a:ea typeface="Cambria Math" pitchFamily="34" charset="-122"/>
                            <a:cs typeface="Cambria Math" pitchFamily="34" charset="-120"/>
                          </a:rPr>
                          <m:t>2</m:t>
                        </m:r>
                      </m:sup>
                    </m:sSup>
                    <m:r>
                      <a:rPr lang="en-US" altLang="zh-CN" sz="1800" b="0" i="0">
                        <a:solidFill>
                          <a:srgbClr val="003760"/>
                        </a:solidFill>
                        <a:latin typeface="Cambria Math" pitchFamily="34" charset="0"/>
                        <a:ea typeface="Cambria Math" pitchFamily="34" charset="-122"/>
                        <a:cs typeface="Cambria Math" pitchFamily="34" charset="-120"/>
                      </a:rPr>
                      <m:t>𝐶</m:t>
                    </m:r>
                    <m:r>
                      <a:rPr lang="en-US" altLang="zh-CN" sz="1800" b="0" i="0">
                        <a:solidFill>
                          <a:srgbClr val="003760"/>
                        </a:solidFill>
                        <a:latin typeface="Cambria Math" pitchFamily="34" charset="0"/>
                        <a:ea typeface="Cambria Math" pitchFamily="34" charset="-122"/>
                        <a:cs typeface="Cambria Math" pitchFamily="34" charset="-120"/>
                      </a:rPr>
                      <m:t>=2</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，且</a:t>
                </a:r>
              </a:p>
              <a:p>
                <a:pPr latinLnBrk="1">
                  <a:lnSpc>
                    <a:spcPts val="3100"/>
                  </a:lnSpc>
                </a:pPr>
                <a14:m>
                  <m:oMath xmlns:m="http://schemas.openxmlformats.org/officeDocument/2006/math">
                    <m:r>
                      <a:rPr lang="en-US" altLang="zh-CN" b="0" i="0">
                        <a:solidFill>
                          <a:srgbClr val="003760"/>
                        </a:solidFill>
                        <a:latin typeface="Cambria Math" pitchFamily="34" charset="0"/>
                        <a:ea typeface="Cambria Math" pitchFamily="34" charset="-122"/>
                        <a:cs typeface="Cambria Math" pitchFamily="34" charset="-120"/>
                      </a:rPr>
                      <m:t>𝑏</m:t>
                    </m:r>
                    <m:r>
                      <a:rPr lang="en-US" altLang="zh-CN" b="0" i="0">
                        <a:solidFill>
                          <a:srgbClr val="003760"/>
                        </a:solidFill>
                        <a:latin typeface="Cambria Math" pitchFamily="34" charset="0"/>
                        <a:ea typeface="Cambria Math" pitchFamily="34" charset="-122"/>
                        <a:cs typeface="Cambria Math" pitchFamily="34" charset="-120"/>
                      </a:rPr>
                      <m:t>+2</m:t>
                    </m:r>
                    <m:r>
                      <a:rPr lang="en-US" altLang="zh-CN" b="0" i="0">
                        <a:solidFill>
                          <a:srgbClr val="003760"/>
                        </a:solidFill>
                        <a:latin typeface="Cambria Math" pitchFamily="34" charset="0"/>
                        <a:ea typeface="Cambria Math" pitchFamily="34" charset="-122"/>
                        <a:cs typeface="Cambria Math" pitchFamily="34" charset="-120"/>
                      </a:rPr>
                      <m:t>𝑎</m:t>
                    </m:r>
                    <m:r>
                      <a:rPr lang="en-US" altLang="zh-CN" b="0" i="0">
                        <a:solidFill>
                          <a:srgbClr val="003760"/>
                        </a:solidFill>
                        <a:latin typeface="Cambria Math" pitchFamily="34" charset="0"/>
                        <a:ea typeface="Cambria Math" pitchFamily="34" charset="-122"/>
                        <a:cs typeface="Cambria Math" pitchFamily="34" charset="-120"/>
                      </a:rPr>
                      <m:t>=5</m:t>
                    </m:r>
                  </m:oMath>
                </a14:m>
                <a:r>
                  <a:rPr lang="en-US" altLang="zh-CN" b="0" i="0" dirty="0">
                    <a:solidFill>
                      <a:srgbClr val="003760"/>
                    </a:solidFill>
                    <a:latin typeface="Times New Roman" pitchFamily="34" charset="0"/>
                    <a:ea typeface="微软雅黑" pitchFamily="34" charset="-122"/>
                    <a:cs typeface="Times New Roman" pitchFamily="34" charset="-120"/>
                  </a:rPr>
                  <a:t>，则</a:t>
                </a:r>
                <a14:m>
                  <m:oMath xmlns:m="http://schemas.openxmlformats.org/officeDocument/2006/math">
                    <m:r>
                      <a:rPr lang="en-US" altLang="zh-CN" b="0" i="0">
                        <a:solidFill>
                          <a:srgbClr val="003760"/>
                        </a:solidFill>
                        <a:latin typeface="Cambria Math" pitchFamily="34" charset="0"/>
                        <a:ea typeface="Cambria Math" pitchFamily="34" charset="-122"/>
                        <a:cs typeface="Cambria Math" pitchFamily="34" charset="-120"/>
                      </a:rPr>
                      <m:t>𝑎</m:t>
                    </m:r>
                    <m:r>
                      <a:rPr lang="en-US" altLang="zh-CN" b="0" i="0">
                        <a:solidFill>
                          <a:srgbClr val="003760"/>
                        </a:solidFill>
                        <a:latin typeface="Cambria Math" pitchFamily="34" charset="0"/>
                        <a:ea typeface="Cambria Math" pitchFamily="34" charset="-122"/>
                        <a:cs typeface="Cambria Math" pitchFamily="34" charset="-120"/>
                      </a:rPr>
                      <m:t>+</m:t>
                    </m:r>
                    <m:r>
                      <a:rPr lang="en-US" altLang="zh-CN" b="0" i="0">
                        <a:solidFill>
                          <a:srgbClr val="003760"/>
                        </a:solidFill>
                        <a:latin typeface="Cambria Math" pitchFamily="34" charset="0"/>
                        <a:ea typeface="Cambria Math" pitchFamily="34" charset="-122"/>
                        <a:cs typeface="Cambria Math" pitchFamily="34" charset="-120"/>
                      </a:rPr>
                      <m:t>𝑐</m:t>
                    </m:r>
                  </m:oMath>
                </a14:m>
                <a:r>
                  <a:rPr lang="en-US" altLang="zh-CN" b="0" i="0">
                    <a:solidFill>
                      <a:srgbClr val="003760"/>
                    </a:solidFill>
                    <a:latin typeface="Times New Roman" pitchFamily="34" charset="0"/>
                    <a:ea typeface="微软雅黑" pitchFamily="34" charset="-122"/>
                    <a:cs typeface="Times New Roman" pitchFamily="34" charset="-120"/>
                  </a:rPr>
                  <a:t>的最小值为</a:t>
                </a:r>
                <a:r>
                  <a:rPr lang="en-US" altLang="zh-CN" i="0">
                    <a:solidFill>
                      <a:srgbClr val="003760"/>
                    </a:solidFill>
                    <a:latin typeface="SimSun" pitchFamily="34" charset="0"/>
                    <a:ea typeface="SimSun" pitchFamily="34" charset="-122"/>
                    <a:cs typeface="SimSun" pitchFamily="34" charset="-120"/>
                  </a:rPr>
                  <a:t>___</a:t>
                </a:r>
                <a14:m>
                  <m:oMath xmlns:m="http://schemas.openxmlformats.org/officeDocument/2006/math">
                    <m:r>
                      <a:rPr lang="en-US" altLang="zh-CN" b="0" i="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dirty="0"/>
              </a:p>
            </p:txBody>
          </p:sp>
        </mc:Choice>
        <mc:Fallback xmlns="">
          <p:sp>
            <p:nvSpPr>
              <p:cNvPr id="2" name="QB_6_BD.68_1#d8213114d?vaa=1&amp;vcp=1&amp;vop=1&amp;pid=651b4ee10&amp;color=0,55,96&amp;vtp=1&amp;bt=1&amp;bbb=1&amp;hb=1"/>
              <p:cNvSpPr>
                <a:spLocks noRot="1" noChangeAspect="1" noMove="1" noResize="1" noEditPoints="1" noAdjustHandles="1" noChangeArrowheads="1" noChangeShapeType="1" noTextEdit="1"/>
              </p:cNvSpPr>
              <p:nvPr/>
            </p:nvSpPr>
            <p:spPr>
              <a:xfrm>
                <a:off x="502920" y="3151237"/>
                <a:ext cx="10570464" cy="765810"/>
              </a:xfrm>
              <a:prstGeom prst="rect">
                <a:avLst/>
              </a:prstGeom>
              <a:blipFill>
                <a:blip r:embed="rId3"/>
                <a:stretch>
                  <a:fillRect l="-1384" b="-18254"/>
                </a:stretch>
              </a:blipFill>
              <a:ln/>
            </p:spPr>
            <p:txBody>
              <a:bodyPr/>
              <a:lstStyle/>
              <a:p>
                <a:r>
                  <a:rPr lang="zh-CN" altLang="en-US">
                    <a:noFill/>
                  </a:rPr>
                  <a:t> </a:t>
                </a:r>
              </a:p>
            </p:txBody>
          </p:sp>
        </mc:Fallback>
      </mc:AlternateContent>
    </p:spTree>
  </p:cSld>
  <p:clrMapOvr>
    <a:masterClrMapping/>
  </p:clrMapOvr>
  <p:transition/>
</p:sld>
</file>

<file path=ppt/slides/slide36.xml><?xml version="1.0" encoding="utf-8"?>
<p:sld xmlns:a="http://schemas.openxmlformats.org/drawingml/2006/main" xmlns:r="http://schemas.openxmlformats.org/officeDocument/2006/relationships" xmlns:p="http://schemas.openxmlformats.org/presentationml/2006/main">
  <p:cSld name="Slide 34&amp;si=34">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B_6_AS.70_1#d8213114d?vaa=1&amp;vcp=1&amp;vop=1&amp;pid=651b4ee10&amp;color=0,55,96&amp;vtp=1&amp;bt=1&amp;bbb=1&amp;hb=1"/>
              <p:cNvSpPr/>
              <p:nvPr/>
            </p:nvSpPr>
            <p:spPr>
              <a:xfrm>
                <a:off x="502920" y="1044815"/>
                <a:ext cx="10570464" cy="4737100"/>
              </a:xfrm>
              <a:prstGeom prst="rect">
                <a:avLst/>
              </a:prstGeom>
              <a:noFill/>
              <a:ln/>
            </p:spPr>
            <p:txBody>
              <a:bodyPr wrap="none" lIns="0" tIns="0" rIns="0" bIns="0" rtlCol="0" anchor="t"/>
              <a:lstStyle/>
              <a:p>
                <a:pPr algn="l" latinLnBrk="1">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0" i="0" dirty="0">
                    <a:solidFill>
                      <a:srgbClr val="003760"/>
                    </a:solidFill>
                    <a:latin typeface="Times New Roman" pitchFamily="34" charset="0"/>
                    <a:ea typeface="微软雅黑" pitchFamily="34" charset="-122"/>
                    <a:cs typeface="Times New Roman" pitchFamily="34" charset="-120"/>
                  </a:rPr>
                  <a:t>因为</a:t>
                </a:r>
                <a14:m>
                  <m:oMath xmlns:m="http://schemas.openxmlformats.org/officeDocument/2006/math">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m:rPr>
                            <m:sty m:val="p"/>
                          </m:rPr>
                          <a:rPr lang="en-US" altLang="zh-CN" sz="1800" b="0" i="0">
                            <a:solidFill>
                              <a:srgbClr val="003760"/>
                            </a:solidFill>
                            <a:latin typeface="Cambria Math" pitchFamily="34" charset="0"/>
                            <a:ea typeface="Cambria Math" pitchFamily="34" charset="-122"/>
                            <a:cs typeface="Cambria Math" pitchFamily="34" charset="-120"/>
                          </a:rPr>
                          <m:t>sin</m:t>
                        </m:r>
                      </m:e>
                      <m:sup>
                        <m:r>
                          <a:rPr lang="en-US" altLang="zh-CN" sz="1800" b="0" i="0">
                            <a:solidFill>
                              <a:srgbClr val="003760"/>
                            </a:solidFill>
                            <a:latin typeface="Cambria Math" pitchFamily="34" charset="0"/>
                            <a:ea typeface="Cambria Math" pitchFamily="34" charset="-122"/>
                            <a:cs typeface="Cambria Math" pitchFamily="34" charset="-120"/>
                          </a:rPr>
                          <m:t>2</m:t>
                        </m:r>
                      </m:sup>
                    </m:sSup>
                    <m:r>
                      <a:rPr lang="en-US" altLang="zh-CN" sz="1800" b="0" i="0">
                        <a:solidFill>
                          <a:srgbClr val="003760"/>
                        </a:solidFill>
                        <a:latin typeface="Cambria Math" pitchFamily="34" charset="0"/>
                        <a:ea typeface="Cambria Math" pitchFamily="34" charset="-122"/>
                        <a:cs typeface="Cambria Math" pitchFamily="34" charset="-120"/>
                      </a:rPr>
                      <m:t>𝐴</m:t>
                    </m:r>
                    <m:r>
                      <a:rPr lang="en-US" altLang="zh-CN" sz="1800" b="0" i="0">
                        <a:solidFill>
                          <a:srgbClr val="003760"/>
                        </a:solidFill>
                        <a:latin typeface="Cambria Math" pitchFamily="34" charset="0"/>
                        <a:ea typeface="Cambria Math" pitchFamily="34" charset="-122"/>
                        <a:cs typeface="Cambria Math" pitchFamily="34" charset="-120"/>
                      </a:rPr>
                      <m:t>+</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m:rPr>
                            <m:sty m:val="p"/>
                          </m:rPr>
                          <a:rPr lang="en-US" altLang="zh-CN" sz="1800" b="0" i="0">
                            <a:solidFill>
                              <a:srgbClr val="003760"/>
                            </a:solidFill>
                            <a:latin typeface="Cambria Math" pitchFamily="34" charset="0"/>
                            <a:ea typeface="Cambria Math" pitchFamily="34" charset="-122"/>
                            <a:cs typeface="Cambria Math" pitchFamily="34" charset="-120"/>
                          </a:rPr>
                          <m:t>sin</m:t>
                        </m:r>
                      </m:e>
                      <m:sup>
                        <m:r>
                          <a:rPr lang="en-US" altLang="zh-CN" sz="1800" b="0" i="0">
                            <a:solidFill>
                              <a:srgbClr val="003760"/>
                            </a:solidFill>
                            <a:latin typeface="Cambria Math" pitchFamily="34" charset="0"/>
                            <a:ea typeface="Cambria Math" pitchFamily="34" charset="-122"/>
                            <a:cs typeface="Cambria Math" pitchFamily="34" charset="-120"/>
                          </a:rPr>
                          <m:t>2</m:t>
                        </m:r>
                      </m:sup>
                    </m:sSup>
                    <m:r>
                      <a:rPr lang="en-US" altLang="zh-CN" sz="1800" b="0" i="0">
                        <a:solidFill>
                          <a:srgbClr val="003760"/>
                        </a:solidFill>
                        <a:latin typeface="Cambria Math" pitchFamily="34" charset="0"/>
                        <a:ea typeface="Cambria Math" pitchFamily="34" charset="-122"/>
                        <a:cs typeface="Cambria Math" pitchFamily="34" charset="-120"/>
                      </a:rPr>
                      <m:t>𝐵</m:t>
                    </m:r>
                    <m:r>
                      <a:rPr lang="en-US" altLang="zh-CN" sz="1800" b="0" i="0">
                        <a:solidFill>
                          <a:srgbClr val="003760"/>
                        </a:solidFill>
                        <a:latin typeface="Cambria Math" pitchFamily="34" charset="0"/>
                        <a:ea typeface="Cambria Math" pitchFamily="34" charset="-122"/>
                        <a:cs typeface="Cambria Math" pitchFamily="34" charset="-120"/>
                      </a:rPr>
                      <m:t>+</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m:rPr>
                            <m:sty m:val="p"/>
                          </m:rPr>
                          <a:rPr lang="en-US" altLang="zh-CN" sz="1800" b="0" i="0">
                            <a:solidFill>
                              <a:srgbClr val="003760"/>
                            </a:solidFill>
                            <a:latin typeface="Cambria Math" pitchFamily="34" charset="0"/>
                            <a:ea typeface="Cambria Math" pitchFamily="34" charset="-122"/>
                            <a:cs typeface="Cambria Math" pitchFamily="34" charset="-120"/>
                          </a:rPr>
                          <m:t>sin</m:t>
                        </m:r>
                      </m:e>
                      <m:sup>
                        <m:r>
                          <a:rPr lang="en-US" altLang="zh-CN" sz="1800" b="0" i="0">
                            <a:solidFill>
                              <a:srgbClr val="003760"/>
                            </a:solidFill>
                            <a:latin typeface="Cambria Math" pitchFamily="34" charset="0"/>
                            <a:ea typeface="Cambria Math" pitchFamily="34" charset="-122"/>
                            <a:cs typeface="Cambria Math" pitchFamily="34" charset="-120"/>
                          </a:rPr>
                          <m:t>2</m:t>
                        </m:r>
                      </m:sup>
                    </m:sSup>
                    <m:r>
                      <a:rPr lang="en-US" altLang="zh-CN" sz="1800" b="0" i="0">
                        <a:solidFill>
                          <a:srgbClr val="003760"/>
                        </a:solidFill>
                        <a:latin typeface="Cambria Math" pitchFamily="34" charset="0"/>
                        <a:ea typeface="Cambria Math" pitchFamily="34" charset="-122"/>
                        <a:cs typeface="Cambria Math" pitchFamily="34" charset="-120"/>
                      </a:rPr>
                      <m:t>𝐶</m:t>
                    </m:r>
                    <m:r>
                      <a:rPr lang="en-US" altLang="zh-CN" sz="1800" b="0" i="0">
                        <a:solidFill>
                          <a:srgbClr val="003760"/>
                        </a:solidFill>
                        <a:latin typeface="Cambria Math" pitchFamily="34" charset="0"/>
                        <a:ea typeface="Cambria Math" pitchFamily="34" charset="-122"/>
                        <a:cs typeface="Cambria Math" pitchFamily="34" charset="-120"/>
                      </a:rPr>
                      <m:t>=2</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latinLnBrk="1">
                  <a:lnSpc>
                    <a:spcPts val="4700"/>
                  </a:lnSpc>
                </a:pPr>
                <a:r>
                  <a:rPr lang="en-US" altLang="zh-CN" b="0" i="0">
                    <a:solidFill>
                      <a:srgbClr val="003760"/>
                    </a:solidFill>
                    <a:latin typeface="Times New Roman" pitchFamily="34" charset="0"/>
                    <a:ea typeface="微软雅黑" pitchFamily="34" charset="-122"/>
                    <a:cs typeface="Times New Roman" pitchFamily="34" charset="-120"/>
                  </a:rPr>
                  <a:t>所</a:t>
                </a:r>
                <a:r>
                  <a:rPr lang="en-US" altLang="zh-CN" sz="1800" b="0" i="0">
                    <a:solidFill>
                      <a:srgbClr val="003760"/>
                    </a:solidFill>
                    <a:latin typeface="Times New Roman" pitchFamily="34" charset="0"/>
                    <a:ea typeface="微软雅黑" pitchFamily="34" charset="-122"/>
                    <a:cs typeface="Times New Roman" pitchFamily="34" charset="-120"/>
                  </a:rPr>
                  <a:t>以</a:t>
                </a:r>
                <a14:m>
                  <m:oMath xmlns:m="http://schemas.openxmlformats.org/officeDocument/2006/math">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2</m:t>
                        </m:r>
                        <m:r>
                          <a:rPr lang="en-US" altLang="zh-CN" sz="1800" b="0" i="0">
                            <a:solidFill>
                              <a:srgbClr val="003760"/>
                            </a:solidFill>
                            <a:latin typeface="Cambria Math" pitchFamily="34" charset="0"/>
                            <a:ea typeface="Cambria Math" pitchFamily="34" charset="-122"/>
                            <a:cs typeface="Cambria Math" pitchFamily="34" charset="-120"/>
                          </a:rPr>
                          <m:t>𝐴</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2</m:t>
                        </m:r>
                        <m:r>
                          <a:rPr lang="en-US" altLang="zh-CN" sz="1800" b="0" i="0">
                            <a:solidFill>
                              <a:srgbClr val="003760"/>
                            </a:solidFill>
                            <a:latin typeface="Cambria Math" pitchFamily="34" charset="0"/>
                            <a:ea typeface="Cambria Math" pitchFamily="34" charset="-122"/>
                            <a:cs typeface="Cambria Math" pitchFamily="34" charset="-120"/>
                          </a:rPr>
                          <m:t>𝐵</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a:solidFill>
                          <a:srgbClr val="003760"/>
                        </a:solidFill>
                        <a:latin typeface="Cambria Math" pitchFamily="34" charset="0"/>
                        <a:ea typeface="Cambria Math" pitchFamily="34" charset="-122"/>
                        <a:cs typeface="Cambria Math" pitchFamily="34" charset="-120"/>
                      </a:rPr>
                      <m:t>+1−</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m:rPr>
                            <m:sty m:val="p"/>
                          </m:rPr>
                          <a:rPr lang="en-US" altLang="zh-CN" sz="1800" b="0" i="0">
                            <a:solidFill>
                              <a:srgbClr val="003760"/>
                            </a:solidFill>
                            <a:latin typeface="Cambria Math" pitchFamily="34" charset="0"/>
                            <a:ea typeface="Cambria Math" pitchFamily="34" charset="-122"/>
                            <a:cs typeface="Cambria Math" pitchFamily="34" charset="-120"/>
                          </a:rPr>
                          <m:t>cos</m:t>
                        </m:r>
                      </m:e>
                      <m:sup>
                        <m:r>
                          <a:rPr lang="en-US" altLang="zh-CN" sz="1800" b="0" i="0">
                            <a:solidFill>
                              <a:srgbClr val="003760"/>
                            </a:solidFill>
                            <a:latin typeface="Cambria Math" pitchFamily="34" charset="0"/>
                            <a:ea typeface="Cambria Math" pitchFamily="34" charset="-122"/>
                            <a:cs typeface="Cambria Math" pitchFamily="34" charset="-120"/>
                          </a:rPr>
                          <m:t>2</m:t>
                        </m:r>
                      </m:sup>
                    </m:sSup>
                    <m:r>
                      <a:rPr lang="en-US" altLang="zh-CN" sz="1800" b="0" i="0">
                        <a:solidFill>
                          <a:srgbClr val="003760"/>
                        </a:solidFill>
                        <a:latin typeface="Cambria Math" pitchFamily="34" charset="0"/>
                        <a:ea typeface="Cambria Math" pitchFamily="34" charset="-122"/>
                        <a:cs typeface="Cambria Math" pitchFamily="34" charset="-120"/>
                      </a:rPr>
                      <m:t>𝐶</m:t>
                    </m:r>
                    <m:r>
                      <a:rPr lang="en-US" altLang="zh-CN" sz="1800" b="0" i="0">
                        <a:solidFill>
                          <a:srgbClr val="003760"/>
                        </a:solidFill>
                        <a:latin typeface="Cambria Math" pitchFamily="34" charset="0"/>
                        <a:ea typeface="Cambria Math" pitchFamily="34" charset="-122"/>
                        <a:cs typeface="Cambria Math" pitchFamily="34" charset="-120"/>
                      </a:rPr>
                      <m:t>=2</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latinLnBrk="1">
                  <a:lnSpc>
                    <a:spcPts val="4600"/>
                  </a:lnSpc>
                </a:pPr>
                <a:r>
                  <a:rPr lang="en-US" altLang="zh-CN" b="0" i="0">
                    <a:solidFill>
                      <a:srgbClr val="003760"/>
                    </a:solidFill>
                    <a:latin typeface="Times New Roman" pitchFamily="34" charset="0"/>
                    <a:ea typeface="微软雅黑" pitchFamily="34" charset="-122"/>
                    <a:cs typeface="Times New Roman" pitchFamily="34" charset="-120"/>
                  </a:rPr>
                  <a:t>所</a:t>
                </a:r>
                <a:r>
                  <a:rPr lang="en-US" altLang="zh-CN" sz="1800" b="0" i="0">
                    <a:solidFill>
                      <a:srgbClr val="003760"/>
                    </a:solidFill>
                    <a:latin typeface="Times New Roman" pitchFamily="34" charset="0"/>
                    <a:ea typeface="微软雅黑" pitchFamily="34" charset="-122"/>
                    <a:cs typeface="Times New Roman" pitchFamily="34" charset="-120"/>
                  </a:rPr>
                  <a:t>以</a:t>
                </a:r>
                <a14:m>
                  <m:oMath xmlns:m="http://schemas.openxmlformats.org/officeDocument/2006/math">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m:rPr>
                            <m:sty m:val="p"/>
                          </m:rPr>
                          <a:rPr lang="en-US" altLang="zh-CN" sz="1800" b="0" i="0">
                            <a:solidFill>
                              <a:srgbClr val="003760"/>
                            </a:solidFill>
                            <a:latin typeface="Cambria Math" pitchFamily="34" charset="0"/>
                            <a:ea typeface="Cambria Math" pitchFamily="34" charset="-122"/>
                            <a:cs typeface="Cambria Math" pitchFamily="34" charset="-120"/>
                          </a:rPr>
                          <m:t>cos</m:t>
                        </m:r>
                      </m:e>
                      <m:sup>
                        <m:r>
                          <a:rPr lang="en-US" altLang="zh-CN" sz="1800" b="0" i="0">
                            <a:solidFill>
                              <a:srgbClr val="003760"/>
                            </a:solidFill>
                            <a:latin typeface="Cambria Math" pitchFamily="34" charset="0"/>
                            <a:ea typeface="Cambria Math" pitchFamily="34" charset="-122"/>
                            <a:cs typeface="Cambria Math" pitchFamily="34" charset="-120"/>
                          </a:rPr>
                          <m:t>2</m:t>
                        </m:r>
                      </m:sup>
                    </m:sSup>
                    <m:r>
                      <a:rPr lang="en-US" altLang="zh-CN" sz="1800" b="0" i="0">
                        <a:solidFill>
                          <a:srgbClr val="003760"/>
                        </a:solidFill>
                        <a:latin typeface="Cambria Math" pitchFamily="34" charset="0"/>
                        <a:ea typeface="Cambria Math" pitchFamily="34" charset="-122"/>
                        <a:cs typeface="Cambria Math" pitchFamily="34" charset="-120"/>
                      </a:rPr>
                      <m:t>𝐶</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2</m:t>
                    </m:r>
                    <m:r>
                      <a:rPr lang="en-US" altLang="zh-CN" sz="1800" b="0" i="0">
                        <a:solidFill>
                          <a:srgbClr val="003760"/>
                        </a:solidFill>
                        <a:latin typeface="Cambria Math" pitchFamily="34" charset="0"/>
                        <a:ea typeface="Cambria Math" pitchFamily="34" charset="-122"/>
                        <a:cs typeface="Cambria Math" pitchFamily="34" charset="-120"/>
                      </a:rPr>
                      <m:t>𝐴</m:t>
                    </m:r>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2</m:t>
                    </m:r>
                    <m:r>
                      <a:rPr lang="en-US" altLang="zh-CN" sz="1800" b="0" i="0">
                        <a:solidFill>
                          <a:srgbClr val="003760"/>
                        </a:solidFill>
                        <a:latin typeface="Cambria Math" pitchFamily="34" charset="0"/>
                        <a:ea typeface="Cambria Math" pitchFamily="34" charset="-122"/>
                        <a:cs typeface="Cambria Math" pitchFamily="34" charset="-120"/>
                      </a:rPr>
                      <m:t>𝐵</m:t>
                    </m:r>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cos</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𝐴</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𝐵</m:t>
                    </m:r>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cos</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𝐴</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𝐵</m:t>
                    </m:r>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𝐶</m:t>
                    </m:r>
                    <m:r>
                      <m:rPr>
                        <m:sty m:val="p"/>
                      </m:rPr>
                      <a:rPr lang="en-US" altLang="zh-CN" sz="1800" b="0" i="0">
                        <a:solidFill>
                          <a:srgbClr val="003760"/>
                        </a:solidFill>
                        <a:latin typeface="Cambria Math" pitchFamily="34" charset="0"/>
                        <a:ea typeface="Cambria Math" pitchFamily="34" charset="-122"/>
                        <a:cs typeface="Cambria Math" pitchFamily="34" charset="-120"/>
                      </a:rPr>
                      <m:t>cos</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𝐴</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𝐵</m:t>
                    </m:r>
                    <m:r>
                      <a:rPr lang="en-US" altLang="zh-CN" sz="1800" b="0" i="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latinLnBrk="1">
                  <a:lnSpc>
                    <a:spcPts val="3300"/>
                  </a:lnSpc>
                </a:pPr>
                <a:r>
                  <a:rPr lang="en-US" altLang="zh-CN" b="0" i="0">
                    <a:solidFill>
                      <a:srgbClr val="003760"/>
                    </a:solidFill>
                    <a:latin typeface="Times New Roman" pitchFamily="34" charset="0"/>
                    <a:ea typeface="微软雅黑" pitchFamily="34" charset="-122"/>
                    <a:cs typeface="Times New Roman" pitchFamily="34" charset="-120"/>
                  </a:rPr>
                  <a:t>又</a:t>
                </a:r>
                <a:r>
                  <a:rPr lang="en-US" altLang="zh-CN" sz="1800" b="0" i="0">
                    <a:solidFill>
                      <a:srgbClr val="003760"/>
                    </a:solidFill>
                    <a:latin typeface="Times New Roman" pitchFamily="34" charset="0"/>
                    <a:ea typeface="微软雅黑" pitchFamily="34" charset="-122"/>
                    <a:cs typeface="Times New Roman" pitchFamily="34" charset="-120"/>
                  </a:rPr>
                  <a:t>因为</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𝐶</m:t>
                    </m:r>
                  </m:oMath>
                </a14:m>
                <a:r>
                  <a:rPr lang="en-US" altLang="zh-CN" sz="1800" b="0" i="0" dirty="0">
                    <a:solidFill>
                      <a:srgbClr val="003760"/>
                    </a:solidFill>
                    <a:latin typeface="Times New Roman" pitchFamily="34" charset="0"/>
                    <a:ea typeface="微软雅黑" pitchFamily="34" charset="-122"/>
                    <a:cs typeface="Times New Roman" pitchFamily="34" charset="-120"/>
                  </a:rPr>
                  <a:t>为最大角，所以</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𝐴</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𝐵</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𝐶</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latinLnBrk="1">
                  <a:lnSpc>
                    <a:spcPts val="4300"/>
                  </a:lnSpc>
                </a:pPr>
                <a:r>
                  <a:rPr lang="en-US" altLang="zh-CN" b="0" i="0">
                    <a:solidFill>
                      <a:srgbClr val="003760"/>
                    </a:solidFill>
                    <a:latin typeface="Times New Roman" pitchFamily="34" charset="0"/>
                    <a:ea typeface="微软雅黑" pitchFamily="34" charset="-122"/>
                    <a:cs typeface="Times New Roman" pitchFamily="34" charset="-120"/>
                  </a:rPr>
                  <a:t>所</a:t>
                </a:r>
                <a:r>
                  <a:rPr lang="en-US" altLang="zh-CN" sz="1800" b="0" i="0">
                    <a:solidFill>
                      <a:srgbClr val="003760"/>
                    </a:solidFill>
                    <a:latin typeface="Times New Roman" pitchFamily="34" charset="0"/>
                    <a:ea typeface="微软雅黑" pitchFamily="34" charset="-122"/>
                    <a:cs typeface="Times New Roman" pitchFamily="34" charset="-120"/>
                  </a:rPr>
                  <a:t>以</a:t>
                </a:r>
                <a14:m>
                  <m:oMath xmlns:m="http://schemas.openxmlformats.org/officeDocument/2006/math">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𝐶</m:t>
                    </m:r>
                    <m:r>
                      <a:rPr lang="en-US" altLang="zh-CN" sz="1800" b="0" i="0">
                        <a:solidFill>
                          <a:srgbClr val="003760"/>
                        </a:solidFill>
                        <a:latin typeface="Cambria Math" pitchFamily="34" charset="0"/>
                        <a:ea typeface="Cambria Math" pitchFamily="34" charset="-122"/>
                        <a:cs typeface="Cambria Math" pitchFamily="34" charset="-120"/>
                      </a:rPr>
                      <m:t>=0</m:t>
                    </m:r>
                  </m:oMath>
                </a14:m>
                <a:r>
                  <a:rPr lang="en-US" altLang="zh-CN" sz="1800" b="0" i="0" dirty="0">
                    <a:solidFill>
                      <a:srgbClr val="003760"/>
                    </a:solidFill>
                    <a:latin typeface="Times New Roman" pitchFamily="34" charset="0"/>
                    <a:ea typeface="微软雅黑" pitchFamily="34" charset="-122"/>
                    <a:cs typeface="Times New Roman" pitchFamily="34" charset="-120"/>
                  </a:rPr>
                  <a:t>，即</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𝐶</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.设</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𝐵</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𝜃</m:t>
                    </m:r>
                    <m:r>
                      <a:rPr lang="en-US" altLang="zh-CN" sz="1800" b="0" i="0">
                        <a:solidFill>
                          <a:srgbClr val="003760"/>
                        </a:solidFill>
                        <a:latin typeface="Cambria Math" pitchFamily="34" charset="0"/>
                        <a:ea typeface="Cambria Math" pitchFamily="34" charset="-122"/>
                        <a:cs typeface="Cambria Math" pitchFamily="34" charset="-120"/>
                      </a:rPr>
                      <m:t>∈(0</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latinLnBrk="1">
                  <a:lnSpc>
                    <a:spcPts val="3300"/>
                  </a:lnSpc>
                </a:pPr>
                <a:r>
                  <a:rPr lang="en-US" altLang="zh-CN" b="0" i="0">
                    <a:solidFill>
                      <a:srgbClr val="003760"/>
                    </a:solidFill>
                    <a:latin typeface="Times New Roman" pitchFamily="34" charset="0"/>
                    <a:ea typeface="微软雅黑" pitchFamily="34" charset="-122"/>
                    <a:cs typeface="Times New Roman" pitchFamily="34" charset="-120"/>
                  </a:rPr>
                  <a:t>则</a:t>
                </a:r>
                <a:r>
                  <a:rPr lang="en-US" altLang="zh-CN" sz="1800" b="0" i="0">
                    <a:solidFill>
                      <a:srgbClr val="003760"/>
                    </a:solidFill>
                    <a:latin typeface="Times New Roman" pitchFamily="34" charset="0"/>
                    <a:ea typeface="微软雅黑" pitchFamily="34" charset="-122"/>
                    <a:cs typeface="Times New Roman" pitchFamily="34" charset="-120"/>
                  </a:rPr>
                  <a:t>在</a:t>
                </a:r>
                <a14:m>
                  <m:oMath xmlns:m="http://schemas.openxmlformats.org/officeDocument/2006/math">
                    <m:r>
                      <m:rPr>
                        <m:nor/>
                      </m:rPr>
                      <a:rPr lang="en-US" altLang="zh-CN" sz="1800" b="0" i="0">
                        <a:solidFill>
                          <a:srgbClr val="003760"/>
                        </a:solidFill>
                        <a:latin typeface="SimSun" pitchFamily="34" charset="0"/>
                        <a:ea typeface="SimSun" pitchFamily="34" charset="-122"/>
                        <a:cs typeface="SimSun"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𝐴𝐵𝐶</m:t>
                    </m:r>
                  </m:oMath>
                </a14:m>
                <a:r>
                  <a:rPr lang="en-US" altLang="zh-CN" sz="1800" b="0" i="0" dirty="0">
                    <a:solidFill>
                      <a:srgbClr val="003760"/>
                    </a:solidFill>
                    <a:latin typeface="Times New Roman" pitchFamily="34" charset="0"/>
                    <a:ea typeface="微软雅黑" pitchFamily="34" charset="-122"/>
                    <a:cs typeface="Times New Roman" pitchFamily="34" charset="-120"/>
                  </a:rPr>
                  <a:t>中，</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𝑎</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𝑐</m:t>
                    </m:r>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𝜃</m:t>
                    </m:r>
                  </m:oMath>
                </a14:m>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𝑏</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𝑐</m:t>
                    </m:r>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𝜃</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latinLnBrk="1">
                  <a:lnSpc>
                    <a:spcPts val="3300"/>
                  </a:lnSpc>
                </a:pPr>
                <a:r>
                  <a:rPr lang="en-US" altLang="zh-CN" b="0" i="0">
                    <a:solidFill>
                      <a:srgbClr val="003760"/>
                    </a:solidFill>
                    <a:latin typeface="Times New Roman" pitchFamily="34" charset="0"/>
                    <a:ea typeface="微软雅黑" pitchFamily="34" charset="-122"/>
                    <a:cs typeface="Times New Roman" pitchFamily="34" charset="-120"/>
                  </a:rPr>
                  <a:t>所</a:t>
                </a:r>
                <a:r>
                  <a:rPr lang="en-US" altLang="zh-CN" sz="1800" b="0" i="0">
                    <a:solidFill>
                      <a:srgbClr val="003760"/>
                    </a:solidFill>
                    <a:latin typeface="Times New Roman" pitchFamily="34" charset="0"/>
                    <a:ea typeface="微软雅黑" pitchFamily="34" charset="-122"/>
                    <a:cs typeface="Times New Roman" pitchFamily="34" charset="-120"/>
                  </a:rPr>
                  <a:t>以</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𝑏</m:t>
                    </m:r>
                    <m:r>
                      <a:rPr lang="en-US" altLang="zh-CN" sz="1800" b="0" i="0">
                        <a:solidFill>
                          <a:srgbClr val="003760"/>
                        </a:solidFill>
                        <a:latin typeface="Cambria Math" pitchFamily="34" charset="0"/>
                        <a:ea typeface="Cambria Math" pitchFamily="34" charset="-122"/>
                        <a:cs typeface="Cambria Math" pitchFamily="34" charset="-120"/>
                      </a:rPr>
                      <m:t>+2</m:t>
                    </m:r>
                    <m:r>
                      <a:rPr lang="en-US" altLang="zh-CN" sz="1800" b="0" i="0">
                        <a:solidFill>
                          <a:srgbClr val="003760"/>
                        </a:solidFill>
                        <a:latin typeface="Cambria Math" pitchFamily="34" charset="0"/>
                        <a:ea typeface="Cambria Math" pitchFamily="34" charset="-122"/>
                        <a:cs typeface="Cambria Math" pitchFamily="34" charset="-120"/>
                      </a:rPr>
                      <m:t>𝑎</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𝑐</m:t>
                    </m:r>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𝜃</m:t>
                    </m:r>
                    <m:r>
                      <a:rPr lang="en-US" altLang="zh-CN" sz="1800" b="0" i="0">
                        <a:solidFill>
                          <a:srgbClr val="003760"/>
                        </a:solidFill>
                        <a:latin typeface="Cambria Math" pitchFamily="34" charset="0"/>
                        <a:ea typeface="Cambria Math" pitchFamily="34" charset="-122"/>
                        <a:cs typeface="Cambria Math" pitchFamily="34" charset="-120"/>
                      </a:rPr>
                      <m:t>+2</m:t>
                    </m:r>
                    <m:r>
                      <a:rPr lang="en-US" altLang="zh-CN" sz="1800" b="0" i="0">
                        <a:solidFill>
                          <a:srgbClr val="003760"/>
                        </a:solidFill>
                        <a:latin typeface="Cambria Math" pitchFamily="34" charset="0"/>
                        <a:ea typeface="Cambria Math" pitchFamily="34" charset="-122"/>
                        <a:cs typeface="Cambria Math" pitchFamily="34" charset="-120"/>
                      </a:rPr>
                      <m:t>𝑐</m:t>
                    </m:r>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𝜃</m:t>
                    </m:r>
                    <m:r>
                      <a:rPr lang="en-US" altLang="zh-CN" sz="1800" b="0" i="0">
                        <a:solidFill>
                          <a:srgbClr val="003760"/>
                        </a:solidFill>
                        <a:latin typeface="Cambria Math" pitchFamily="34" charset="0"/>
                        <a:ea typeface="Cambria Math" pitchFamily="34" charset="-122"/>
                        <a:cs typeface="Cambria Math" pitchFamily="34" charset="-120"/>
                      </a:rPr>
                      <m:t>=5</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latinLnBrk="1">
                  <a:lnSpc>
                    <a:spcPts val="3500"/>
                  </a:lnSpc>
                </a:pPr>
                <a:r>
                  <a:rPr lang="en-US" altLang="zh-CN" b="0" i="0">
                    <a:solidFill>
                      <a:srgbClr val="003760"/>
                    </a:solidFill>
                    <a:latin typeface="Times New Roman" pitchFamily="34" charset="0"/>
                    <a:ea typeface="微软雅黑" pitchFamily="34" charset="-122"/>
                    <a:cs typeface="Times New Roman" pitchFamily="34" charset="-120"/>
                  </a:rPr>
                  <a:t>解</a:t>
                </a:r>
                <a:r>
                  <a:rPr lang="en-US" altLang="zh-CN" sz="1800" b="0" i="0">
                    <a:solidFill>
                      <a:srgbClr val="003760"/>
                    </a:solidFill>
                    <a:latin typeface="Times New Roman" pitchFamily="34" charset="0"/>
                    <a:ea typeface="微软雅黑" pitchFamily="34" charset="-122"/>
                    <a:cs typeface="Times New Roman" pitchFamily="34" charset="-120"/>
                  </a:rPr>
                  <a:t>得</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𝑐</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5</m:t>
                        </m:r>
                      </m:num>
                      <m:den>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𝜃</m:t>
                        </m:r>
                        <m:r>
                          <a:rPr lang="en-US" altLang="zh-CN" sz="1800" b="0" i="0">
                            <a:solidFill>
                              <a:srgbClr val="003760"/>
                            </a:solidFill>
                            <a:latin typeface="Cambria Math" pitchFamily="34" charset="0"/>
                            <a:ea typeface="Cambria Math" pitchFamily="34" charset="-122"/>
                            <a:cs typeface="Cambria Math" pitchFamily="34" charset="-120"/>
                          </a:rPr>
                          <m:t>+2</m:t>
                        </m:r>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𝜃</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latinLnBrk="1">
                  <a:lnSpc>
                    <a:spcPts val="3500"/>
                  </a:lnSpc>
                </a:pPr>
                <a:r>
                  <a:rPr lang="en-US" altLang="zh-CN" b="0" i="0">
                    <a:solidFill>
                      <a:srgbClr val="003760"/>
                    </a:solidFill>
                    <a:latin typeface="Times New Roman" pitchFamily="34" charset="0"/>
                    <a:ea typeface="微软雅黑" pitchFamily="34" charset="-122"/>
                    <a:cs typeface="Times New Roman" pitchFamily="34" charset="-120"/>
                  </a:rPr>
                  <a:t>所</a:t>
                </a:r>
                <a:r>
                  <a:rPr lang="en-US" altLang="zh-CN" sz="1800" b="0" i="0">
                    <a:solidFill>
                      <a:srgbClr val="003760"/>
                    </a:solidFill>
                    <a:latin typeface="Times New Roman" pitchFamily="34" charset="0"/>
                    <a:ea typeface="微软雅黑" pitchFamily="34" charset="-122"/>
                    <a:cs typeface="Times New Roman" pitchFamily="34" charset="-120"/>
                  </a:rPr>
                  <a:t>以</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𝑎</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𝑐</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5(1+</m:t>
                        </m:r>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𝜃</m:t>
                        </m:r>
                        <m:r>
                          <a:rPr lang="en-US" altLang="zh-CN" sz="1800" b="0" i="0">
                            <a:solidFill>
                              <a:srgbClr val="003760"/>
                            </a:solidFill>
                            <a:latin typeface="Cambria Math" pitchFamily="34" charset="0"/>
                            <a:ea typeface="Cambria Math" pitchFamily="34" charset="-122"/>
                            <a:cs typeface="Cambria Math" pitchFamily="34" charset="-120"/>
                          </a:rPr>
                          <m:t>)</m:t>
                        </m:r>
                      </m:num>
                      <m:den>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𝜃</m:t>
                        </m:r>
                        <m:r>
                          <a:rPr lang="en-US" altLang="zh-CN" sz="1800" b="0" i="0">
                            <a:solidFill>
                              <a:srgbClr val="003760"/>
                            </a:solidFill>
                            <a:latin typeface="Cambria Math" pitchFamily="34" charset="0"/>
                            <a:ea typeface="Cambria Math" pitchFamily="34" charset="-122"/>
                            <a:cs typeface="Cambria Math" pitchFamily="34" charset="-120"/>
                          </a:rPr>
                          <m:t>+2</m:t>
                        </m:r>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𝜃</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latinLnBrk="1">
                  <a:lnSpc>
                    <a:spcPts val="3500"/>
                  </a:lnSpc>
                </a:pPr>
                <a:r>
                  <a:rPr lang="en-US" altLang="zh-CN" b="0" i="0">
                    <a:solidFill>
                      <a:srgbClr val="003760"/>
                    </a:solidFill>
                    <a:latin typeface="Times New Roman" pitchFamily="34" charset="0"/>
                    <a:ea typeface="微软雅黑" pitchFamily="34" charset="-122"/>
                    <a:cs typeface="Times New Roman" pitchFamily="34" charset="-120"/>
                  </a:rPr>
                  <a:t>令</a:t>
                </a:r>
                <a14:m>
                  <m:oMath xmlns:m="http://schemas.openxmlformats.org/officeDocument/2006/math">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𝜃</m:t>
                        </m:r>
                      </m:num>
                      <m:den>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𝜃</m:t>
                        </m:r>
                        <m:r>
                          <a:rPr lang="en-US" altLang="zh-CN" sz="1800" b="0" i="0">
                            <a:solidFill>
                              <a:srgbClr val="003760"/>
                            </a:solidFill>
                            <a:latin typeface="Cambria Math" pitchFamily="34" charset="0"/>
                            <a:ea typeface="Cambria Math" pitchFamily="34" charset="-122"/>
                            <a:cs typeface="Cambria Math" pitchFamily="34" charset="-120"/>
                          </a:rPr>
                          <m:t>+2</m:t>
                        </m:r>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𝜃</m:t>
                        </m:r>
                      </m:den>
                    </m:f>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𝑡</m:t>
                    </m:r>
                    <m:r>
                      <a:rPr lang="en-US" altLang="zh-CN" sz="1800" b="0" i="0">
                        <a:solidFill>
                          <a:srgbClr val="003760"/>
                        </a:solidFill>
                        <a:latin typeface="Cambria Math" pitchFamily="34" charset="0"/>
                        <a:ea typeface="Cambria Math" pitchFamily="34" charset="-122"/>
                        <a:cs typeface="Cambria Math" pitchFamily="34" charset="-120"/>
                      </a:rPr>
                      <m:t>&gt;0</m:t>
                    </m:r>
                  </m:oMath>
                </a14:m>
                <a:r>
                  <a:rPr lang="en-US" altLang="zh-CN" sz="1800" b="0" i="0" dirty="0">
                    <a:solidFill>
                      <a:srgbClr val="003760"/>
                    </a:solidFill>
                    <a:latin typeface="Times New Roman" pitchFamily="34" charset="0"/>
                    <a:ea typeface="微软雅黑" pitchFamily="34" charset="-122"/>
                    <a:cs typeface="Times New Roman" pitchFamily="34" charset="-120"/>
                  </a:rPr>
                  <a:t>，则</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(2</m:t>
                    </m:r>
                    <m:r>
                      <a:rPr lang="en-US" altLang="zh-CN" sz="1800" b="0" i="0">
                        <a:solidFill>
                          <a:srgbClr val="003760"/>
                        </a:solidFill>
                        <a:latin typeface="Cambria Math" pitchFamily="34" charset="0"/>
                        <a:ea typeface="Cambria Math" pitchFamily="34" charset="-122"/>
                        <a:cs typeface="Cambria Math" pitchFamily="34" charset="-120"/>
                      </a:rPr>
                      <m:t>𝑡</m:t>
                    </m:r>
                    <m:r>
                      <a:rPr lang="en-US" altLang="zh-CN" sz="1800" b="0" i="0">
                        <a:solidFill>
                          <a:srgbClr val="003760"/>
                        </a:solidFill>
                        <a:latin typeface="Cambria Math" pitchFamily="34" charset="0"/>
                        <a:ea typeface="Cambria Math" pitchFamily="34" charset="-122"/>
                        <a:cs typeface="Cambria Math" pitchFamily="34" charset="-120"/>
                      </a:rPr>
                      <m:t>−1)</m:t>
                    </m:r>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𝜃</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𝑡</m:t>
                    </m:r>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𝜃</m:t>
                    </m:r>
                    <m:r>
                      <a:rPr lang="en-US" altLang="zh-CN" sz="1800" b="0" i="0">
                        <a:solidFill>
                          <a:srgbClr val="003760"/>
                        </a:solidFill>
                        <a:latin typeface="Cambria Math" pitchFamily="34" charset="0"/>
                        <a:ea typeface="Cambria Math" pitchFamily="34" charset="-122"/>
                        <a:cs typeface="Cambria Math" pitchFamily="34" charset="-120"/>
                      </a:rPr>
                      <m:t>=1</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latinLnBrk="1">
                  <a:lnSpc>
                    <a:spcPct val="150000"/>
                  </a:lnSpc>
                </a:pPr>
                <a:endParaRPr lang="en-US" altLang="zh-CN" dirty="0"/>
              </a:p>
            </p:txBody>
          </p:sp>
        </mc:Choice>
        <mc:Fallback xmlns="">
          <p:sp>
            <p:nvSpPr>
              <p:cNvPr id="2" name="QB_6_AS.70_1#d8213114d?vaa=1&amp;vcp=1&amp;vop=1&amp;pid=651b4ee10&amp;color=0,55,96&amp;vtp=1&amp;bt=1&amp;bbb=1&amp;hb=1"/>
              <p:cNvSpPr>
                <a:spLocks noRot="1" noChangeAspect="1" noMove="1" noResize="1" noEditPoints="1" noAdjustHandles="1" noChangeArrowheads="1" noChangeShapeType="1" noTextEdit="1"/>
              </p:cNvSpPr>
              <p:nvPr/>
            </p:nvSpPr>
            <p:spPr>
              <a:xfrm>
                <a:off x="502920" y="1044815"/>
                <a:ext cx="10570464" cy="4737100"/>
              </a:xfrm>
              <a:prstGeom prst="rect">
                <a:avLst/>
              </a:prstGeom>
              <a:blipFill>
                <a:blip r:embed="rId3"/>
                <a:stretch>
                  <a:fillRect l="-1384" b="-1802"/>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anim calcmode="lin" valueType="num">
                                      <p:cBhvr>
                                        <p:cTn id="8" dur="500" fill="hold"/>
                                        <p:tgtEl>
                                          <p:spTgt spid="2">
                                            <p:bg/>
                                          </p:spTgt>
                                        </p:tgtEl>
                                        <p:attrNameLst>
                                          <p:attrName>ppt_x</p:attrName>
                                        </p:attrNameLst>
                                      </p:cBhvr>
                                      <p:tavLst>
                                        <p:tav tm="0">
                                          <p:val>
                                            <p:strVal val="#ppt_x"/>
                                          </p:val>
                                        </p:tav>
                                        <p:tav tm="100000">
                                          <p:val>
                                            <p:strVal val="#ppt_x"/>
                                          </p:val>
                                        </p:tav>
                                      </p:tavLst>
                                    </p:anim>
                                    <p:anim calcmode="lin" valueType="num">
                                      <p:cBhvr>
                                        <p:cTn id="9" dur="500" fill="hold"/>
                                        <p:tgtEl>
                                          <p:spTgt spid="2">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2">
                                            <p:txEl>
                                              <p:pRg st="0" end="0"/>
                                            </p:txEl>
                                          </p:spTgt>
                                        </p:tgtEl>
                                        <p:attrNameLst>
                                          <p:attrName>style.visibility</p:attrName>
                                        </p:attrNameLst>
                                      </p:cBhvr>
                                      <p:to>
                                        <p:strVal val="visible"/>
                                      </p:to>
                                    </p:set>
                                    <p:animEffect transition="in" filter="fade">
                                      <p:cBhvr>
                                        <p:cTn id="12" dur="500"/>
                                        <p:tgtEl>
                                          <p:spTgt spid="2">
                                            <p:txEl>
                                              <p:pRg st="0" end="0"/>
                                            </p:txEl>
                                          </p:spTgt>
                                        </p:tgtEl>
                                      </p:cBhvr>
                                    </p:animEffect>
                                    <p:anim calcmode="lin" valueType="num">
                                      <p:cBhvr>
                                        <p:cTn id="13"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2">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2">
                                            <p:txEl>
                                              <p:pRg st="1" end="1"/>
                                            </p:txEl>
                                          </p:spTgt>
                                        </p:tgtEl>
                                        <p:attrNameLst>
                                          <p:attrName>style.visibility</p:attrName>
                                        </p:attrNameLst>
                                      </p:cBhvr>
                                      <p:to>
                                        <p:strVal val="visible"/>
                                      </p:to>
                                    </p:set>
                                    <p:animEffect transition="in" filter="fade">
                                      <p:cBhvr>
                                        <p:cTn id="17" dur="500"/>
                                        <p:tgtEl>
                                          <p:spTgt spid="2">
                                            <p:txEl>
                                              <p:pRg st="1" end="1"/>
                                            </p:txEl>
                                          </p:spTgt>
                                        </p:tgtEl>
                                      </p:cBhvr>
                                    </p:animEffect>
                                    <p:anim calcmode="lin" valueType="num">
                                      <p:cBhvr>
                                        <p:cTn id="18"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2">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2">
                                            <p:txEl>
                                              <p:pRg st="2" end="2"/>
                                            </p:txEl>
                                          </p:spTgt>
                                        </p:tgtEl>
                                        <p:attrNameLst>
                                          <p:attrName>style.visibility</p:attrName>
                                        </p:attrNameLst>
                                      </p:cBhvr>
                                      <p:to>
                                        <p:strVal val="visible"/>
                                      </p:to>
                                    </p:set>
                                    <p:animEffect transition="in" filter="fade">
                                      <p:cBhvr>
                                        <p:cTn id="22" dur="500"/>
                                        <p:tgtEl>
                                          <p:spTgt spid="2">
                                            <p:txEl>
                                              <p:pRg st="2" end="2"/>
                                            </p:txEl>
                                          </p:spTgt>
                                        </p:tgtEl>
                                      </p:cBhvr>
                                    </p:animEffect>
                                    <p:anim calcmode="lin" valueType="num">
                                      <p:cBhvr>
                                        <p:cTn id="23"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2">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2">
                                            <p:txEl>
                                              <p:pRg st="3" end="3"/>
                                            </p:txEl>
                                          </p:spTgt>
                                        </p:tgtEl>
                                        <p:attrNameLst>
                                          <p:attrName>style.visibility</p:attrName>
                                        </p:attrNameLst>
                                      </p:cBhvr>
                                      <p:to>
                                        <p:strVal val="visible"/>
                                      </p:to>
                                    </p:set>
                                    <p:animEffect transition="in" filter="fade">
                                      <p:cBhvr>
                                        <p:cTn id="27" dur="500"/>
                                        <p:tgtEl>
                                          <p:spTgt spid="2">
                                            <p:txEl>
                                              <p:pRg st="3" end="3"/>
                                            </p:txEl>
                                          </p:spTgt>
                                        </p:tgtEl>
                                      </p:cBhvr>
                                    </p:animEffect>
                                    <p:anim calcmode="lin" valueType="num">
                                      <p:cBhvr>
                                        <p:cTn id="28" dur="500" fill="hold"/>
                                        <p:tgtEl>
                                          <p:spTgt spid="2">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2">
                                            <p:txEl>
                                              <p:pRg st="3" end="3"/>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2">
                                            <p:txEl>
                                              <p:pRg st="4" end="4"/>
                                            </p:txEl>
                                          </p:spTgt>
                                        </p:tgtEl>
                                        <p:attrNameLst>
                                          <p:attrName>style.visibility</p:attrName>
                                        </p:attrNameLst>
                                      </p:cBhvr>
                                      <p:to>
                                        <p:strVal val="visible"/>
                                      </p:to>
                                    </p:set>
                                    <p:animEffect transition="in" filter="fade">
                                      <p:cBhvr>
                                        <p:cTn id="32" dur="500"/>
                                        <p:tgtEl>
                                          <p:spTgt spid="2">
                                            <p:txEl>
                                              <p:pRg st="4" end="4"/>
                                            </p:txEl>
                                          </p:spTgt>
                                        </p:tgtEl>
                                      </p:cBhvr>
                                    </p:animEffect>
                                    <p:anim calcmode="lin" valueType="num">
                                      <p:cBhvr>
                                        <p:cTn id="33" dur="500" fill="hold"/>
                                        <p:tgtEl>
                                          <p:spTgt spid="2">
                                            <p:txEl>
                                              <p:pRg st="4" end="4"/>
                                            </p:txEl>
                                          </p:spTgt>
                                        </p:tgtEl>
                                        <p:attrNameLst>
                                          <p:attrName>ppt_x</p:attrName>
                                        </p:attrNameLst>
                                      </p:cBhvr>
                                      <p:tavLst>
                                        <p:tav tm="0">
                                          <p:val>
                                            <p:strVal val="#ppt_x"/>
                                          </p:val>
                                        </p:tav>
                                        <p:tav tm="100000">
                                          <p:val>
                                            <p:strVal val="#ppt_x"/>
                                          </p:val>
                                        </p:tav>
                                      </p:tavLst>
                                    </p:anim>
                                    <p:anim calcmode="lin" valueType="num">
                                      <p:cBhvr>
                                        <p:cTn id="34" dur="500" fill="hold"/>
                                        <p:tgtEl>
                                          <p:spTgt spid="2">
                                            <p:txEl>
                                              <p:pRg st="4" end="4"/>
                                            </p:txEl>
                                          </p:spTgt>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2">
                                            <p:txEl>
                                              <p:pRg st="5" end="5"/>
                                            </p:txEl>
                                          </p:spTgt>
                                        </p:tgtEl>
                                        <p:attrNameLst>
                                          <p:attrName>style.visibility</p:attrName>
                                        </p:attrNameLst>
                                      </p:cBhvr>
                                      <p:to>
                                        <p:strVal val="visible"/>
                                      </p:to>
                                    </p:set>
                                    <p:animEffect transition="in" filter="fade">
                                      <p:cBhvr>
                                        <p:cTn id="37" dur="500"/>
                                        <p:tgtEl>
                                          <p:spTgt spid="2">
                                            <p:txEl>
                                              <p:pRg st="5" end="5"/>
                                            </p:txEl>
                                          </p:spTgt>
                                        </p:tgtEl>
                                      </p:cBhvr>
                                    </p:animEffect>
                                    <p:anim calcmode="lin" valueType="num">
                                      <p:cBhvr>
                                        <p:cTn id="38" dur="500" fill="hold"/>
                                        <p:tgtEl>
                                          <p:spTgt spid="2">
                                            <p:txEl>
                                              <p:pRg st="5" end="5"/>
                                            </p:txEl>
                                          </p:spTgt>
                                        </p:tgtEl>
                                        <p:attrNameLst>
                                          <p:attrName>ppt_x</p:attrName>
                                        </p:attrNameLst>
                                      </p:cBhvr>
                                      <p:tavLst>
                                        <p:tav tm="0">
                                          <p:val>
                                            <p:strVal val="#ppt_x"/>
                                          </p:val>
                                        </p:tav>
                                        <p:tav tm="100000">
                                          <p:val>
                                            <p:strVal val="#ppt_x"/>
                                          </p:val>
                                        </p:tav>
                                      </p:tavLst>
                                    </p:anim>
                                    <p:anim calcmode="lin" valueType="num">
                                      <p:cBhvr>
                                        <p:cTn id="39" dur="500" fill="hold"/>
                                        <p:tgtEl>
                                          <p:spTgt spid="2">
                                            <p:txEl>
                                              <p:pRg st="5" end="5"/>
                                            </p:txEl>
                                          </p:spTgt>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2">
                                            <p:txEl>
                                              <p:pRg st="6" end="6"/>
                                            </p:txEl>
                                          </p:spTgt>
                                        </p:tgtEl>
                                        <p:attrNameLst>
                                          <p:attrName>style.visibility</p:attrName>
                                        </p:attrNameLst>
                                      </p:cBhvr>
                                      <p:to>
                                        <p:strVal val="visible"/>
                                      </p:to>
                                    </p:set>
                                    <p:animEffect transition="in" filter="fade">
                                      <p:cBhvr>
                                        <p:cTn id="42" dur="500"/>
                                        <p:tgtEl>
                                          <p:spTgt spid="2">
                                            <p:txEl>
                                              <p:pRg st="6" end="6"/>
                                            </p:txEl>
                                          </p:spTgt>
                                        </p:tgtEl>
                                      </p:cBhvr>
                                    </p:animEffect>
                                    <p:anim calcmode="lin" valueType="num">
                                      <p:cBhvr>
                                        <p:cTn id="43" dur="500" fill="hold"/>
                                        <p:tgtEl>
                                          <p:spTgt spid="2">
                                            <p:txEl>
                                              <p:pRg st="6" end="6"/>
                                            </p:txEl>
                                          </p:spTgt>
                                        </p:tgtEl>
                                        <p:attrNameLst>
                                          <p:attrName>ppt_x</p:attrName>
                                        </p:attrNameLst>
                                      </p:cBhvr>
                                      <p:tavLst>
                                        <p:tav tm="0">
                                          <p:val>
                                            <p:strVal val="#ppt_x"/>
                                          </p:val>
                                        </p:tav>
                                        <p:tav tm="100000">
                                          <p:val>
                                            <p:strVal val="#ppt_x"/>
                                          </p:val>
                                        </p:tav>
                                      </p:tavLst>
                                    </p:anim>
                                    <p:anim calcmode="lin" valueType="num">
                                      <p:cBhvr>
                                        <p:cTn id="44" dur="500" fill="hold"/>
                                        <p:tgtEl>
                                          <p:spTgt spid="2">
                                            <p:txEl>
                                              <p:pRg st="6" end="6"/>
                                            </p:txEl>
                                          </p:spTgt>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2">
                                            <p:txEl>
                                              <p:pRg st="7" end="7"/>
                                            </p:txEl>
                                          </p:spTgt>
                                        </p:tgtEl>
                                        <p:attrNameLst>
                                          <p:attrName>style.visibility</p:attrName>
                                        </p:attrNameLst>
                                      </p:cBhvr>
                                      <p:to>
                                        <p:strVal val="visible"/>
                                      </p:to>
                                    </p:set>
                                    <p:animEffect transition="in" filter="fade">
                                      <p:cBhvr>
                                        <p:cTn id="47" dur="500"/>
                                        <p:tgtEl>
                                          <p:spTgt spid="2">
                                            <p:txEl>
                                              <p:pRg st="7" end="7"/>
                                            </p:txEl>
                                          </p:spTgt>
                                        </p:tgtEl>
                                      </p:cBhvr>
                                    </p:animEffect>
                                    <p:anim calcmode="lin" valueType="num">
                                      <p:cBhvr>
                                        <p:cTn id="48" dur="500" fill="hold"/>
                                        <p:tgtEl>
                                          <p:spTgt spid="2">
                                            <p:txEl>
                                              <p:pRg st="7" end="7"/>
                                            </p:txEl>
                                          </p:spTgt>
                                        </p:tgtEl>
                                        <p:attrNameLst>
                                          <p:attrName>ppt_x</p:attrName>
                                        </p:attrNameLst>
                                      </p:cBhvr>
                                      <p:tavLst>
                                        <p:tav tm="0">
                                          <p:val>
                                            <p:strVal val="#ppt_x"/>
                                          </p:val>
                                        </p:tav>
                                        <p:tav tm="100000">
                                          <p:val>
                                            <p:strVal val="#ppt_x"/>
                                          </p:val>
                                        </p:tav>
                                      </p:tavLst>
                                    </p:anim>
                                    <p:anim calcmode="lin" valueType="num">
                                      <p:cBhvr>
                                        <p:cTn id="49" dur="500" fill="hold"/>
                                        <p:tgtEl>
                                          <p:spTgt spid="2">
                                            <p:txEl>
                                              <p:pRg st="7" end="7"/>
                                            </p:txEl>
                                          </p:spTgt>
                                        </p:tgtEl>
                                        <p:attrNameLst>
                                          <p:attrName>ppt_y</p:attrName>
                                        </p:attrNameLst>
                                      </p:cBhvr>
                                      <p:tavLst>
                                        <p:tav tm="0">
                                          <p:val>
                                            <p:strVal val="#ppt_y+.1"/>
                                          </p:val>
                                        </p:tav>
                                        <p:tav tm="100000">
                                          <p:val>
                                            <p:strVal val="#ppt_y"/>
                                          </p:val>
                                        </p:tav>
                                      </p:tavLst>
                                    </p:anim>
                                  </p:childTnLst>
                                </p:cTn>
                              </p:par>
                              <p:par>
                                <p:cTn id="50" presetID="42" presetClass="entr" presetSubtype="0" fill="hold" grpId="0" nodeType="withEffect">
                                  <p:stCondLst>
                                    <p:cond delay="0"/>
                                  </p:stCondLst>
                                  <p:childTnLst>
                                    <p:set>
                                      <p:cBhvr>
                                        <p:cTn id="51" dur="1" fill="hold">
                                          <p:stCondLst>
                                            <p:cond delay="0"/>
                                          </p:stCondLst>
                                        </p:cTn>
                                        <p:tgtEl>
                                          <p:spTgt spid="2">
                                            <p:txEl>
                                              <p:pRg st="8" end="8"/>
                                            </p:txEl>
                                          </p:spTgt>
                                        </p:tgtEl>
                                        <p:attrNameLst>
                                          <p:attrName>style.visibility</p:attrName>
                                        </p:attrNameLst>
                                      </p:cBhvr>
                                      <p:to>
                                        <p:strVal val="visible"/>
                                      </p:to>
                                    </p:set>
                                    <p:animEffect transition="in" filter="fade">
                                      <p:cBhvr>
                                        <p:cTn id="52" dur="500"/>
                                        <p:tgtEl>
                                          <p:spTgt spid="2">
                                            <p:txEl>
                                              <p:pRg st="8" end="8"/>
                                            </p:txEl>
                                          </p:spTgt>
                                        </p:tgtEl>
                                      </p:cBhvr>
                                    </p:animEffect>
                                    <p:anim calcmode="lin" valueType="num">
                                      <p:cBhvr>
                                        <p:cTn id="53" dur="500" fill="hold"/>
                                        <p:tgtEl>
                                          <p:spTgt spid="2">
                                            <p:txEl>
                                              <p:pRg st="8" end="8"/>
                                            </p:txEl>
                                          </p:spTgt>
                                        </p:tgtEl>
                                        <p:attrNameLst>
                                          <p:attrName>ppt_x</p:attrName>
                                        </p:attrNameLst>
                                      </p:cBhvr>
                                      <p:tavLst>
                                        <p:tav tm="0">
                                          <p:val>
                                            <p:strVal val="#ppt_x"/>
                                          </p:val>
                                        </p:tav>
                                        <p:tav tm="100000">
                                          <p:val>
                                            <p:strVal val="#ppt_x"/>
                                          </p:val>
                                        </p:tav>
                                      </p:tavLst>
                                    </p:anim>
                                    <p:anim calcmode="lin" valueType="num">
                                      <p:cBhvr>
                                        <p:cTn id="54" dur="500" fill="hold"/>
                                        <p:tgtEl>
                                          <p:spTgt spid="2">
                                            <p:txEl>
                                              <p:pRg st="8" end="8"/>
                                            </p:txEl>
                                          </p:spTgt>
                                        </p:tgtEl>
                                        <p:attrNameLst>
                                          <p:attrName>ppt_y</p:attrName>
                                        </p:attrNameLst>
                                      </p:cBhvr>
                                      <p:tavLst>
                                        <p:tav tm="0">
                                          <p:val>
                                            <p:strVal val="#ppt_y+.1"/>
                                          </p:val>
                                        </p:tav>
                                        <p:tav tm="100000">
                                          <p:val>
                                            <p:strVal val="#ppt_y"/>
                                          </p:val>
                                        </p:tav>
                                      </p:tavLst>
                                    </p:anim>
                                  </p:childTnLst>
                                </p:cTn>
                              </p:par>
                              <p:par>
                                <p:cTn id="55" presetID="42" presetClass="entr" presetSubtype="0" fill="hold" grpId="0" nodeType="withEffect">
                                  <p:stCondLst>
                                    <p:cond delay="0"/>
                                  </p:stCondLst>
                                  <p:childTnLst>
                                    <p:set>
                                      <p:cBhvr>
                                        <p:cTn id="56" dur="1" fill="hold">
                                          <p:stCondLst>
                                            <p:cond delay="0"/>
                                          </p:stCondLst>
                                        </p:cTn>
                                        <p:tgtEl>
                                          <p:spTgt spid="2">
                                            <p:txEl>
                                              <p:pRg st="9" end="9"/>
                                            </p:txEl>
                                          </p:spTgt>
                                        </p:tgtEl>
                                        <p:attrNameLst>
                                          <p:attrName>style.visibility</p:attrName>
                                        </p:attrNameLst>
                                      </p:cBhvr>
                                      <p:to>
                                        <p:strVal val="visible"/>
                                      </p:to>
                                    </p:set>
                                    <p:animEffect transition="in" filter="fade">
                                      <p:cBhvr>
                                        <p:cTn id="57" dur="500"/>
                                        <p:tgtEl>
                                          <p:spTgt spid="2">
                                            <p:txEl>
                                              <p:pRg st="9" end="9"/>
                                            </p:txEl>
                                          </p:spTgt>
                                        </p:tgtEl>
                                      </p:cBhvr>
                                    </p:animEffect>
                                    <p:anim calcmode="lin" valueType="num">
                                      <p:cBhvr>
                                        <p:cTn id="58" dur="500" fill="hold"/>
                                        <p:tgtEl>
                                          <p:spTgt spid="2">
                                            <p:txEl>
                                              <p:pRg st="9" end="9"/>
                                            </p:txEl>
                                          </p:spTgt>
                                        </p:tgtEl>
                                        <p:attrNameLst>
                                          <p:attrName>ppt_x</p:attrName>
                                        </p:attrNameLst>
                                      </p:cBhvr>
                                      <p:tavLst>
                                        <p:tav tm="0">
                                          <p:val>
                                            <p:strVal val="#ppt_x"/>
                                          </p:val>
                                        </p:tav>
                                        <p:tav tm="100000">
                                          <p:val>
                                            <p:strVal val="#ppt_x"/>
                                          </p:val>
                                        </p:tav>
                                      </p:tavLst>
                                    </p:anim>
                                    <p:anim calcmode="lin" valueType="num">
                                      <p:cBhvr>
                                        <p:cTn id="59" dur="500" fill="hold"/>
                                        <p:tgtEl>
                                          <p:spTgt spid="2">
                                            <p:txEl>
                                              <p:pRg st="9" end="9"/>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B_6_AS.70_1#d8213114d?vaa=1&amp;vcp=1&amp;vop=1&amp;pid=651b4ee10&amp;color=0,55,96&amp;vtp=1&amp;bt=1&amp;bbb=1&amp;hb=1">
                <a:extLst>
                  <a:ext uri="{FF2B5EF4-FFF2-40B4-BE49-F238E27FC236}">
                    <a16:creationId xmlns:a16="http://schemas.microsoft.com/office/drawing/2014/main" id="{AD6C9FAB-9B3B-148E-EDEF-AA40372EFBDF}"/>
                  </a:ext>
                </a:extLst>
              </p:cNvPr>
              <p:cNvSpPr/>
              <p:nvPr/>
            </p:nvSpPr>
            <p:spPr>
              <a:xfrm>
                <a:off x="502920" y="2642998"/>
                <a:ext cx="10570464" cy="1192340"/>
              </a:xfrm>
              <a:prstGeom prst="rect">
                <a:avLst/>
              </a:prstGeom>
              <a:noFill/>
              <a:ln/>
            </p:spPr>
            <p:txBody>
              <a:bodyPr wrap="none" lIns="0" tIns="0" rIns="0" bIns="0" rtlCol="0" anchor="t"/>
              <a:lstStyle/>
              <a:p>
                <a:pPr latinLnBrk="1">
                  <a:lnSpc>
                    <a:spcPts val="3300"/>
                  </a:lnSpc>
                </a:pPr>
                <a:r>
                  <a:rPr lang="en-US" altLang="zh-CN" b="0" i="0">
                    <a:solidFill>
                      <a:srgbClr val="003760"/>
                    </a:solidFill>
                    <a:latin typeface="Times New Roman" pitchFamily="34" charset="0"/>
                    <a:ea typeface="微软雅黑" pitchFamily="34" charset="-122"/>
                    <a:cs typeface="Times New Roman" pitchFamily="34" charset="-120"/>
                  </a:rPr>
                  <a:t>所</a:t>
                </a:r>
                <a:r>
                  <a:rPr lang="en-US" altLang="zh-CN" sz="1800" b="0" i="0">
                    <a:solidFill>
                      <a:srgbClr val="003760"/>
                    </a:solidFill>
                    <a:latin typeface="Times New Roman" pitchFamily="34" charset="0"/>
                    <a:ea typeface="微软雅黑" pitchFamily="34" charset="-122"/>
                    <a:cs typeface="Times New Roman" pitchFamily="34" charset="-120"/>
                  </a:rPr>
                  <a:t>以</a:t>
                </a:r>
                <a14:m>
                  <m:oMath xmlns:m="http://schemas.openxmlformats.org/officeDocument/2006/math">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(2</m:t>
                        </m:r>
                        <m:r>
                          <a:rPr lang="en-US" altLang="zh-CN" sz="1800" b="0" i="0">
                            <a:solidFill>
                              <a:srgbClr val="003760"/>
                            </a:solidFill>
                            <a:latin typeface="Cambria Math" pitchFamily="34" charset="0"/>
                            <a:ea typeface="Cambria Math" pitchFamily="34" charset="-122"/>
                            <a:cs typeface="Cambria Math" pitchFamily="34" charset="-120"/>
                          </a:rPr>
                          <m:t>𝑡</m:t>
                        </m:r>
                        <m:r>
                          <a:rPr lang="en-US" altLang="zh-CN" sz="1800" b="0" i="0">
                            <a:solidFill>
                              <a:srgbClr val="003760"/>
                            </a:solidFill>
                            <a:latin typeface="Cambria Math" pitchFamily="34" charset="0"/>
                            <a:ea typeface="Cambria Math" pitchFamily="34" charset="-122"/>
                            <a:cs typeface="Cambria Math" pitchFamily="34" charset="-120"/>
                          </a:rPr>
                          <m:t>−1</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m:t>
                            </m:r>
                          </m:e>
                          <m:sup>
                            <m:r>
                              <a:rPr lang="en-US" altLang="zh-CN" sz="1800" b="0" i="0">
                                <a:solidFill>
                                  <a:srgbClr val="003760"/>
                                </a:solidFill>
                                <a:latin typeface="Cambria Math" pitchFamily="34" charset="0"/>
                                <a:ea typeface="Cambria Math" pitchFamily="34" charset="-122"/>
                                <a:cs typeface="Cambria Math" pitchFamily="34" charset="-120"/>
                              </a:rPr>
                              <m:t>2</m:t>
                            </m:r>
                          </m:sup>
                        </m:sSup>
                        <m:r>
                          <a:rPr lang="en-US" altLang="zh-CN" sz="1800" b="0" i="0">
                            <a:solidFill>
                              <a:srgbClr val="003760"/>
                            </a:solidFill>
                            <a:latin typeface="Cambria Math" pitchFamily="34" charset="0"/>
                            <a:ea typeface="Cambria Math" pitchFamily="34" charset="-122"/>
                            <a:cs typeface="Cambria Math" pitchFamily="34" charset="-120"/>
                          </a:rPr>
                          <m:t>+</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𝑡</m:t>
                            </m:r>
                          </m:e>
                          <m:sup>
                            <m:r>
                              <a:rPr lang="en-US" altLang="zh-CN" sz="1800" b="0" i="0">
                                <a:solidFill>
                                  <a:srgbClr val="003760"/>
                                </a:solidFill>
                                <a:latin typeface="Cambria Math" pitchFamily="34" charset="0"/>
                                <a:ea typeface="Cambria Math" pitchFamily="34" charset="-122"/>
                                <a:cs typeface="Cambria Math" pitchFamily="34" charset="-120"/>
                              </a:rPr>
                              <m:t>2</m:t>
                            </m:r>
                          </m:sup>
                        </m:sSup>
                      </m:e>
                    </m:rad>
                    <m:r>
                      <m:rPr>
                        <m:sty m:val="p"/>
                      </m:rPr>
                      <a:rPr lang="en-US" altLang="zh-CN" sz="1800" b="0" i="0">
                        <a:solidFill>
                          <a:srgbClr val="003760"/>
                        </a:solidFill>
                        <a:latin typeface="Cambria Math" pitchFamily="34" charset="0"/>
                        <a:ea typeface="Cambria Math" pitchFamily="34" charset="-122"/>
                        <a:cs typeface="Cambria Math" pitchFamily="34" charset="-120"/>
                      </a:rPr>
                      <m:t>sin</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𝜃</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𝜑</m:t>
                    </m:r>
                    <m:r>
                      <a:rPr lang="en-US" altLang="zh-CN" sz="1800" b="0" i="0">
                        <a:solidFill>
                          <a:srgbClr val="003760"/>
                        </a:solidFill>
                        <a:latin typeface="Cambria Math" pitchFamily="34" charset="0"/>
                        <a:ea typeface="Cambria Math" pitchFamily="34" charset="-122"/>
                        <a:cs typeface="Cambria Math" pitchFamily="34" charset="-120"/>
                      </a:rPr>
                      <m:t>)≤</m:t>
                    </m:r>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(2</m:t>
                        </m:r>
                        <m:r>
                          <a:rPr lang="en-US" altLang="zh-CN" sz="1800" b="0" i="0">
                            <a:solidFill>
                              <a:srgbClr val="003760"/>
                            </a:solidFill>
                            <a:latin typeface="Cambria Math" pitchFamily="34" charset="0"/>
                            <a:ea typeface="Cambria Math" pitchFamily="34" charset="-122"/>
                            <a:cs typeface="Cambria Math" pitchFamily="34" charset="-120"/>
                          </a:rPr>
                          <m:t>𝑡</m:t>
                        </m:r>
                        <m:r>
                          <a:rPr lang="en-US" altLang="zh-CN" sz="1800" b="0" i="0">
                            <a:solidFill>
                              <a:srgbClr val="003760"/>
                            </a:solidFill>
                            <a:latin typeface="Cambria Math" pitchFamily="34" charset="0"/>
                            <a:ea typeface="Cambria Math" pitchFamily="34" charset="-122"/>
                            <a:cs typeface="Cambria Math" pitchFamily="34" charset="-120"/>
                          </a:rPr>
                          <m:t>−1</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m:t>
                            </m:r>
                          </m:e>
                          <m:sup>
                            <m:r>
                              <a:rPr lang="en-US" altLang="zh-CN" sz="1800" b="0" i="0">
                                <a:solidFill>
                                  <a:srgbClr val="003760"/>
                                </a:solidFill>
                                <a:latin typeface="Cambria Math" pitchFamily="34" charset="0"/>
                                <a:ea typeface="Cambria Math" pitchFamily="34" charset="-122"/>
                                <a:cs typeface="Cambria Math" pitchFamily="34" charset="-120"/>
                              </a:rPr>
                              <m:t>2</m:t>
                            </m:r>
                          </m:sup>
                        </m:sSup>
                        <m:r>
                          <a:rPr lang="en-US" altLang="zh-CN" sz="1800" b="0" i="0">
                            <a:solidFill>
                              <a:srgbClr val="003760"/>
                            </a:solidFill>
                            <a:latin typeface="Cambria Math" pitchFamily="34" charset="0"/>
                            <a:ea typeface="Cambria Math" pitchFamily="34" charset="-122"/>
                            <a:cs typeface="Cambria Math" pitchFamily="34" charset="-120"/>
                          </a:rPr>
                          <m:t>+</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𝑡</m:t>
                            </m:r>
                          </m:e>
                          <m:sup>
                            <m:r>
                              <a:rPr lang="en-US" altLang="zh-CN" sz="1800" b="0" i="0">
                                <a:solidFill>
                                  <a:srgbClr val="003760"/>
                                </a:solidFill>
                                <a:latin typeface="Cambria Math" pitchFamily="34" charset="0"/>
                                <a:ea typeface="Cambria Math" pitchFamily="34" charset="-122"/>
                                <a:cs typeface="Cambria Math" pitchFamily="34" charset="-120"/>
                              </a:rPr>
                              <m:t>2</m:t>
                            </m:r>
                          </m:sup>
                        </m:sSup>
                      </m:e>
                    </m:rad>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tan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𝜑</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2</m:t>
                        </m:r>
                        <m:r>
                          <a:rPr lang="en-US" altLang="zh-CN" sz="1800" b="0" i="0">
                            <a:solidFill>
                              <a:srgbClr val="003760"/>
                            </a:solidFill>
                            <a:latin typeface="Cambria Math" pitchFamily="34" charset="0"/>
                            <a:ea typeface="Cambria Math" pitchFamily="34" charset="-122"/>
                            <a:cs typeface="Cambria Math" pitchFamily="34" charset="-120"/>
                          </a:rPr>
                          <m:t>𝑡</m:t>
                        </m:r>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𝑡</m:t>
                        </m:r>
                      </m:den>
                    </m:f>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，即</a:t>
                </a:r>
                <a14:m>
                  <m:oMath xmlns:m="http://schemas.openxmlformats.org/officeDocument/2006/math">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(2</m:t>
                        </m:r>
                        <m:r>
                          <a:rPr lang="en-US" altLang="zh-CN" sz="1800" b="0" i="0">
                            <a:solidFill>
                              <a:srgbClr val="003760"/>
                            </a:solidFill>
                            <a:latin typeface="Cambria Math" pitchFamily="34" charset="0"/>
                            <a:ea typeface="Cambria Math" pitchFamily="34" charset="-122"/>
                            <a:cs typeface="Cambria Math" pitchFamily="34" charset="-120"/>
                          </a:rPr>
                          <m:t>𝑡</m:t>
                        </m:r>
                        <m:r>
                          <a:rPr lang="en-US" altLang="zh-CN" sz="1800" b="0" i="0">
                            <a:solidFill>
                              <a:srgbClr val="003760"/>
                            </a:solidFill>
                            <a:latin typeface="Cambria Math" pitchFamily="34" charset="0"/>
                            <a:ea typeface="Cambria Math" pitchFamily="34" charset="-122"/>
                            <a:cs typeface="Cambria Math" pitchFamily="34" charset="-120"/>
                          </a:rPr>
                          <m:t>−1</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m:t>
                            </m:r>
                          </m:e>
                          <m:sup>
                            <m:r>
                              <a:rPr lang="en-US" altLang="zh-CN" sz="1800" b="0" i="0">
                                <a:solidFill>
                                  <a:srgbClr val="003760"/>
                                </a:solidFill>
                                <a:latin typeface="Cambria Math" pitchFamily="34" charset="0"/>
                                <a:ea typeface="Cambria Math" pitchFamily="34" charset="-122"/>
                                <a:cs typeface="Cambria Math" pitchFamily="34" charset="-120"/>
                              </a:rPr>
                              <m:t>2</m:t>
                            </m:r>
                          </m:sup>
                        </m:sSup>
                        <m:r>
                          <a:rPr lang="en-US" altLang="zh-CN" sz="1800" b="0" i="0">
                            <a:solidFill>
                              <a:srgbClr val="003760"/>
                            </a:solidFill>
                            <a:latin typeface="Cambria Math" pitchFamily="34" charset="0"/>
                            <a:ea typeface="Cambria Math" pitchFamily="34" charset="-122"/>
                            <a:cs typeface="Cambria Math" pitchFamily="34" charset="-120"/>
                          </a:rPr>
                          <m:t>+</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𝑡</m:t>
                            </m:r>
                          </m:e>
                          <m:sup>
                            <m:r>
                              <a:rPr lang="en-US" altLang="zh-CN" sz="1800" b="0" i="0">
                                <a:solidFill>
                                  <a:srgbClr val="003760"/>
                                </a:solidFill>
                                <a:latin typeface="Cambria Math" pitchFamily="34" charset="0"/>
                                <a:ea typeface="Cambria Math" pitchFamily="34" charset="-122"/>
                                <a:cs typeface="Cambria Math" pitchFamily="34" charset="-120"/>
                              </a:rPr>
                              <m:t>2</m:t>
                            </m:r>
                          </m:sup>
                        </m:sSup>
                      </m:e>
                    </m:rad>
                    <m:r>
                      <a:rPr lang="en-US" altLang="zh-CN" sz="1800" b="0" i="0">
                        <a:solidFill>
                          <a:srgbClr val="003760"/>
                        </a:solidFill>
                        <a:latin typeface="Cambria Math" pitchFamily="34" charset="0"/>
                        <a:ea typeface="Cambria Math" pitchFamily="34" charset="-122"/>
                        <a:cs typeface="Cambria Math" pitchFamily="34" charset="-120"/>
                      </a:rPr>
                      <m:t>≥1</m:t>
                    </m:r>
                  </m:oMath>
                </a14:m>
                <a:r>
                  <a:rPr lang="en-US" altLang="zh-CN" sz="1800" b="0" i="0" dirty="0">
                    <a:solidFill>
                      <a:srgbClr val="003760"/>
                    </a:solidFill>
                    <a:latin typeface="Times New Roman" pitchFamily="34" charset="0"/>
                    <a:ea typeface="微软雅黑" pitchFamily="34" charset="-122"/>
                    <a:cs typeface="Times New Roman" pitchFamily="34" charset="-120"/>
                  </a:rPr>
                  <a:t>，解得</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𝑡</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4</m:t>
                        </m:r>
                      </m:num>
                      <m:den>
                        <m:r>
                          <a:rPr lang="en-US" altLang="zh-CN" sz="1800" b="0" i="0">
                            <a:solidFill>
                              <a:srgbClr val="003760"/>
                            </a:solidFill>
                            <a:latin typeface="Cambria Math" pitchFamily="34" charset="0"/>
                            <a:ea typeface="Cambria Math" pitchFamily="34" charset="-122"/>
                            <a:cs typeface="Cambria Math" pitchFamily="34" charset="-120"/>
                          </a:rPr>
                          <m:t>5</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或</a:t>
                </a:r>
              </a:p>
              <a:p>
                <a:pPr latinLnBrk="1">
                  <a:lnSpc>
                    <a:spcPts val="3300"/>
                  </a:lnSpc>
                </a:pP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𝑡</m:t>
                    </m:r>
                    <m:r>
                      <a:rPr lang="en-US" altLang="zh-CN" sz="1800" b="0" i="0">
                        <a:solidFill>
                          <a:srgbClr val="003760"/>
                        </a:solidFill>
                        <a:latin typeface="Cambria Math" pitchFamily="34" charset="0"/>
                        <a:ea typeface="Cambria Math" pitchFamily="34" charset="-122"/>
                        <a:cs typeface="Cambria Math" pitchFamily="34" charset="-120"/>
                      </a:rPr>
                      <m:t>≤0</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（舍去），</a:t>
                </a:r>
                <a:endParaRPr lang="en-US" altLang="zh-CN" sz="1800" dirty="0"/>
              </a:p>
              <a:p>
                <a:pPr latinLnBrk="1">
                  <a:lnSpc>
                    <a:spcPts val="3100"/>
                  </a:lnSpc>
                </a:pPr>
                <a:r>
                  <a:rPr lang="en-US" altLang="zh-CN" b="0" i="0">
                    <a:solidFill>
                      <a:srgbClr val="003760"/>
                    </a:solidFill>
                    <a:latin typeface="Times New Roman" pitchFamily="34" charset="0"/>
                    <a:ea typeface="微软雅黑" pitchFamily="34" charset="-122"/>
                    <a:cs typeface="Times New Roman" pitchFamily="34" charset="-120"/>
                  </a:rPr>
                  <a:t>所以</a:t>
                </a:r>
                <a14:m>
                  <m:oMath xmlns:m="http://schemas.openxmlformats.org/officeDocument/2006/math">
                    <m:r>
                      <a:rPr lang="en-US" altLang="zh-CN" b="0" i="0">
                        <a:solidFill>
                          <a:srgbClr val="003760"/>
                        </a:solidFill>
                        <a:latin typeface="Cambria Math" pitchFamily="34" charset="0"/>
                        <a:ea typeface="Cambria Math" pitchFamily="34" charset="-122"/>
                        <a:cs typeface="Cambria Math" pitchFamily="34" charset="-120"/>
                      </a:rPr>
                      <m:t>𝑎</m:t>
                    </m:r>
                    <m:r>
                      <a:rPr lang="en-US" altLang="zh-CN" b="0" i="0">
                        <a:solidFill>
                          <a:srgbClr val="003760"/>
                        </a:solidFill>
                        <a:latin typeface="Cambria Math" pitchFamily="34" charset="0"/>
                        <a:ea typeface="Cambria Math" pitchFamily="34" charset="-122"/>
                        <a:cs typeface="Cambria Math" pitchFamily="34" charset="-120"/>
                      </a:rPr>
                      <m:t>+</m:t>
                    </m:r>
                    <m:r>
                      <a:rPr lang="en-US" altLang="zh-CN" b="0" i="0">
                        <a:solidFill>
                          <a:srgbClr val="003760"/>
                        </a:solidFill>
                        <a:latin typeface="Cambria Math" pitchFamily="34" charset="0"/>
                        <a:ea typeface="Cambria Math" pitchFamily="34" charset="-122"/>
                        <a:cs typeface="Cambria Math" pitchFamily="34" charset="-120"/>
                      </a:rPr>
                      <m:t>𝑐</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的最小值为4.</a:t>
                </a:r>
                <a:endParaRPr lang="en-US" altLang="zh-CN" dirty="0"/>
              </a:p>
            </p:txBody>
          </p:sp>
        </mc:Choice>
        <mc:Fallback xmlns="">
          <p:sp>
            <p:nvSpPr>
              <p:cNvPr id="2" name="QB_6_AS.70_1#d8213114d?vaa=1&amp;vcp=1&amp;vop=1&amp;pid=651b4ee10&amp;color=0,55,96&amp;vtp=1&amp;bt=1&amp;bbb=1&amp;hb=1">
                <a:extLst>
                  <a:ext uri="{FF2B5EF4-FFF2-40B4-BE49-F238E27FC236}">
                    <a16:creationId xmlns:a16="http://schemas.microsoft.com/office/drawing/2014/main" id="{AD6C9FAB-9B3B-148E-EDEF-AA40372EFBDF}"/>
                  </a:ext>
                </a:extLst>
              </p:cNvPr>
              <p:cNvSpPr>
                <a:spLocks noRot="1" noChangeAspect="1" noMove="1" noResize="1" noEditPoints="1" noAdjustHandles="1" noChangeArrowheads="1" noChangeShapeType="1" noTextEdit="1"/>
              </p:cNvSpPr>
              <p:nvPr/>
            </p:nvSpPr>
            <p:spPr>
              <a:xfrm>
                <a:off x="502920" y="2642998"/>
                <a:ext cx="10570464" cy="1192340"/>
              </a:xfrm>
              <a:prstGeom prst="rect">
                <a:avLst/>
              </a:prstGeom>
              <a:blipFill>
                <a:blip r:embed="rId2"/>
                <a:stretch>
                  <a:fillRect l="-1384" b="-11795"/>
                </a:stretch>
              </a:blipFill>
              <a:ln/>
            </p:spPr>
            <p:txBody>
              <a:bodyPr/>
              <a:lstStyle/>
              <a:p>
                <a:r>
                  <a:rPr lang="zh-CN" altLang="en-US">
                    <a:noFill/>
                  </a:rPr>
                  <a:t> </a:t>
                </a:r>
              </a:p>
            </p:txBody>
          </p:sp>
        </mc:Fallback>
      </mc:AlternateContent>
      <p:sp>
        <p:nvSpPr>
          <p:cNvPr id="3" name="QB_6_AN.71_1#d8213114d?vaa=1&amp;vcp=1&amp;vop=1&amp;pid=651b4ee10&amp;color=0,55,96&amp;vtp=1&amp;bbb=1">
            <a:extLst>
              <a:ext uri="{FF2B5EF4-FFF2-40B4-BE49-F238E27FC236}">
                <a16:creationId xmlns:a16="http://schemas.microsoft.com/office/drawing/2014/main" id="{832D2609-B5F6-951F-3A80-008C50DC5112}"/>
              </a:ext>
            </a:extLst>
          </p:cNvPr>
          <p:cNvSpPr/>
          <p:nvPr/>
        </p:nvSpPr>
        <p:spPr>
          <a:xfrm>
            <a:off x="502920" y="3836769"/>
            <a:ext cx="10570464" cy="408305"/>
          </a:xfrm>
          <a:prstGeom prst="rect">
            <a:avLst/>
          </a:prstGeom>
          <a:noFill/>
          <a:ln/>
        </p:spPr>
        <p:txBody>
          <a:bodyPr wrap="none" lIns="0" tIns="0" rIns="0" bIns="0" rtlCol="0" anchor="t"/>
          <a:lstStyle/>
          <a:p>
            <a:pPr algn="l" latinLnBrk="1">
              <a:lnSpc>
                <a:spcPts val="3600"/>
              </a:lnSpc>
            </a:pPr>
            <a:r>
              <a:rPr lang="en-US" altLang="zh-CN" sz="2000" b="1" i="0" dirty="0">
                <a:solidFill>
                  <a:srgbClr val="6161F4"/>
                </a:solidFill>
                <a:latin typeface="Times New Roman" pitchFamily="34" charset="0"/>
                <a:ea typeface="微软雅黑" pitchFamily="34" charset="-122"/>
                <a:cs typeface="Times New Roman" pitchFamily="34" charset="-120"/>
              </a:rPr>
              <a:t>【答案】</a:t>
            </a:r>
            <a:r>
              <a:rPr lang="en-US" altLang="zh-CN" sz="2000" b="0" i="0" dirty="0">
                <a:solidFill>
                  <a:srgbClr val="6161F4"/>
                </a:solidFill>
                <a:latin typeface="Times New Roman" pitchFamily="34" charset="0"/>
                <a:ea typeface="微软雅黑" pitchFamily="34" charset="-122"/>
                <a:cs typeface="Times New Roman" pitchFamily="34" charset="-120"/>
              </a:rPr>
              <a:t>4</a:t>
            </a:r>
            <a:endParaRPr lang="en-US" altLang="zh-CN" sz="2000" dirty="0"/>
          </a:p>
        </p:txBody>
      </p:sp>
    </p:spTree>
    <p:extLst>
      <p:ext uri="{BB962C8B-B14F-4D97-AF65-F5344CB8AC3E}">
        <p14:creationId xmlns:p14="http://schemas.microsoft.com/office/powerpoint/2010/main" val="3944645183"/>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anim calcmode="lin" valueType="num">
                                      <p:cBhvr>
                                        <p:cTn id="8" dur="500" fill="hold"/>
                                        <p:tgtEl>
                                          <p:spTgt spid="2">
                                            <p:bg/>
                                          </p:spTgt>
                                        </p:tgtEl>
                                        <p:attrNameLst>
                                          <p:attrName>ppt_x</p:attrName>
                                        </p:attrNameLst>
                                      </p:cBhvr>
                                      <p:tavLst>
                                        <p:tav tm="0">
                                          <p:val>
                                            <p:strVal val="#ppt_x"/>
                                          </p:val>
                                        </p:tav>
                                        <p:tav tm="100000">
                                          <p:val>
                                            <p:strVal val="#ppt_x"/>
                                          </p:val>
                                        </p:tav>
                                      </p:tavLst>
                                    </p:anim>
                                    <p:anim calcmode="lin" valueType="num">
                                      <p:cBhvr>
                                        <p:cTn id="9" dur="500" fill="hold"/>
                                        <p:tgtEl>
                                          <p:spTgt spid="2">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2">
                                            <p:txEl>
                                              <p:pRg st="0" end="0"/>
                                            </p:txEl>
                                          </p:spTgt>
                                        </p:tgtEl>
                                        <p:attrNameLst>
                                          <p:attrName>style.visibility</p:attrName>
                                        </p:attrNameLst>
                                      </p:cBhvr>
                                      <p:to>
                                        <p:strVal val="visible"/>
                                      </p:to>
                                    </p:set>
                                    <p:animEffect transition="in" filter="fade">
                                      <p:cBhvr>
                                        <p:cTn id="12" dur="500"/>
                                        <p:tgtEl>
                                          <p:spTgt spid="2">
                                            <p:txEl>
                                              <p:pRg st="0" end="0"/>
                                            </p:txEl>
                                          </p:spTgt>
                                        </p:tgtEl>
                                      </p:cBhvr>
                                    </p:animEffect>
                                    <p:anim calcmode="lin" valueType="num">
                                      <p:cBhvr>
                                        <p:cTn id="13"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2">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2">
                                            <p:txEl>
                                              <p:pRg st="1" end="1"/>
                                            </p:txEl>
                                          </p:spTgt>
                                        </p:tgtEl>
                                        <p:attrNameLst>
                                          <p:attrName>style.visibility</p:attrName>
                                        </p:attrNameLst>
                                      </p:cBhvr>
                                      <p:to>
                                        <p:strVal val="visible"/>
                                      </p:to>
                                    </p:set>
                                    <p:animEffect transition="in" filter="fade">
                                      <p:cBhvr>
                                        <p:cTn id="17" dur="500"/>
                                        <p:tgtEl>
                                          <p:spTgt spid="2">
                                            <p:txEl>
                                              <p:pRg st="1" end="1"/>
                                            </p:txEl>
                                          </p:spTgt>
                                        </p:tgtEl>
                                      </p:cBhvr>
                                    </p:animEffect>
                                    <p:anim calcmode="lin" valueType="num">
                                      <p:cBhvr>
                                        <p:cTn id="18"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2">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2">
                                            <p:txEl>
                                              <p:pRg st="2" end="2"/>
                                            </p:txEl>
                                          </p:spTgt>
                                        </p:tgtEl>
                                        <p:attrNameLst>
                                          <p:attrName>style.visibility</p:attrName>
                                        </p:attrNameLst>
                                      </p:cBhvr>
                                      <p:to>
                                        <p:strVal val="visible"/>
                                      </p:to>
                                    </p:set>
                                    <p:animEffect transition="in" filter="fade">
                                      <p:cBhvr>
                                        <p:cTn id="22" dur="500"/>
                                        <p:tgtEl>
                                          <p:spTgt spid="2">
                                            <p:txEl>
                                              <p:pRg st="2" end="2"/>
                                            </p:txEl>
                                          </p:spTgt>
                                        </p:tgtEl>
                                      </p:cBhvr>
                                    </p:animEffect>
                                    <p:anim calcmode="lin" valueType="num">
                                      <p:cBhvr>
                                        <p:cTn id="23"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2">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42" presetClass="entr" presetSubtype="0" fill="hold" grpId="0" nodeType="clickEffect">
                                  <p:stCondLst>
                                    <p:cond delay="0"/>
                                  </p:stCondLst>
                                  <p:childTnLst>
                                    <p:set>
                                      <p:cBhvr>
                                        <p:cTn id="28" dur="1" fill="hold">
                                          <p:stCondLst>
                                            <p:cond delay="0"/>
                                          </p:stCondLst>
                                        </p:cTn>
                                        <p:tgtEl>
                                          <p:spTgt spid="3">
                                            <p:bg/>
                                          </p:spTgt>
                                        </p:tgtEl>
                                        <p:attrNameLst>
                                          <p:attrName>style.visibility</p:attrName>
                                        </p:attrNameLst>
                                      </p:cBhvr>
                                      <p:to>
                                        <p:strVal val="visible"/>
                                      </p:to>
                                    </p:set>
                                    <p:animEffect transition="in" filter="fade">
                                      <p:cBhvr>
                                        <p:cTn id="29" dur="500"/>
                                        <p:tgtEl>
                                          <p:spTgt spid="3">
                                            <p:bg/>
                                          </p:spTgt>
                                        </p:tgtEl>
                                      </p:cBhvr>
                                    </p:animEffect>
                                    <p:anim calcmode="lin" valueType="num">
                                      <p:cBhvr>
                                        <p:cTn id="30" dur="500" fill="hold"/>
                                        <p:tgtEl>
                                          <p:spTgt spid="3">
                                            <p:bg/>
                                          </p:spTgt>
                                        </p:tgtEl>
                                        <p:attrNameLst>
                                          <p:attrName>ppt_x</p:attrName>
                                        </p:attrNameLst>
                                      </p:cBhvr>
                                      <p:tavLst>
                                        <p:tav tm="0">
                                          <p:val>
                                            <p:strVal val="#ppt_x"/>
                                          </p:val>
                                        </p:tav>
                                        <p:tav tm="100000">
                                          <p:val>
                                            <p:strVal val="#ppt_x"/>
                                          </p:val>
                                        </p:tav>
                                      </p:tavLst>
                                    </p:anim>
                                    <p:anim calcmode="lin" valueType="num">
                                      <p:cBhvr>
                                        <p:cTn id="31" dur="500" fill="hold"/>
                                        <p:tgtEl>
                                          <p:spTgt spid="3">
                                            <p:bg/>
                                          </p:spTgt>
                                        </p:tgtEl>
                                        <p:attrNameLst>
                                          <p:attrName>ppt_y</p:attrName>
                                        </p:attrNameLst>
                                      </p:cBhvr>
                                      <p:tavLst>
                                        <p:tav tm="0">
                                          <p:val>
                                            <p:strVal val="#ppt_y+.1"/>
                                          </p:val>
                                        </p:tav>
                                        <p:tav tm="100000">
                                          <p:val>
                                            <p:strVal val="#ppt_y"/>
                                          </p:val>
                                        </p:tav>
                                      </p:tavLst>
                                    </p:anim>
                                  </p:childTnLst>
                                </p:cTn>
                              </p:par>
                              <p:par>
                                <p:cTn id="32" presetID="42" presetClass="entr" presetSubtype="0" fill="hold" grpId="0" nodeType="withEffect">
                                  <p:stCondLst>
                                    <p:cond delay="0"/>
                                  </p:stCondLst>
                                  <p:childTnLst>
                                    <p:set>
                                      <p:cBhvr>
                                        <p:cTn id="33" dur="1" fill="hold">
                                          <p:stCondLst>
                                            <p:cond delay="0"/>
                                          </p:stCondLst>
                                        </p:cTn>
                                        <p:tgtEl>
                                          <p:spTgt spid="3">
                                            <p:txEl>
                                              <p:pRg st="0" end="0"/>
                                            </p:txEl>
                                          </p:spTgt>
                                        </p:tgtEl>
                                        <p:attrNameLst>
                                          <p:attrName>style.visibility</p:attrName>
                                        </p:attrNameLst>
                                      </p:cBhvr>
                                      <p:to>
                                        <p:strVal val="visible"/>
                                      </p:to>
                                    </p:set>
                                    <p:animEffect transition="in" filter="fade">
                                      <p:cBhvr>
                                        <p:cTn id="34" dur="500"/>
                                        <p:tgtEl>
                                          <p:spTgt spid="3">
                                            <p:txEl>
                                              <p:pRg st="0" end="0"/>
                                            </p:txEl>
                                          </p:spTgt>
                                        </p:tgtEl>
                                      </p:cBhvr>
                                    </p:animEffect>
                                    <p:anim calcmode="lin" valueType="num">
                                      <p:cBhvr>
                                        <p:cTn id="35"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36" dur="5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P spid="3" grpId="0" build="p" animBg="1"/>
    </p:bldLst>
  </p:timing>
</p:sld>
</file>

<file path=ppt/slides/slide38.xml><?xml version="1.0" encoding="utf-8"?>
<p:sld xmlns:a="http://schemas.openxmlformats.org/drawingml/2006/main" xmlns:r="http://schemas.openxmlformats.org/officeDocument/2006/relationships" xmlns:p="http://schemas.openxmlformats.org/presentationml/2006/main">
  <p:cSld name="Slide 35&amp;si=35">
    <p:spTree>
      <p:nvGrpSpPr>
        <p:cNvPr id="1" name=""/>
        <p:cNvGrpSpPr/>
        <p:nvPr/>
      </p:nvGrpSpPr>
      <p:grpSpPr>
        <a:xfrm>
          <a:off x="0" y="0"/>
          <a:ext cx="0" cy="0"/>
          <a:chOff x="0" y="0"/>
          <a:chExt cx="0" cy="0"/>
        </a:xfrm>
      </p:grpSpPr>
      <p:sp>
        <p:nvSpPr>
          <p:cNvPr id="2" name="C_5_BD#d560df9ef?vcp=1&amp;pid=ecfd67641&amp;color=97,97,244&amp;vtp=1&amp;bt=1&amp;bbb=1"/>
          <p:cNvSpPr/>
          <p:nvPr/>
        </p:nvSpPr>
        <p:spPr>
          <a:xfrm>
            <a:off x="502920" y="792000"/>
            <a:ext cx="10570464" cy="812800"/>
          </a:xfrm>
          <a:prstGeom prst="rect">
            <a:avLst/>
          </a:prstGeom>
          <a:noFill/>
          <a:ln/>
        </p:spPr>
        <p:txBody>
          <a:bodyPr wrap="none" lIns="0" tIns="0" rIns="0" bIns="0" rtlCol="0" anchor="t"/>
          <a:lstStyle/>
          <a:p>
            <a:pPr algn="l" latinLnBrk="1">
              <a:lnSpc>
                <a:spcPts val="3400"/>
              </a:lnSpc>
            </a:pPr>
            <a:r>
              <a:rPr lang="en-US" altLang="zh-CN" sz="2000" b="0" i="0" dirty="0">
                <a:solidFill>
                  <a:srgbClr val="6161F4"/>
                </a:solidFill>
                <a:latin typeface="Times New Roman" pitchFamily="34" charset="0"/>
                <a:ea typeface="微软雅黑" pitchFamily="34" charset="-122"/>
                <a:cs typeface="Times New Roman" pitchFamily="34" charset="-120"/>
              </a:rPr>
              <a:t>题型5</a:t>
            </a:r>
            <a:r>
              <a:rPr lang="en-US" altLang="zh-CN" sz="2000" b="0" i="0" dirty="0">
                <a:solidFill>
                  <a:srgbClr val="6161F4"/>
                </a:solidFill>
                <a:latin typeface="SimSun" pitchFamily="34" charset="0"/>
                <a:ea typeface="SimSun" pitchFamily="34" charset="-122"/>
                <a:cs typeface="SimSun" pitchFamily="34" charset="-120"/>
              </a:rPr>
              <a:t> </a:t>
            </a:r>
            <a:r>
              <a:rPr lang="en-US" altLang="zh-CN" sz="2000" b="0" i="0" dirty="0">
                <a:solidFill>
                  <a:srgbClr val="6161F4"/>
                </a:solidFill>
                <a:latin typeface="Times New Roman" pitchFamily="34" charset="0"/>
                <a:ea typeface="微软雅黑" pitchFamily="34" charset="-122"/>
                <a:cs typeface="Times New Roman" pitchFamily="34" charset="-120"/>
              </a:rPr>
              <a:t>三角函数的实际应用</a:t>
            </a:r>
            <a:endParaRPr lang="en-US" altLang="zh-CN" sz="2000" dirty="0"/>
          </a:p>
        </p:txBody>
      </p:sp>
      <mc:AlternateContent xmlns:mc="http://schemas.openxmlformats.org/markup-compatibility/2006" xmlns:a14="http://schemas.microsoft.com/office/drawing/2010/main">
        <mc:Choice Requires="a14">
          <p:sp>
            <p:nvSpPr>
              <p:cNvPr id="3" name="QO_6_BD.72_1#836bf7964?vcp=1&amp;vop=1&amp;pid=d560df9ef&amp;color=0,55,96&amp;vtp=1&amp;bbb=1&amp;hb=1"/>
              <p:cNvSpPr/>
              <p:nvPr/>
            </p:nvSpPr>
            <p:spPr>
              <a:xfrm>
                <a:off x="502920" y="1225895"/>
                <a:ext cx="10570464" cy="773430"/>
              </a:xfrm>
              <a:prstGeom prst="rect">
                <a:avLst/>
              </a:prstGeom>
              <a:noFill/>
              <a:ln/>
            </p:spPr>
            <p:txBody>
              <a:bodyPr wrap="none" lIns="0" tIns="0" rIns="0" bIns="0" rtlCol="0" anchor="t"/>
              <a:lstStyle/>
              <a:p>
                <a:pPr algn="l" latinLnBrk="1">
                  <a:lnSpc>
                    <a:spcPts val="3300"/>
                  </a:lnSpc>
                </a:pPr>
                <a:r>
                  <a:rPr lang="en-US" altLang="zh-CN" sz="1800" b="0"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例5</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如图，</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𝐴</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𝐵</m:t>
                    </m:r>
                  </m:oMath>
                </a14:m>
                <a:r>
                  <a:rPr lang="en-US" altLang="zh-CN" sz="1800" b="0" i="0" dirty="0">
                    <a:solidFill>
                      <a:srgbClr val="003760"/>
                    </a:solidFill>
                    <a:latin typeface="Times New Roman" pitchFamily="34" charset="0"/>
                    <a:ea typeface="微软雅黑" pitchFamily="34" charset="-122"/>
                    <a:cs typeface="Times New Roman" pitchFamily="34" charset="-120"/>
                  </a:rPr>
                  <a:t>是半径为1的圆</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𝑂</m:t>
                    </m:r>
                  </m:oMath>
                </a14:m>
                <a:r>
                  <a:rPr lang="en-US" altLang="zh-CN" sz="1800" b="0" i="0" dirty="0">
                    <a:solidFill>
                      <a:srgbClr val="003760"/>
                    </a:solidFill>
                    <a:latin typeface="Times New Roman" pitchFamily="34" charset="0"/>
                    <a:ea typeface="微软雅黑" pitchFamily="34" charset="-122"/>
                    <a:cs typeface="Times New Roman" pitchFamily="34" charset="-120"/>
                  </a:rPr>
                  <a:t>上的任意两点，以</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𝐴𝐵</m:t>
                    </m:r>
                  </m:oMath>
                </a14:m>
                <a:r>
                  <a:rPr lang="en-US" altLang="zh-CN" sz="1800" b="0" i="0" dirty="0">
                    <a:solidFill>
                      <a:srgbClr val="003760"/>
                    </a:solidFill>
                    <a:latin typeface="Times New Roman" pitchFamily="34" charset="0"/>
                    <a:ea typeface="微软雅黑" pitchFamily="34" charset="-122"/>
                    <a:cs typeface="Times New Roman" pitchFamily="34" charset="-120"/>
                  </a:rPr>
                  <a:t>为一边作等边三角形</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𝐴𝐵𝐶</m:t>
                    </m:r>
                  </m:oMath>
                </a14:m>
                <a:r>
                  <a:rPr lang="en-US" altLang="zh-CN" sz="1800" b="0" i="0" dirty="0">
                    <a:solidFill>
                      <a:srgbClr val="003760"/>
                    </a:solidFill>
                    <a:latin typeface="Times New Roman" pitchFamily="34" charset="0"/>
                    <a:ea typeface="微软雅黑" pitchFamily="34" charset="-122"/>
                    <a:cs typeface="Times New Roman" pitchFamily="34" charset="-120"/>
                  </a:rPr>
                  <a:t>，问</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𝐴</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𝐵</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处于怎样的</a:t>
                </a:r>
              </a:p>
              <a:p>
                <a:pPr latinLnBrk="1">
                  <a:lnSpc>
                    <a:spcPts val="3100"/>
                  </a:lnSpc>
                </a:pPr>
                <a:r>
                  <a:rPr lang="en-US" altLang="zh-CN" b="0" i="0">
                    <a:solidFill>
                      <a:srgbClr val="003760"/>
                    </a:solidFill>
                    <a:latin typeface="Times New Roman" pitchFamily="34" charset="0"/>
                    <a:ea typeface="微软雅黑" pitchFamily="34" charset="-122"/>
                    <a:cs typeface="Times New Roman" pitchFamily="34" charset="-120"/>
                  </a:rPr>
                  <a:t>位置时</a:t>
                </a:r>
                <a:r>
                  <a:rPr lang="en-US" altLang="zh-CN" b="0" i="0" dirty="0">
                    <a:solidFill>
                      <a:srgbClr val="003760"/>
                    </a:solidFill>
                    <a:latin typeface="Times New Roman" pitchFamily="34" charset="0"/>
                    <a:ea typeface="微软雅黑" pitchFamily="34" charset="-122"/>
                    <a:cs typeface="Times New Roman" pitchFamily="34" charset="-120"/>
                  </a:rPr>
                  <a:t>，四边形</a:t>
                </a:r>
                <a14:m>
                  <m:oMath xmlns:m="http://schemas.openxmlformats.org/officeDocument/2006/math">
                    <m:r>
                      <a:rPr lang="en-US" altLang="zh-CN" b="0" i="0">
                        <a:solidFill>
                          <a:srgbClr val="003760"/>
                        </a:solidFill>
                        <a:latin typeface="Cambria Math" pitchFamily="34" charset="0"/>
                        <a:ea typeface="Cambria Math" pitchFamily="34" charset="-122"/>
                        <a:cs typeface="Cambria Math" pitchFamily="34" charset="-120"/>
                      </a:rPr>
                      <m:t>𝑂𝐴𝐶𝐵</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的面积最大？最大面积是多少？</a:t>
                </a:r>
                <a:endParaRPr lang="en-US" altLang="zh-CN" dirty="0"/>
              </a:p>
            </p:txBody>
          </p:sp>
        </mc:Choice>
        <mc:Fallback xmlns="">
          <p:sp>
            <p:nvSpPr>
              <p:cNvPr id="3" name="QO_6_BD.72_1#836bf7964?vcp=1&amp;vop=1&amp;pid=d560df9ef&amp;color=0,55,96&amp;vtp=1&amp;bbb=1&amp;hb=1"/>
              <p:cNvSpPr>
                <a:spLocks noRot="1" noChangeAspect="1" noMove="1" noResize="1" noEditPoints="1" noAdjustHandles="1" noChangeArrowheads="1" noChangeShapeType="1" noTextEdit="1"/>
              </p:cNvSpPr>
              <p:nvPr/>
            </p:nvSpPr>
            <p:spPr>
              <a:xfrm>
                <a:off x="502920" y="1225895"/>
                <a:ext cx="10570464" cy="773430"/>
              </a:xfrm>
              <a:prstGeom prst="rect">
                <a:avLst/>
              </a:prstGeom>
              <a:blipFill>
                <a:blip r:embed="rId3"/>
                <a:stretch>
                  <a:fillRect l="-1384" b="-18110"/>
                </a:stretch>
              </a:blipFill>
              <a:ln/>
            </p:spPr>
            <p:txBody>
              <a:bodyPr/>
              <a:lstStyle/>
              <a:p>
                <a:r>
                  <a:rPr lang="zh-CN" altLang="en-US">
                    <a:noFill/>
                  </a:rPr>
                  <a:t> </a:t>
                </a:r>
              </a:p>
            </p:txBody>
          </p:sp>
        </mc:Fallback>
      </mc:AlternateContent>
      <p:pic>
        <p:nvPicPr>
          <p:cNvPr id="4" name="QO_6_BD.72_2#836bf7964?vcp=1&amp;vop=1&amp;pid=d560df9ef&amp;color=0,55,96&amp;tib=255,255,255&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5349240" y="2130707"/>
            <a:ext cx="886968" cy="1307592"/>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sld>
</file>

<file path=ppt/slides/slide39.xml><?xml version="1.0" encoding="utf-8"?>
<p:sld xmlns:a="http://schemas.openxmlformats.org/drawingml/2006/main" xmlns:r="http://schemas.openxmlformats.org/officeDocument/2006/relationships" xmlns:p="http://schemas.openxmlformats.org/presentationml/2006/main">
  <p:cSld name="Slide 36&amp;si=36">
    <p:spTree>
      <p:nvGrpSpPr>
        <p:cNvPr id="1" name=""/>
        <p:cNvGrpSpPr/>
        <p:nvPr/>
      </p:nvGrpSpPr>
      <p:grpSpPr>
        <a:xfrm>
          <a:off x="0" y="0"/>
          <a:ext cx="0" cy="0"/>
          <a:chOff x="0" y="0"/>
          <a:chExt cx="0" cy="0"/>
        </a:xfrm>
      </p:grpSpPr>
      <p:pic>
        <p:nvPicPr>
          <p:cNvPr id="2" name="QO_6_AN.73_1#836bf7964?htil=1&amp;vcp=1&amp;vop=1&amp;pid=d560df9ef&amp;color=0,55,96&amp;tib=255,255,255&amp;vtp=1&amp;hs=1&amp;hs=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10034663" y="1311420"/>
            <a:ext cx="896112" cy="1380744"/>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xmlns:a14="http://schemas.microsoft.com/office/drawing/2010/main">
        <mc:Choice Requires="a14">
          <p:sp>
            <p:nvSpPr>
              <p:cNvPr id="3" name="QO_6_AN.73_2#836bf7964?htil=1&amp;vcp=1&amp;vop=1&amp;pid=d560df9ef&amp;color=0,55,96&amp;vtp=1&amp;bt=1&amp;bbb=1&amp;hb=1&amp;hs=1"/>
              <p:cNvSpPr/>
              <p:nvPr/>
            </p:nvSpPr>
            <p:spPr>
              <a:xfrm>
                <a:off x="502920" y="1247412"/>
                <a:ext cx="9546336" cy="1282700"/>
              </a:xfrm>
              <a:prstGeom prst="rect">
                <a:avLst/>
              </a:prstGeom>
              <a:noFill/>
              <a:ln/>
            </p:spPr>
            <p:txBody>
              <a:bodyPr wrap="none" lIns="0" tIns="0" rIns="0" bIns="0" rtlCol="0" anchor="t"/>
              <a:lstStyle/>
              <a:p>
                <a:pPr algn="l" latinLnBrk="1">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【解】</a:t>
                </a:r>
                <a:r>
                  <a:rPr lang="en-US" altLang="zh-CN" sz="1800" b="0" i="0" dirty="0">
                    <a:solidFill>
                      <a:srgbClr val="003760"/>
                    </a:solidFill>
                    <a:latin typeface="Times New Roman" pitchFamily="34" charset="0"/>
                    <a:ea typeface="微软雅黑" pitchFamily="34" charset="-122"/>
                    <a:cs typeface="Times New Roman" pitchFamily="34" charset="-120"/>
                  </a:rPr>
                  <a:t>设</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𝐴𝑂𝐵</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𝜃</m:t>
                    </m:r>
                    <m:r>
                      <a:rPr lang="en-US" altLang="zh-CN" sz="1800" b="0" i="0">
                        <a:solidFill>
                          <a:srgbClr val="003760"/>
                        </a:solidFill>
                        <a:latin typeface="Cambria Math" pitchFamily="34" charset="0"/>
                        <a:ea typeface="Cambria Math" pitchFamily="34" charset="-122"/>
                        <a:cs typeface="Cambria Math" pitchFamily="34" charset="-120"/>
                      </a:rPr>
                      <m:t>(0&lt;</m:t>
                    </m:r>
                    <m:r>
                      <a:rPr lang="en-US" altLang="zh-CN" sz="1800" b="0" i="0">
                        <a:solidFill>
                          <a:srgbClr val="003760"/>
                        </a:solidFill>
                        <a:latin typeface="Cambria Math" pitchFamily="34" charset="0"/>
                        <a:ea typeface="Cambria Math" pitchFamily="34" charset="-122"/>
                        <a:cs typeface="Cambria Math" pitchFamily="34" charset="-120"/>
                      </a:rPr>
                      <m:t>𝜃</m:t>
                    </m:r>
                    <m:r>
                      <a:rPr lang="en-US" altLang="zh-CN" sz="1800" b="0" i="0">
                        <a:solidFill>
                          <a:srgbClr val="003760"/>
                        </a:solidFill>
                        <a:latin typeface="Cambria Math" pitchFamily="34" charset="0"/>
                        <a:ea typeface="Cambria Math" pitchFamily="34" charset="-122"/>
                        <a:cs typeface="Cambria Math" pitchFamily="34" charset="-120"/>
                      </a:rPr>
                      <m:t>&lt;</m:t>
                    </m:r>
                    <m:r>
                      <m:rPr>
                        <m:sty m:val="p"/>
                      </m:rPr>
                      <a:rPr lang="en-US" altLang="zh-CN" sz="1800" b="0" i="0">
                        <a:solidFill>
                          <a:srgbClr val="003760"/>
                        </a:solidFill>
                        <a:latin typeface="Cambria Math" pitchFamily="34" charset="0"/>
                        <a:ea typeface="Cambria Math" pitchFamily="34" charset="-122"/>
                        <a:cs typeface="Cambria Math" pitchFamily="34" charset="-120"/>
                      </a:rPr>
                      <m:t>π</m:t>
                    </m:r>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，四边形</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𝑂𝐴𝐶𝐵</m:t>
                    </m:r>
                  </m:oMath>
                </a14:m>
                <a:r>
                  <a:rPr lang="en-US" altLang="zh-CN" sz="1800" b="0" i="0" dirty="0">
                    <a:solidFill>
                      <a:srgbClr val="003760"/>
                    </a:solidFill>
                    <a:latin typeface="Times New Roman" pitchFamily="34" charset="0"/>
                    <a:ea typeface="微软雅黑" pitchFamily="34" charset="-122"/>
                    <a:cs typeface="Times New Roman" pitchFamily="34" charset="-120"/>
                  </a:rPr>
                  <a:t>的面积为</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𝑆</m:t>
                    </m:r>
                  </m:oMath>
                </a14:m>
                <a:r>
                  <a:rPr lang="en-US" altLang="zh-CN" sz="1800" b="0" i="0" dirty="0">
                    <a:solidFill>
                      <a:srgbClr val="003760"/>
                    </a:solidFill>
                    <a:latin typeface="Times New Roman" pitchFamily="34" charset="0"/>
                    <a:ea typeface="微软雅黑" pitchFamily="34" charset="-122"/>
                    <a:cs typeface="Times New Roman" pitchFamily="34" charset="-120"/>
                  </a:rPr>
                  <a:t>.如图，取</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𝐴𝐵</m:t>
                    </m:r>
                  </m:oMath>
                </a14:m>
                <a:r>
                  <a:rPr lang="en-US" altLang="zh-CN" sz="1800" b="0" i="0" dirty="0">
                    <a:solidFill>
                      <a:srgbClr val="003760"/>
                    </a:solidFill>
                    <a:latin typeface="Times New Roman" pitchFamily="34" charset="0"/>
                    <a:ea typeface="微软雅黑" pitchFamily="34" charset="-122"/>
                    <a:cs typeface="Times New Roman" pitchFamily="34" charset="-120"/>
                  </a:rPr>
                  <a:t>的中点</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𝐷</m:t>
                    </m:r>
                  </m:oMath>
                </a14:m>
                <a:r>
                  <a:rPr lang="en-US" altLang="zh-CN" sz="1800" b="0" i="0" dirty="0">
                    <a:solidFill>
                      <a:srgbClr val="003760"/>
                    </a:solidFill>
                    <a:latin typeface="Times New Roman" pitchFamily="34" charset="0"/>
                    <a:ea typeface="微软雅黑" pitchFamily="34" charset="-122"/>
                    <a:cs typeface="Times New Roman" pitchFamily="34" charset="-120"/>
                  </a:rPr>
                  <a:t>，连接</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𝑂𝐷</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，则</a:t>
                </a:r>
              </a:p>
              <a:p>
                <a:pPr latinLnBrk="1">
                  <a:lnSpc>
                    <a:spcPts val="3500"/>
                  </a:lnSpc>
                </a:pP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𝑂𝐷</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𝐴𝐵</m:t>
                    </m:r>
                  </m:oMath>
                </a14:m>
                <a:r>
                  <a:rPr lang="en-US" altLang="zh-CN" sz="1800" b="0" i="0" dirty="0">
                    <a:solidFill>
                      <a:srgbClr val="003760"/>
                    </a:solidFill>
                    <a:latin typeface="Times New Roman" pitchFamily="34" charset="0"/>
                    <a:ea typeface="微软雅黑" pitchFamily="34" charset="-122"/>
                    <a:cs typeface="Times New Roman" pitchFamily="34" charset="-120"/>
                  </a:rPr>
                  <a:t>.在</a:t>
                </a:r>
                <a14:m>
                  <m:oMath xmlns:m="http://schemas.openxmlformats.org/officeDocument/2006/math">
                    <m:r>
                      <m:rPr>
                        <m:sty m:val="p"/>
                      </m:rPr>
                      <a:rPr lang="en-US" altLang="zh-CN" sz="1800" b="0" i="0">
                        <a:solidFill>
                          <a:srgbClr val="003760"/>
                        </a:solidFill>
                        <a:latin typeface="Cambria Math" pitchFamily="34" charset="0"/>
                        <a:ea typeface="Cambria Math" pitchFamily="34" charset="-122"/>
                        <a:cs typeface="Cambria Math" pitchFamily="34" charset="-120"/>
                      </a:rPr>
                      <m:t>Rt</m:t>
                    </m:r>
                    <m:r>
                      <m:rPr>
                        <m:nor/>
                      </m:rPr>
                      <a:rPr lang="en-US" altLang="zh-CN" sz="1800" b="0" i="0">
                        <a:solidFill>
                          <a:srgbClr val="003760"/>
                        </a:solidFill>
                        <a:latin typeface="SimSun" pitchFamily="34" charset="0"/>
                        <a:ea typeface="SimSun" pitchFamily="34" charset="-122"/>
                        <a:cs typeface="SimSun"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𝑂𝐷𝐴</m:t>
                    </m:r>
                  </m:oMath>
                </a14:m>
                <a:r>
                  <a:rPr lang="en-US" altLang="zh-CN" sz="1800" b="0" i="0" dirty="0">
                    <a:solidFill>
                      <a:srgbClr val="003760"/>
                    </a:solidFill>
                    <a:latin typeface="Times New Roman" pitchFamily="34" charset="0"/>
                    <a:ea typeface="微软雅黑" pitchFamily="34" charset="-122"/>
                    <a:cs typeface="Times New Roman" pitchFamily="34" charset="-120"/>
                  </a:rPr>
                  <a:t>中，</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𝑂𝐴</m:t>
                    </m:r>
                    <m:r>
                      <a:rPr lang="en-US" altLang="zh-CN" sz="1800" b="0" i="0">
                        <a:solidFill>
                          <a:srgbClr val="003760"/>
                        </a:solidFill>
                        <a:latin typeface="Cambria Math" pitchFamily="34" charset="0"/>
                        <a:ea typeface="Cambria Math" pitchFamily="34" charset="-122"/>
                        <a:cs typeface="Cambria Math" pitchFamily="34" charset="-120"/>
                      </a:rPr>
                      <m:t>=1</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𝐴𝑂𝐷</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𝜃</m:t>
                        </m:r>
                      </m:num>
                      <m:den>
                        <m:r>
                          <a:rPr lang="en-US" altLang="zh-CN" sz="1800" b="0" i="0">
                            <a:solidFill>
                              <a:srgbClr val="003760"/>
                            </a:solidFill>
                            <a:latin typeface="Cambria Math" pitchFamily="34" charset="0"/>
                            <a:ea typeface="Cambria Math" pitchFamily="34" charset="-122"/>
                            <a:cs typeface="Cambria Math" pitchFamily="34" charset="-120"/>
                          </a:rPr>
                          <m:t>2</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𝑂𝐷</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𝑂𝐴</m:t>
                    </m:r>
                    <m:r>
                      <m:rPr>
                        <m:nor/>
                      </m:rPr>
                      <a:rPr lang="en-US" altLang="zh-CN" sz="1800" b="0" i="0">
                        <a:solidFill>
                          <a:srgbClr val="003760"/>
                        </a:solidFill>
                        <a:latin typeface="Cambria Math" pitchFamily="34" charset="0"/>
                        <a:ea typeface="Cambria Math" pitchFamily="34" charset="-122"/>
                        <a:cs typeface="Cambria Math" pitchFamily="34" charset="-120"/>
                      </a:rPr>
                      <m:t>cos</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𝐴𝑂𝐷</m:t>
                    </m:r>
                    <m:r>
                      <a:rPr lang="en-US" altLang="zh-CN" sz="1800" b="0" i="0">
                        <a:solidFill>
                          <a:srgbClr val="003760"/>
                        </a:solidFill>
                        <a:latin typeface="Cambria Math" pitchFamily="34" charset="0"/>
                        <a:ea typeface="Cambria Math" pitchFamily="34" charset="-122"/>
                        <a:cs typeface="Cambria Math" pitchFamily="34" charset="-120"/>
                      </a:rPr>
                      <m:t>=</m:t>
                    </m:r>
                    <m:r>
                      <m:rPr>
                        <m:nor/>
                      </m:rPr>
                      <a:rPr lang="en-US" altLang="zh-CN" sz="1800" b="0" i="0">
                        <a:solidFill>
                          <a:srgbClr val="003760"/>
                        </a:solidFill>
                        <a:latin typeface="Cambria Math" pitchFamily="34" charset="0"/>
                        <a:ea typeface="Cambria Math" pitchFamily="34" charset="-122"/>
                        <a:cs typeface="Cambria Math" pitchFamily="34" charset="-120"/>
                      </a:rPr>
                      <m:t>cos</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𝜃</m:t>
                        </m:r>
                      </m:num>
                      <m:den>
                        <m:r>
                          <a:rPr lang="en-US" altLang="zh-CN" sz="1800" b="0" i="0">
                            <a:solidFill>
                              <a:srgbClr val="003760"/>
                            </a:solidFill>
                            <a:latin typeface="Cambria Math" pitchFamily="34" charset="0"/>
                            <a:ea typeface="Cambria Math" pitchFamily="34" charset="-122"/>
                            <a:cs typeface="Cambria Math" pitchFamily="34" charset="-120"/>
                          </a:rPr>
                          <m:t>2</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t>
                </a:r>
              </a:p>
              <a:p>
                <a:pPr latinLnBrk="1">
                  <a:lnSpc>
                    <a:spcPts val="3300"/>
                  </a:lnSpc>
                </a:pPr>
                <a14:m>
                  <m:oMath xmlns:m="http://schemas.openxmlformats.org/officeDocument/2006/math">
                    <m:r>
                      <a:rPr lang="en-US" altLang="zh-CN" b="0" i="0">
                        <a:solidFill>
                          <a:srgbClr val="003760"/>
                        </a:solidFill>
                        <a:latin typeface="Cambria Math" pitchFamily="34" charset="0"/>
                        <a:ea typeface="Cambria Math" pitchFamily="34" charset="-122"/>
                        <a:cs typeface="Cambria Math" pitchFamily="34" charset="-120"/>
                      </a:rPr>
                      <m:t>𝐴𝐷</m:t>
                    </m:r>
                    <m:r>
                      <a:rPr lang="en-US" altLang="zh-CN" b="0" i="0">
                        <a:solidFill>
                          <a:srgbClr val="003760"/>
                        </a:solidFill>
                        <a:latin typeface="Cambria Math" pitchFamily="34" charset="0"/>
                        <a:ea typeface="Cambria Math" pitchFamily="34" charset="-122"/>
                        <a:cs typeface="Cambria Math" pitchFamily="34" charset="-120"/>
                      </a:rPr>
                      <m:t>=</m:t>
                    </m:r>
                    <m:r>
                      <a:rPr lang="en-US" altLang="zh-CN" b="0" i="0">
                        <a:solidFill>
                          <a:srgbClr val="003760"/>
                        </a:solidFill>
                        <a:latin typeface="Cambria Math" pitchFamily="34" charset="0"/>
                        <a:ea typeface="Cambria Math" pitchFamily="34" charset="-122"/>
                        <a:cs typeface="Cambria Math" pitchFamily="34" charset="-120"/>
                      </a:rPr>
                      <m:t>𝑂𝐴</m:t>
                    </m:r>
                    <m:r>
                      <m:rPr>
                        <m:nor/>
                      </m:rPr>
                      <a:rPr lang="en-US" altLang="zh-CN" b="0" i="0">
                        <a:solidFill>
                          <a:srgbClr val="003760"/>
                        </a:solidFill>
                        <a:latin typeface="Cambria Math" pitchFamily="34" charset="0"/>
                        <a:ea typeface="Cambria Math" pitchFamily="34" charset="-122"/>
                        <a:cs typeface="Cambria Math" pitchFamily="34" charset="-120"/>
                      </a:rPr>
                      <m:t>sin</m:t>
                    </m:r>
                    <m:r>
                      <a:rPr lang="en-US" altLang="zh-CN" b="0" i="0">
                        <a:solidFill>
                          <a:srgbClr val="003760"/>
                        </a:solidFill>
                        <a:latin typeface="Cambria Math" pitchFamily="34" charset="0"/>
                        <a:ea typeface="Cambria Math" pitchFamily="34" charset="-122"/>
                        <a:cs typeface="Cambria Math" pitchFamily="34" charset="-120"/>
                      </a:rPr>
                      <m:t>∠</m:t>
                    </m:r>
                    <m:r>
                      <a:rPr lang="en-US" altLang="zh-CN" b="0" i="0">
                        <a:solidFill>
                          <a:srgbClr val="003760"/>
                        </a:solidFill>
                        <a:latin typeface="Cambria Math" pitchFamily="34" charset="0"/>
                        <a:ea typeface="Cambria Math" pitchFamily="34" charset="-122"/>
                        <a:cs typeface="Cambria Math" pitchFamily="34" charset="-120"/>
                      </a:rPr>
                      <m:t>𝐴𝑂𝐷</m:t>
                    </m:r>
                    <m:r>
                      <a:rPr lang="en-US" altLang="zh-CN" b="0" i="0">
                        <a:solidFill>
                          <a:srgbClr val="003760"/>
                        </a:solidFill>
                        <a:latin typeface="Cambria Math" pitchFamily="34" charset="0"/>
                        <a:ea typeface="Cambria Math" pitchFamily="34" charset="-122"/>
                        <a:cs typeface="Cambria Math" pitchFamily="34" charset="-120"/>
                      </a:rPr>
                      <m:t>=</m:t>
                    </m:r>
                    <m:r>
                      <m:rPr>
                        <m:nor/>
                      </m:rPr>
                      <a:rPr lang="en-US" altLang="zh-CN" b="0" i="0">
                        <a:solidFill>
                          <a:srgbClr val="003760"/>
                        </a:solidFill>
                        <a:latin typeface="Cambria Math" pitchFamily="34" charset="0"/>
                        <a:ea typeface="Cambria Math" pitchFamily="34" charset="-122"/>
                        <a:cs typeface="Cambria Math" pitchFamily="34" charset="-120"/>
                      </a:rPr>
                      <m:t>sin</m:t>
                    </m:r>
                    <m:f>
                      <m:fPr>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b="0" i="0">
                            <a:solidFill>
                              <a:srgbClr val="003760"/>
                            </a:solidFill>
                            <a:latin typeface="Cambria Math" pitchFamily="34" charset="0"/>
                            <a:ea typeface="Cambria Math" pitchFamily="34" charset="-122"/>
                            <a:cs typeface="Cambria Math" pitchFamily="34" charset="-120"/>
                          </a:rPr>
                          <m:t>𝜃</m:t>
                        </m:r>
                      </m:num>
                      <m:den>
                        <m:r>
                          <a:rPr lang="en-US" altLang="zh-CN" b="0" i="0">
                            <a:solidFill>
                              <a:srgbClr val="003760"/>
                            </a:solidFill>
                            <a:latin typeface="Cambria Math" pitchFamily="34" charset="0"/>
                            <a:ea typeface="Cambria Math" pitchFamily="34" charset="-122"/>
                            <a:cs typeface="Cambria Math" pitchFamily="34" charset="-120"/>
                          </a:rPr>
                          <m:t>2</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a:t>
                </a:r>
                <a:endParaRPr lang="en-US" altLang="zh-CN" dirty="0"/>
              </a:p>
            </p:txBody>
          </p:sp>
        </mc:Choice>
        <mc:Fallback xmlns="">
          <p:sp>
            <p:nvSpPr>
              <p:cNvPr id="3" name="QO_6_AN.73_2#836bf7964?htil=1&amp;vcp=1&amp;vop=1&amp;pid=d560df9ef&amp;color=0,55,96&amp;vtp=1&amp;bt=1&amp;bbb=1&amp;hb=1&amp;hs=1"/>
              <p:cNvSpPr>
                <a:spLocks noRot="1" noChangeAspect="1" noMove="1" noResize="1" noEditPoints="1" noAdjustHandles="1" noChangeArrowheads="1" noChangeShapeType="1" noTextEdit="1"/>
              </p:cNvSpPr>
              <p:nvPr/>
            </p:nvSpPr>
            <p:spPr>
              <a:xfrm>
                <a:off x="502920" y="1247412"/>
                <a:ext cx="9546336" cy="1282700"/>
              </a:xfrm>
              <a:prstGeom prst="rect">
                <a:avLst/>
              </a:prstGeom>
              <a:blipFill>
                <a:blip r:embed="rId4"/>
                <a:stretch>
                  <a:fillRect l="-1533" b="-6667"/>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4" name="QO_6_AN.73_3#836bf7964?htil=1&amp;vcp=1&amp;vop=1&amp;pid=d560df9ef&amp;color=0,55,96&amp;vtp=1&amp;bbb=1&amp;hb=1&amp;hs=1"/>
              <p:cNvSpPr/>
              <p:nvPr/>
            </p:nvSpPr>
            <p:spPr>
              <a:xfrm>
                <a:off x="502920" y="2531382"/>
                <a:ext cx="9546336" cy="1436624"/>
              </a:xfrm>
              <a:prstGeom prst="rect">
                <a:avLst/>
              </a:prstGeom>
              <a:noFill/>
              <a:ln/>
            </p:spPr>
            <p:txBody>
              <a:bodyPr wrap="square" lIns="0" tIns="0" rIns="0" bIns="0" rtlCol="0" anchor="t"/>
              <a:lstStyle/>
              <a:p>
                <a:pPr algn="l" latinLnBrk="1">
                  <a:lnSpc>
                    <a:spcPts val="3800"/>
                  </a:lnSpc>
                </a:pPr>
                <a:r>
                  <a:rPr lang="en-US" altLang="zh-CN" sz="1800" b="0" i="0" dirty="0">
                    <a:solidFill>
                      <a:srgbClr val="003760"/>
                    </a:solidFill>
                    <a:latin typeface="SimSun" pitchFamily="34" charset="0"/>
                    <a:ea typeface="SimSun" pitchFamily="34" charset="-122"/>
                    <a:cs typeface="SimSun" pitchFamily="34" charset="-120"/>
                  </a:rPr>
                  <a:t>    </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𝐴𝐵</m:t>
                    </m:r>
                    <m:r>
                      <a:rPr lang="en-US" altLang="zh-CN" sz="1800" b="0" i="0">
                        <a:solidFill>
                          <a:srgbClr val="003760"/>
                        </a:solidFill>
                        <a:latin typeface="Cambria Math" pitchFamily="34" charset="0"/>
                        <a:ea typeface="Cambria Math" pitchFamily="34" charset="-122"/>
                        <a:cs typeface="Cambria Math" pitchFamily="34" charset="-120"/>
                      </a:rPr>
                      <m:t>=2</m:t>
                    </m:r>
                    <m:r>
                      <a:rPr lang="en-US" altLang="zh-CN" sz="1800" b="0" i="0">
                        <a:solidFill>
                          <a:srgbClr val="003760"/>
                        </a:solidFill>
                        <a:latin typeface="Cambria Math" pitchFamily="34" charset="0"/>
                        <a:ea typeface="Cambria Math" pitchFamily="34" charset="-122"/>
                        <a:cs typeface="Cambria Math" pitchFamily="34" charset="-120"/>
                      </a:rPr>
                      <m:t>𝐴𝐷</m:t>
                    </m:r>
                    <m:r>
                      <a:rPr lang="en-US" altLang="zh-CN" sz="1800" b="0" i="0">
                        <a:solidFill>
                          <a:srgbClr val="003760"/>
                        </a:solidFill>
                        <a:latin typeface="Cambria Math" pitchFamily="34" charset="0"/>
                        <a:ea typeface="Cambria Math" pitchFamily="34" charset="-122"/>
                        <a:cs typeface="Cambria Math" pitchFamily="34" charset="-120"/>
                      </a:rPr>
                      <m:t>=2</m:t>
                    </m:r>
                    <m:r>
                      <m:rPr>
                        <m:nor/>
                      </m:rPr>
                      <a:rPr lang="en-US" altLang="zh-CN" sz="1800" b="0" i="0">
                        <a:solidFill>
                          <a:srgbClr val="003760"/>
                        </a:solidFill>
                        <a:latin typeface="Cambria Math" pitchFamily="34" charset="0"/>
                        <a:ea typeface="Cambria Math" pitchFamily="34" charset="-122"/>
                        <a:cs typeface="Cambria Math" pitchFamily="34" charset="-120"/>
                      </a:rPr>
                      <m:t>sin</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𝜃</m:t>
                        </m:r>
                      </m:num>
                      <m:den>
                        <m:r>
                          <a:rPr lang="en-US" altLang="zh-CN" sz="1800" b="0" i="0">
                            <a:solidFill>
                              <a:srgbClr val="003760"/>
                            </a:solidFill>
                            <a:latin typeface="Cambria Math" pitchFamily="34" charset="0"/>
                            <a:ea typeface="Cambria Math" pitchFamily="34" charset="-122"/>
                            <a:cs typeface="Cambria Math" pitchFamily="34" charset="-120"/>
                          </a:rPr>
                          <m:t>2</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𝑆</m:t>
                    </m:r>
                    <m:r>
                      <a:rPr lang="en-US" altLang="zh-CN" sz="1800" b="0" i="0">
                        <a:solidFill>
                          <a:srgbClr val="003760"/>
                        </a:solidFill>
                        <a:latin typeface="Cambria Math" pitchFamily="34" charset="0"/>
                        <a:ea typeface="Cambria Math" pitchFamily="34" charset="-122"/>
                        <a:cs typeface="Cambria Math" pitchFamily="34" charset="-120"/>
                      </a:rPr>
                      <m:t>=</m:t>
                    </m:r>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𝑆</m:t>
                        </m:r>
                      </m:e>
                      <m:sub>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𝐴𝐵𝐶</m:t>
                        </m:r>
                      </m:sub>
                    </m:sSub>
                    <m:r>
                      <a:rPr lang="en-US" altLang="zh-CN" sz="1800" b="0" i="0">
                        <a:solidFill>
                          <a:srgbClr val="003760"/>
                        </a:solidFill>
                        <a:latin typeface="Cambria Math" pitchFamily="34" charset="0"/>
                        <a:ea typeface="Cambria Math" pitchFamily="34" charset="-122"/>
                        <a:cs typeface="Cambria Math" pitchFamily="34" charset="-120"/>
                      </a:rPr>
                      <m:t>+</m:t>
                    </m:r>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𝑆</m:t>
                        </m:r>
                      </m:e>
                      <m:sub>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𝐴𝑂𝐵</m:t>
                        </m:r>
                      </m:sub>
                    </m:sSub>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3</m:t>
                            </m:r>
                          </m:e>
                        </m:rad>
                      </m:num>
                      <m:den>
                        <m:r>
                          <a:rPr lang="en-US" altLang="zh-CN" sz="1800" b="0" i="0">
                            <a:solidFill>
                              <a:srgbClr val="003760"/>
                            </a:solidFill>
                            <a:latin typeface="Cambria Math" pitchFamily="34" charset="0"/>
                            <a:ea typeface="Cambria Math" pitchFamily="34" charset="-122"/>
                            <a:cs typeface="Cambria Math" pitchFamily="34" charset="-120"/>
                          </a:rPr>
                          <m:t>4</m:t>
                        </m:r>
                      </m:den>
                    </m:f>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𝐴𝐵</m:t>
                        </m:r>
                      </m:e>
                      <m:sup>
                        <m:r>
                          <a:rPr lang="en-US" altLang="zh-CN" sz="1800" b="0" i="0">
                            <a:solidFill>
                              <a:srgbClr val="003760"/>
                            </a:solidFill>
                            <a:latin typeface="Cambria Math" pitchFamily="34" charset="0"/>
                            <a:ea typeface="Cambria Math" pitchFamily="34" charset="-122"/>
                            <a:cs typeface="Cambria Math" pitchFamily="34" charset="-120"/>
                          </a:rPr>
                          <m:t>2</m:t>
                        </m:r>
                      </m:sup>
                    </m:sSup>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a:solidFill>
                          <a:srgbClr val="003760"/>
                        </a:solidFill>
                        <a:latin typeface="Cambria Math" pitchFamily="34" charset="0"/>
                        <a:ea typeface="Cambria Math" pitchFamily="34" charset="-122"/>
                        <a:cs typeface="Cambria Math" pitchFamily="34" charset="-120"/>
                      </a:rPr>
                      <m:t>𝐴𝐵</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𝑂𝐷</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3</m:t>
                            </m:r>
                          </m:e>
                        </m:rad>
                      </m:num>
                      <m:den>
                        <m:r>
                          <a:rPr lang="en-US" altLang="zh-CN" sz="1800" b="0" i="0">
                            <a:solidFill>
                              <a:srgbClr val="003760"/>
                            </a:solidFill>
                            <a:latin typeface="Cambria Math" pitchFamily="34" charset="0"/>
                            <a:ea typeface="Cambria Math" pitchFamily="34" charset="-122"/>
                            <a:cs typeface="Cambria Math" pitchFamily="34" charset="-120"/>
                          </a:rPr>
                          <m:t>4</m:t>
                        </m:r>
                      </m:den>
                    </m:f>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(2</m:t>
                        </m:r>
                        <m:r>
                          <m:rPr>
                            <m:sty m:val="p"/>
                          </m:rPr>
                          <a:rPr lang="en-US" altLang="zh-CN" sz="1800" b="0" i="0">
                            <a:solidFill>
                              <a:srgbClr val="003760"/>
                            </a:solidFill>
                            <a:latin typeface="Cambria Math" pitchFamily="34" charset="0"/>
                            <a:ea typeface="Cambria Math" pitchFamily="34" charset="-122"/>
                            <a:cs typeface="Cambria Math" pitchFamily="34" charset="-120"/>
                          </a:rPr>
                          <m:t>sin</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𝜃</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a:solidFill>
                              <a:srgbClr val="003760"/>
                            </a:solidFill>
                            <a:latin typeface="Cambria Math" pitchFamily="34" charset="0"/>
                            <a:ea typeface="Cambria Math" pitchFamily="34" charset="-122"/>
                            <a:cs typeface="Cambria Math" pitchFamily="34" charset="-120"/>
                          </a:rPr>
                          <m:t>)</m:t>
                        </m:r>
                      </m:e>
                      <m:sup>
                        <m:r>
                          <a:rPr lang="en-US" altLang="zh-CN" sz="1800" b="0" i="0">
                            <a:solidFill>
                              <a:srgbClr val="003760"/>
                            </a:solidFill>
                            <a:latin typeface="Cambria Math" pitchFamily="34" charset="0"/>
                            <a:ea typeface="Cambria Math" pitchFamily="34" charset="-122"/>
                            <a:cs typeface="Cambria Math" pitchFamily="34" charset="-120"/>
                          </a:rPr>
                          <m:t>2</m:t>
                        </m:r>
                      </m:sup>
                    </m:sSup>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a:solidFill>
                          <a:srgbClr val="003760"/>
                        </a:solidFill>
                        <a:latin typeface="Cambria Math" pitchFamily="34" charset="0"/>
                        <a:ea typeface="Cambria Math" pitchFamily="34" charset="-122"/>
                        <a:cs typeface="Cambria Math" pitchFamily="34" charset="-120"/>
                      </a:rPr>
                      <m:t>×2</m:t>
                    </m:r>
                    <m:r>
                      <m:rPr>
                        <m:sty m:val="p"/>
                      </m:rPr>
                      <a:rPr lang="en-US" altLang="zh-CN" sz="1800" b="0" i="0">
                        <a:solidFill>
                          <a:srgbClr val="003760"/>
                        </a:solidFill>
                        <a:latin typeface="Cambria Math" pitchFamily="34" charset="0"/>
                        <a:ea typeface="Cambria Math" pitchFamily="34" charset="-122"/>
                        <a:cs typeface="Cambria Math" pitchFamily="34" charset="-120"/>
                      </a:rPr>
                      <m:t>sin</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𝜃</m:t>
                        </m:r>
                      </m:num>
                      <m:den>
                        <m:r>
                          <a:rPr lang="en-US" altLang="zh-CN" sz="1800" b="0" i="0">
                            <a:solidFill>
                              <a:srgbClr val="003760"/>
                            </a:solidFill>
                            <a:latin typeface="Cambria Math" pitchFamily="34" charset="0"/>
                            <a:ea typeface="Cambria Math" pitchFamily="34" charset="-122"/>
                            <a:cs typeface="Cambria Math" pitchFamily="34" charset="-120"/>
                          </a:rPr>
                          <m:t>2</m:t>
                        </m:r>
                      </m:den>
                    </m:f>
                    <m:r>
                      <m:rPr>
                        <m:sty m:val="p"/>
                      </m:rPr>
                      <a:rPr lang="en-US" altLang="zh-CN" sz="1800" b="0" i="0">
                        <a:solidFill>
                          <a:srgbClr val="003760"/>
                        </a:solidFill>
                        <a:latin typeface="Cambria Math" pitchFamily="34" charset="0"/>
                        <a:ea typeface="Cambria Math" pitchFamily="34" charset="-122"/>
                        <a:cs typeface="Cambria Math" pitchFamily="34" charset="-120"/>
                      </a:rPr>
                      <m:t>cos</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𝜃</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3</m:t>
                            </m:r>
                          </m:e>
                        </m:rad>
                      </m:num>
                      <m:den>
                        <m:r>
                          <a:rPr lang="en-US" altLang="zh-CN" sz="1800" b="0" i="0">
                            <a:solidFill>
                              <a:srgbClr val="003760"/>
                            </a:solidFill>
                            <a:latin typeface="Cambria Math" pitchFamily="34" charset="0"/>
                            <a:ea typeface="Cambria Math" pitchFamily="34" charset="-122"/>
                            <a:cs typeface="Cambria Math" pitchFamily="34" charset="-120"/>
                          </a:rPr>
                          <m:t>4</m:t>
                        </m:r>
                      </m:den>
                    </m:f>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(2</m:t>
                        </m:r>
                        <m:r>
                          <m:rPr>
                            <m:sty m:val="p"/>
                          </m:rPr>
                          <a:rPr lang="en-US" altLang="zh-CN" sz="1800" b="0" i="0">
                            <a:solidFill>
                              <a:srgbClr val="003760"/>
                            </a:solidFill>
                            <a:latin typeface="Cambria Math" pitchFamily="34" charset="0"/>
                            <a:ea typeface="Cambria Math" pitchFamily="34" charset="-122"/>
                            <a:cs typeface="Cambria Math" pitchFamily="34" charset="-120"/>
                          </a:rPr>
                          <m:t>sin</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𝜃</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a:solidFill>
                              <a:srgbClr val="003760"/>
                            </a:solidFill>
                            <a:latin typeface="Cambria Math" pitchFamily="34" charset="0"/>
                            <a:ea typeface="Cambria Math" pitchFamily="34" charset="-122"/>
                            <a:cs typeface="Cambria Math" pitchFamily="34" charset="-120"/>
                          </a:rPr>
                          <m:t>)</m:t>
                        </m:r>
                      </m:e>
                      <m:sup>
                        <m:r>
                          <a:rPr lang="en-US" altLang="zh-CN" sz="1800" b="0" i="0">
                            <a:solidFill>
                              <a:srgbClr val="003760"/>
                            </a:solidFill>
                            <a:latin typeface="Cambria Math" pitchFamily="34" charset="0"/>
                            <a:ea typeface="Cambria Math" pitchFamily="34" charset="-122"/>
                            <a:cs typeface="Cambria Math" pitchFamily="34" charset="-120"/>
                          </a:rPr>
                          <m:t>2</m:t>
                        </m:r>
                      </m:sup>
                    </m:sSup>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2</m:t>
                        </m:r>
                      </m:den>
                    </m:f>
                    <m:r>
                      <m:rPr>
                        <m:sty m:val="p"/>
                      </m:rPr>
                      <a:rPr lang="en-US" altLang="zh-CN" sz="1800" b="0" i="0">
                        <a:solidFill>
                          <a:srgbClr val="003760"/>
                        </a:solidFill>
                        <a:latin typeface="Cambria Math" pitchFamily="34" charset="0"/>
                        <a:ea typeface="Cambria Math" pitchFamily="34" charset="-122"/>
                        <a:cs typeface="Cambria Math" pitchFamily="34" charset="-120"/>
                      </a:rPr>
                      <m:t>sin</m:t>
                    </m:r>
                    <m:r>
                      <a:rPr lang="en-US" altLang="zh-CN" sz="1800" b="0" i="0">
                        <a:solidFill>
                          <a:srgbClr val="003760"/>
                        </a:solidFill>
                        <a:latin typeface="Cambria Math" pitchFamily="34" charset="0"/>
                        <a:ea typeface="Cambria Math" pitchFamily="34" charset="-122"/>
                        <a:cs typeface="Cambria Math" pitchFamily="34" charset="-120"/>
                      </a:rPr>
                      <m:t>𝜃</m:t>
                    </m:r>
                    <m:r>
                      <a:rPr lang="en-US" altLang="zh-CN" sz="1800" b="0" i="0">
                        <a:solidFill>
                          <a:srgbClr val="003760"/>
                        </a:solidFill>
                        <a:latin typeface="Cambria Math" pitchFamily="34" charset="0"/>
                        <a:ea typeface="Cambria Math" pitchFamily="34" charset="-122"/>
                        <a:cs typeface="Cambria Math" pitchFamily="34" charset="-120"/>
                      </a:rPr>
                      <m:t>=</m:t>
                    </m:r>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3</m:t>
                        </m:r>
                      </m:e>
                    </m:rad>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m:rPr>
                            <m:sty m:val="p"/>
                          </m:rPr>
                          <a:rPr lang="en-US" altLang="zh-CN" sz="1800" b="0" i="0">
                            <a:solidFill>
                              <a:srgbClr val="003760"/>
                            </a:solidFill>
                            <a:latin typeface="Cambria Math" pitchFamily="34" charset="0"/>
                            <a:ea typeface="Cambria Math" pitchFamily="34" charset="-122"/>
                            <a:cs typeface="Cambria Math" pitchFamily="34" charset="-120"/>
                          </a:rPr>
                          <m:t>sin</m:t>
                        </m:r>
                      </m:e>
                      <m:sup>
                        <m:r>
                          <a:rPr lang="en-US" altLang="zh-CN" sz="1800" b="0" i="0">
                            <a:solidFill>
                              <a:srgbClr val="003760"/>
                            </a:solidFill>
                            <a:latin typeface="Cambria Math" pitchFamily="34" charset="0"/>
                            <a:ea typeface="Cambria Math" pitchFamily="34" charset="-122"/>
                            <a:cs typeface="Cambria Math" pitchFamily="34" charset="-120"/>
                          </a:rPr>
                          <m:t>2</m:t>
                        </m:r>
                      </m:sup>
                    </m:sSup>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𝜃</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2</m:t>
                        </m:r>
                      </m:den>
                    </m:f>
                    <m:r>
                      <m:rPr>
                        <m:sty m:val="p"/>
                      </m:rPr>
                      <a:rPr lang="en-US" altLang="zh-CN" sz="1800" b="0" i="0">
                        <a:solidFill>
                          <a:srgbClr val="003760"/>
                        </a:solidFill>
                        <a:latin typeface="Cambria Math" pitchFamily="34" charset="0"/>
                        <a:ea typeface="Cambria Math" pitchFamily="34" charset="-122"/>
                        <a:cs typeface="Cambria Math" pitchFamily="34" charset="-120"/>
                      </a:rPr>
                      <m:t>sin</m:t>
                    </m:r>
                    <m:r>
                      <a:rPr lang="en-US" altLang="zh-CN" sz="1800" b="0" i="0">
                        <a:solidFill>
                          <a:srgbClr val="003760"/>
                        </a:solidFill>
                        <a:latin typeface="Cambria Math" pitchFamily="34" charset="0"/>
                        <a:ea typeface="Cambria Math" pitchFamily="34" charset="-122"/>
                        <a:cs typeface="Cambria Math" pitchFamily="34" charset="-120"/>
                      </a:rPr>
                      <m:t>𝜃</m:t>
                    </m:r>
                    <m:r>
                      <a:rPr lang="en-US" altLang="zh-CN" sz="1800" b="0" i="0">
                        <a:solidFill>
                          <a:srgbClr val="003760"/>
                        </a:solidFill>
                        <a:latin typeface="Cambria Math" pitchFamily="34" charset="0"/>
                        <a:ea typeface="Cambria Math" pitchFamily="34" charset="-122"/>
                        <a:cs typeface="Cambria Math" pitchFamily="34" charset="-120"/>
                      </a:rPr>
                      <m:t>=</m:t>
                    </m:r>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3</m:t>
                        </m:r>
                      </m:e>
                    </m:rad>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r>
                          <m:rPr>
                            <m:sty m:val="p"/>
                          </m:rPr>
                          <a:rPr lang="en-US" altLang="zh-CN" sz="1800" b="0" i="0">
                            <a:solidFill>
                              <a:srgbClr val="003760"/>
                            </a:solidFill>
                            <a:latin typeface="Cambria Math" pitchFamily="34" charset="0"/>
                            <a:ea typeface="Cambria Math" pitchFamily="34" charset="-122"/>
                            <a:cs typeface="Cambria Math" pitchFamily="34" charset="-120"/>
                          </a:rPr>
                          <m:t>cos</m:t>
                        </m:r>
                        <m:r>
                          <a:rPr lang="en-US" altLang="zh-CN" sz="1800" b="0" i="0">
                            <a:solidFill>
                              <a:srgbClr val="003760"/>
                            </a:solidFill>
                            <a:latin typeface="Cambria Math" pitchFamily="34" charset="0"/>
                            <a:ea typeface="Cambria Math" pitchFamily="34" charset="-122"/>
                            <a:cs typeface="Cambria Math" pitchFamily="34" charset="-120"/>
                          </a:rPr>
                          <m:t>𝜃</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2</m:t>
                        </m:r>
                      </m:den>
                    </m:f>
                    <m:r>
                      <m:rPr>
                        <m:sty m:val="p"/>
                      </m:rPr>
                      <a:rPr lang="en-US" altLang="zh-CN" sz="1800" b="0" i="0">
                        <a:solidFill>
                          <a:srgbClr val="003760"/>
                        </a:solidFill>
                        <a:latin typeface="Cambria Math" pitchFamily="34" charset="0"/>
                        <a:ea typeface="Cambria Math" pitchFamily="34" charset="-122"/>
                        <a:cs typeface="Cambria Math" pitchFamily="34" charset="-120"/>
                      </a:rPr>
                      <m:t>sin</m:t>
                    </m:r>
                    <m:r>
                      <a:rPr lang="en-US" altLang="zh-CN" sz="1800" b="0" i="0">
                        <a:solidFill>
                          <a:srgbClr val="003760"/>
                        </a:solidFill>
                        <a:latin typeface="Cambria Math" pitchFamily="34" charset="0"/>
                        <a:ea typeface="Cambria Math" pitchFamily="34" charset="-122"/>
                        <a:cs typeface="Cambria Math" pitchFamily="34" charset="-120"/>
                      </a:rPr>
                      <m:t>𝜃</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2</m:t>
                        </m:r>
                      </m:den>
                    </m:f>
                    <m:r>
                      <m:rPr>
                        <m:sty m:val="p"/>
                      </m:rPr>
                      <a:rPr lang="en-US" altLang="zh-CN" sz="1800" b="0" i="0">
                        <a:solidFill>
                          <a:srgbClr val="003760"/>
                        </a:solidFill>
                        <a:latin typeface="Cambria Math" pitchFamily="34" charset="0"/>
                        <a:ea typeface="Cambria Math" pitchFamily="34" charset="-122"/>
                        <a:cs typeface="Cambria Math" pitchFamily="34" charset="-120"/>
                      </a:rPr>
                      <m:t>sin</m:t>
                    </m:r>
                    <m:r>
                      <a:rPr lang="en-US" altLang="zh-CN" sz="1800" b="0" i="0">
                        <a:solidFill>
                          <a:srgbClr val="003760"/>
                        </a:solidFill>
                        <a:latin typeface="Cambria Math" pitchFamily="34" charset="0"/>
                        <a:ea typeface="Cambria Math" pitchFamily="34" charset="-122"/>
                        <a:cs typeface="Cambria Math" pitchFamily="34" charset="-120"/>
                      </a:rPr>
                      <m:t>𝜃</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3</m:t>
                            </m:r>
                          </m:e>
                        </m:rad>
                      </m:num>
                      <m:den>
                        <m:r>
                          <a:rPr lang="en-US" altLang="zh-CN" sz="1800" b="0" i="0">
                            <a:solidFill>
                              <a:srgbClr val="003760"/>
                            </a:solidFill>
                            <a:latin typeface="Cambria Math" pitchFamily="34" charset="0"/>
                            <a:ea typeface="Cambria Math" pitchFamily="34" charset="-122"/>
                            <a:cs typeface="Cambria Math" pitchFamily="34" charset="-120"/>
                          </a:rPr>
                          <m:t>2</m:t>
                        </m:r>
                      </m:den>
                    </m:f>
                    <m:r>
                      <m:rPr>
                        <m:sty m:val="p"/>
                      </m:rPr>
                      <a:rPr lang="en-US" altLang="zh-CN" sz="1800" b="0" i="0">
                        <a:solidFill>
                          <a:srgbClr val="003760"/>
                        </a:solidFill>
                        <a:latin typeface="Cambria Math" pitchFamily="34" charset="0"/>
                        <a:ea typeface="Cambria Math" pitchFamily="34" charset="-122"/>
                        <a:cs typeface="Cambria Math" pitchFamily="34" charset="-120"/>
                      </a:rPr>
                      <m:t>cos</m:t>
                    </m:r>
                    <m:r>
                      <a:rPr lang="en-US" altLang="zh-CN" sz="1800" b="0" i="0">
                        <a:solidFill>
                          <a:srgbClr val="003760"/>
                        </a:solidFill>
                        <a:latin typeface="Cambria Math" pitchFamily="34" charset="0"/>
                        <a:ea typeface="Cambria Math" pitchFamily="34" charset="-122"/>
                        <a:cs typeface="Cambria Math" pitchFamily="34" charset="-120"/>
                      </a:rPr>
                      <m:t>𝜃</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3</m:t>
                            </m:r>
                          </m:e>
                        </m:rad>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sin</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𝜃</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m:t>
                        </m:r>
                      </m:den>
                    </m:f>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3</m:t>
                            </m:r>
                          </m:e>
                        </m:rad>
                      </m:num>
                      <m:den>
                        <m:r>
                          <a:rPr lang="en-US" altLang="zh-CN" sz="1800" b="0" i="0">
                            <a:solidFill>
                              <a:srgbClr val="003760"/>
                            </a:solidFill>
                            <a:latin typeface="Cambria Math" pitchFamily="34" charset="0"/>
                            <a:ea typeface="Cambria Math" pitchFamily="34" charset="-122"/>
                            <a:cs typeface="Cambria Math" pitchFamily="34" charset="-120"/>
                          </a:rPr>
                          <m:t>2</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t>
                </a:r>
                <a:endParaRPr lang="en-US" altLang="zh-CN" dirty="0"/>
              </a:p>
            </p:txBody>
          </p:sp>
        </mc:Choice>
        <mc:Fallback xmlns="">
          <p:sp>
            <p:nvSpPr>
              <p:cNvPr id="4" name="QO_6_AN.73_3#836bf7964?htil=1&amp;vcp=1&amp;vop=1&amp;pid=d560df9ef&amp;color=0,55,96&amp;vtp=1&amp;bbb=1&amp;hb=1&amp;hs=1"/>
              <p:cNvSpPr>
                <a:spLocks noRot="1" noChangeAspect="1" noMove="1" noResize="1" noEditPoints="1" noAdjustHandles="1" noChangeArrowheads="1" noChangeShapeType="1" noTextEdit="1"/>
              </p:cNvSpPr>
              <p:nvPr/>
            </p:nvSpPr>
            <p:spPr>
              <a:xfrm>
                <a:off x="502920" y="2531382"/>
                <a:ext cx="9546336" cy="1436624"/>
              </a:xfrm>
              <a:prstGeom prst="rect">
                <a:avLst/>
              </a:prstGeom>
              <a:blipFill>
                <a:blip r:embed="rId5"/>
                <a:stretch>
                  <a:fillRect b="-5932"/>
                </a:stretch>
              </a:blipFill>
              <a:ln/>
            </p:spPr>
            <p:txBody>
              <a:bodyPr/>
              <a:lstStyle/>
              <a:p>
                <a:r>
                  <a:rPr lang="zh-CN" altLang="en-US">
                    <a:noFill/>
                  </a:rPr>
                  <a:t> </a:t>
                </a:r>
              </a:p>
            </p:txBody>
          </p:sp>
        </mc:Fallback>
      </mc:AlternateContent>
      <p:sp>
        <p:nvSpPr>
          <p:cNvPr id="5" name="P_6_BD#ad59f81da?vcp=1&amp;pid=d560df9ef&amp;color=0,55,96&amp;vtp=1&amp;bbb=1&amp;hb=1"/>
          <p:cNvSpPr/>
          <p:nvPr/>
        </p:nvSpPr>
        <p:spPr>
          <a:xfrm>
            <a:off x="502920" y="4909393"/>
            <a:ext cx="10570464" cy="773240"/>
          </a:xfrm>
          <a:prstGeom prst="rect">
            <a:avLst/>
          </a:prstGeom>
          <a:noFill/>
          <a:ln/>
        </p:spPr>
        <p:txBody>
          <a:bodyPr wrap="none" lIns="0" tIns="0" rIns="0" bIns="0" rtlCol="0" anchor="t"/>
          <a:lstStyle/>
          <a:p>
            <a:pPr algn="l" latinLnBrk="1">
              <a:lnSpc>
                <a:spcPts val="3300"/>
              </a:lnSpc>
            </a:pPr>
            <a:r>
              <a:rPr lang="en-US" altLang="zh-CN" sz="1800" b="0"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【方法总结】</a:t>
            </a:r>
            <a:r>
              <a:rPr lang="en-US" altLang="zh-CN" sz="1800" b="0" i="0" dirty="0">
                <a:solidFill>
                  <a:srgbClr val="003760"/>
                </a:solidFill>
                <a:latin typeface="Times New Roman" pitchFamily="34" charset="0"/>
                <a:ea typeface="微软雅黑" pitchFamily="34" charset="-122"/>
                <a:cs typeface="Times New Roman" pitchFamily="34" charset="-120"/>
              </a:rPr>
              <a:t>解决此类问题，关键是合理引入自变量，恰当表示题中的有关量</a:t>
            </a:r>
            <a:r>
              <a:rPr lang="en-US" altLang="zh-CN" sz="1800" b="0" i="0">
                <a:solidFill>
                  <a:srgbClr val="003760"/>
                </a:solidFill>
                <a:latin typeface="Times New Roman" pitchFamily="34" charset="0"/>
                <a:ea typeface="微软雅黑" pitchFamily="34" charset="-122"/>
                <a:cs typeface="Times New Roman" pitchFamily="34" charset="-120"/>
              </a:rPr>
              <a:t>，将实际问题转化为三</a:t>
            </a:r>
          </a:p>
          <a:p>
            <a:pPr latinLnBrk="1">
              <a:lnSpc>
                <a:spcPts val="3100"/>
              </a:lnSpc>
            </a:pPr>
            <a:r>
              <a:rPr lang="en-US" altLang="zh-CN" b="0" i="0">
                <a:solidFill>
                  <a:srgbClr val="003760"/>
                </a:solidFill>
                <a:latin typeface="Times New Roman" pitchFamily="34" charset="0"/>
                <a:ea typeface="微软雅黑" pitchFamily="34" charset="-122"/>
                <a:cs typeface="Times New Roman" pitchFamily="34" charset="-120"/>
              </a:rPr>
              <a:t>角函数问题</a:t>
            </a:r>
            <a:r>
              <a:rPr lang="en-US" altLang="zh-CN" b="0" i="0" dirty="0">
                <a:solidFill>
                  <a:srgbClr val="003760"/>
                </a:solidFill>
                <a:latin typeface="Times New Roman" pitchFamily="34" charset="0"/>
                <a:ea typeface="微软雅黑" pitchFamily="34" charset="-122"/>
                <a:cs typeface="Times New Roman" pitchFamily="34" charset="-120"/>
              </a:rPr>
              <a:t>，再利用三角函数的有关知识求解.</a:t>
            </a:r>
            <a:endParaRPr lang="en-US" altLang="zh-CN" dirty="0"/>
          </a:p>
        </p:txBody>
      </p:sp>
      <mc:AlternateContent xmlns:mc="http://schemas.openxmlformats.org/markup-compatibility/2006" xmlns:a14="http://schemas.microsoft.com/office/drawing/2010/main">
        <mc:Choice Requires="a14">
          <p:sp>
            <p:nvSpPr>
              <p:cNvPr id="6" name="QO_6_AN.73_3#836bf7964?htil=1&amp;vcp=1&amp;vop=1&amp;pid=d560df9ef&amp;color=0,55,96&amp;vtp=1&amp;bbb=1&amp;hb=1&amp;hs=1">
                <a:extLst>
                  <a:ext uri="{FF2B5EF4-FFF2-40B4-BE49-F238E27FC236}">
                    <a16:creationId xmlns:a16="http://schemas.microsoft.com/office/drawing/2014/main" id="{B99E8FE5-0B58-8086-E3B7-7161F6F4D961}"/>
                  </a:ext>
                </a:extLst>
              </p:cNvPr>
              <p:cNvSpPr/>
              <p:nvPr/>
            </p:nvSpPr>
            <p:spPr>
              <a:xfrm>
                <a:off x="503995" y="3961783"/>
                <a:ext cx="10572016" cy="944118"/>
              </a:xfrm>
              <a:prstGeom prst="rect">
                <a:avLst/>
              </a:prstGeom>
              <a:noFill/>
              <a:ln/>
            </p:spPr>
            <p:txBody>
              <a:bodyPr wrap="none" lIns="0" tIns="0" rIns="0" bIns="0" rtlCol="0" anchor="t"/>
              <a:lstStyle/>
              <a:p>
                <a:pPr latinLnBrk="1">
                  <a:lnSpc>
                    <a:spcPts val="3800"/>
                  </a:lnSpc>
                </a:pPr>
                <a:r>
                  <a:rPr lang="en-US" altLang="zh-CN" b="0" i="0" kern="0">
                    <a:solidFill>
                      <a:srgbClr val="003760"/>
                    </a:solidFill>
                    <a:latin typeface="SimSun" panose="02010600030101010101" pitchFamily="2" charset="-122"/>
                    <a:ea typeface="微软雅黑" pitchFamily="34" charset="-122"/>
                    <a:cs typeface="Times New Roman" pitchFamily="34" charset="-120"/>
                  </a:rPr>
                  <a:t>    </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∵0&lt;</m:t>
                    </m:r>
                    <m:r>
                      <a:rPr lang="en-US" altLang="zh-CN" sz="1800" b="0" i="0">
                        <a:solidFill>
                          <a:srgbClr val="003760"/>
                        </a:solidFill>
                        <a:latin typeface="Cambria Math" pitchFamily="34" charset="0"/>
                        <a:ea typeface="Cambria Math" pitchFamily="34" charset="-122"/>
                        <a:cs typeface="Cambria Math" pitchFamily="34" charset="-120"/>
                      </a:rPr>
                      <m:t>𝜃</m:t>
                    </m:r>
                    <m:r>
                      <a:rPr lang="en-US" altLang="zh-CN" sz="1800" b="0" i="0">
                        <a:solidFill>
                          <a:srgbClr val="003760"/>
                        </a:solidFill>
                        <a:latin typeface="Cambria Math" pitchFamily="34" charset="0"/>
                        <a:ea typeface="Cambria Math" pitchFamily="34" charset="-122"/>
                        <a:cs typeface="Cambria Math" pitchFamily="34" charset="-120"/>
                      </a:rPr>
                      <m:t>&lt;</m:t>
                    </m:r>
                    <m:r>
                      <m:rPr>
                        <m:sty m:val="p"/>
                      </m:rPr>
                      <a:rPr lang="en-US" altLang="zh-CN" sz="1800" b="0" i="0">
                        <a:solidFill>
                          <a:srgbClr val="003760"/>
                        </a:solidFill>
                        <a:latin typeface="Cambria Math" pitchFamily="34" charset="0"/>
                        <a:ea typeface="Cambria Math" pitchFamily="34" charset="-122"/>
                        <a:cs typeface="Cambria Math" pitchFamily="34" charset="-120"/>
                      </a:rPr>
                      <m:t>π</m:t>
                    </m:r>
                  </m:oMath>
                </a14:m>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m:t>
                        </m:r>
                      </m:den>
                    </m:f>
                    <m:r>
                      <a:rPr lang="en-US" altLang="zh-CN" sz="1800" b="0" i="0">
                        <a:solidFill>
                          <a:srgbClr val="003760"/>
                        </a:solidFill>
                        <a:latin typeface="Cambria Math" pitchFamily="34" charset="0"/>
                        <a:ea typeface="Cambria Math" pitchFamily="34" charset="-122"/>
                        <a:cs typeface="Cambria Math" pitchFamily="34" charset="-120"/>
                      </a:rPr>
                      <m:t>&lt;</m:t>
                    </m:r>
                    <m:r>
                      <a:rPr lang="en-US" altLang="zh-CN" sz="1800" b="0" i="0">
                        <a:solidFill>
                          <a:srgbClr val="003760"/>
                        </a:solidFill>
                        <a:latin typeface="Cambria Math" pitchFamily="34" charset="0"/>
                        <a:ea typeface="Cambria Math" pitchFamily="34" charset="-122"/>
                        <a:cs typeface="Cambria Math" pitchFamily="34" charset="-120"/>
                      </a:rPr>
                      <m:t>𝜃</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m:t>
                        </m:r>
                      </m:den>
                    </m:f>
                    <m:r>
                      <a:rPr lang="en-US" altLang="zh-CN" sz="1800" b="0" i="0">
                        <a:solidFill>
                          <a:srgbClr val="003760"/>
                        </a:solidFill>
                        <a:latin typeface="Cambria Math" pitchFamily="34" charset="0"/>
                        <a:ea typeface="Cambria Math" pitchFamily="34" charset="-122"/>
                        <a:cs typeface="Cambria Math" pitchFamily="34" charset="-120"/>
                      </a:rPr>
                      <m:t>&lt;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2</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当</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𝜃</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m:t>
                        </m:r>
                      </m:den>
                    </m:f>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，即</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𝜃</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5</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6</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时，</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𝑆</m:t>
                    </m:r>
                  </m:oMath>
                </a14:m>
                <a:r>
                  <a:rPr lang="en-US" altLang="zh-CN" sz="1800" b="0" i="0" dirty="0">
                    <a:solidFill>
                      <a:srgbClr val="003760"/>
                    </a:solidFill>
                    <a:latin typeface="Times New Roman" pitchFamily="34" charset="0"/>
                    <a:ea typeface="微软雅黑" pitchFamily="34" charset="-122"/>
                    <a:cs typeface="Times New Roman" pitchFamily="34" charset="-120"/>
                  </a:rPr>
                  <a:t>取得最大值</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1+</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3</m:t>
                            </m:r>
                          </m:e>
                        </m:rad>
                      </m:num>
                      <m:den>
                        <m:r>
                          <a:rPr lang="en-US" altLang="zh-CN" sz="1800" b="0" i="0">
                            <a:solidFill>
                              <a:srgbClr val="003760"/>
                            </a:solidFill>
                            <a:latin typeface="Cambria Math" pitchFamily="34" charset="0"/>
                            <a:ea typeface="Cambria Math" pitchFamily="34" charset="-122"/>
                            <a:cs typeface="Cambria Math" pitchFamily="34" charset="-120"/>
                          </a:rPr>
                          <m:t>2</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.故当</a:t>
                </a:r>
              </a:p>
              <a:p>
                <a:pPr latinLnBrk="1">
                  <a:lnSpc>
                    <a:spcPts val="3700"/>
                  </a:lnSpc>
                </a:pPr>
                <a14:m>
                  <m:oMath xmlns:m="http://schemas.openxmlformats.org/officeDocument/2006/math">
                    <m:r>
                      <a:rPr lang="en-US" altLang="zh-CN" b="0" i="0">
                        <a:solidFill>
                          <a:srgbClr val="003760"/>
                        </a:solidFill>
                        <a:latin typeface="Cambria Math" pitchFamily="34" charset="0"/>
                        <a:ea typeface="Cambria Math" pitchFamily="34" charset="-122"/>
                        <a:cs typeface="Cambria Math" pitchFamily="34" charset="-120"/>
                      </a:rPr>
                      <m:t>𝑂𝐴</m:t>
                    </m:r>
                  </m:oMath>
                </a14:m>
                <a:r>
                  <a:rPr lang="en-US" altLang="zh-CN" b="0" i="0" dirty="0">
                    <a:solidFill>
                      <a:srgbClr val="003760"/>
                    </a:solidFill>
                    <a:latin typeface="Times New Roman" pitchFamily="34" charset="0"/>
                    <a:ea typeface="微软雅黑" pitchFamily="34" charset="-122"/>
                    <a:cs typeface="Times New Roman" pitchFamily="34" charset="-120"/>
                  </a:rPr>
                  <a:t>与</a:t>
                </a:r>
                <a14:m>
                  <m:oMath xmlns:m="http://schemas.openxmlformats.org/officeDocument/2006/math">
                    <m:r>
                      <a:rPr lang="en-US" altLang="zh-CN" b="0" i="0">
                        <a:solidFill>
                          <a:srgbClr val="003760"/>
                        </a:solidFill>
                        <a:latin typeface="Cambria Math" pitchFamily="34" charset="0"/>
                        <a:ea typeface="Cambria Math" pitchFamily="34" charset="-122"/>
                        <a:cs typeface="Cambria Math" pitchFamily="34" charset="-120"/>
                      </a:rPr>
                      <m:t>𝑂𝐵</m:t>
                    </m:r>
                  </m:oMath>
                </a14:m>
                <a:r>
                  <a:rPr lang="en-US" altLang="zh-CN" b="0" i="0" dirty="0">
                    <a:solidFill>
                      <a:srgbClr val="003760"/>
                    </a:solidFill>
                    <a:latin typeface="Times New Roman" pitchFamily="34" charset="0"/>
                    <a:ea typeface="微软雅黑" pitchFamily="34" charset="-122"/>
                    <a:cs typeface="Times New Roman" pitchFamily="34" charset="-120"/>
                  </a:rPr>
                  <a:t>的夹角为</a:t>
                </a:r>
                <a14:m>
                  <m:oMath xmlns:m="http://schemas.openxmlformats.org/officeDocument/2006/math">
                    <m:f>
                      <m:fPr>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b="0" i="0">
                            <a:solidFill>
                              <a:srgbClr val="003760"/>
                            </a:solidFill>
                            <a:latin typeface="Cambria Math" pitchFamily="34" charset="0"/>
                            <a:ea typeface="Cambria Math" pitchFamily="34" charset="-122"/>
                            <a:cs typeface="Cambria Math" pitchFamily="34" charset="-120"/>
                          </a:rPr>
                          <m:t>5</m:t>
                        </m:r>
                        <m:r>
                          <m:rPr>
                            <m:sty m:val="p"/>
                          </m:rPr>
                          <a:rPr lang="en-US" altLang="zh-CN" b="0" i="0">
                            <a:solidFill>
                              <a:srgbClr val="003760"/>
                            </a:solidFill>
                            <a:latin typeface="Cambria Math" pitchFamily="34" charset="0"/>
                            <a:ea typeface="Cambria Math" pitchFamily="34" charset="-122"/>
                            <a:cs typeface="Cambria Math" pitchFamily="34" charset="-120"/>
                          </a:rPr>
                          <m:t>π</m:t>
                        </m:r>
                      </m:num>
                      <m:den>
                        <m:r>
                          <a:rPr lang="en-US" altLang="zh-CN" b="0" i="0">
                            <a:solidFill>
                              <a:srgbClr val="003760"/>
                            </a:solidFill>
                            <a:latin typeface="Cambria Math" pitchFamily="34" charset="0"/>
                            <a:ea typeface="Cambria Math" pitchFamily="34" charset="-122"/>
                            <a:cs typeface="Cambria Math" pitchFamily="34" charset="-120"/>
                          </a:rPr>
                          <m:t>6</m:t>
                        </m:r>
                      </m:den>
                    </m:f>
                  </m:oMath>
                </a14:m>
                <a:r>
                  <a:rPr lang="en-US" altLang="zh-CN" b="0" i="0" dirty="0">
                    <a:solidFill>
                      <a:srgbClr val="003760"/>
                    </a:solidFill>
                    <a:latin typeface="Times New Roman" pitchFamily="34" charset="0"/>
                    <a:ea typeface="微软雅黑" pitchFamily="34" charset="-122"/>
                    <a:cs typeface="Times New Roman" pitchFamily="34" charset="-120"/>
                  </a:rPr>
                  <a:t>时，四边形</a:t>
                </a:r>
                <a14:m>
                  <m:oMath xmlns:m="http://schemas.openxmlformats.org/officeDocument/2006/math">
                    <m:r>
                      <a:rPr lang="en-US" altLang="zh-CN" b="0" i="0">
                        <a:solidFill>
                          <a:srgbClr val="003760"/>
                        </a:solidFill>
                        <a:latin typeface="Cambria Math" pitchFamily="34" charset="0"/>
                        <a:ea typeface="Cambria Math" pitchFamily="34" charset="-122"/>
                        <a:cs typeface="Cambria Math" pitchFamily="34" charset="-120"/>
                      </a:rPr>
                      <m:t>𝑂𝐴𝐶𝐵</m:t>
                    </m:r>
                  </m:oMath>
                </a14:m>
                <a:r>
                  <a:rPr lang="en-US" altLang="zh-CN" b="0" i="0" dirty="0">
                    <a:solidFill>
                      <a:srgbClr val="003760"/>
                    </a:solidFill>
                    <a:latin typeface="Times New Roman" pitchFamily="34" charset="0"/>
                    <a:ea typeface="微软雅黑" pitchFamily="34" charset="-122"/>
                    <a:cs typeface="Times New Roman" pitchFamily="34" charset="-120"/>
                  </a:rPr>
                  <a:t>的面积最大，最大面积是</a:t>
                </a:r>
                <a14:m>
                  <m:oMath xmlns:m="http://schemas.openxmlformats.org/officeDocument/2006/math">
                    <m:r>
                      <a:rPr lang="en-US" altLang="zh-CN" b="0" i="0">
                        <a:solidFill>
                          <a:srgbClr val="003760"/>
                        </a:solidFill>
                        <a:latin typeface="Cambria Math" pitchFamily="34" charset="0"/>
                        <a:ea typeface="Cambria Math" pitchFamily="34" charset="-122"/>
                        <a:cs typeface="Cambria Math" pitchFamily="34" charset="-120"/>
                      </a:rPr>
                      <m:t>1+</m:t>
                    </m:r>
                    <m:f>
                      <m:fPr>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fPr>
                      <m:num>
                        <m:rad>
                          <m:radPr>
                            <m:degHide m:val="on"/>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b="0" i="0">
                                <a:solidFill>
                                  <a:srgbClr val="003760"/>
                                </a:solidFill>
                                <a:latin typeface="Cambria Math" pitchFamily="34" charset="0"/>
                                <a:ea typeface="Cambria Math" pitchFamily="34" charset="-122"/>
                                <a:cs typeface="Cambria Math" pitchFamily="34" charset="-120"/>
                              </a:rPr>
                              <m:t>3</m:t>
                            </m:r>
                          </m:e>
                        </m:rad>
                      </m:num>
                      <m:den>
                        <m:r>
                          <a:rPr lang="en-US" altLang="zh-CN" b="0" i="0">
                            <a:solidFill>
                              <a:srgbClr val="003760"/>
                            </a:solidFill>
                            <a:latin typeface="Cambria Math" pitchFamily="34" charset="0"/>
                            <a:ea typeface="Cambria Math" pitchFamily="34" charset="-122"/>
                            <a:cs typeface="Cambria Math" pitchFamily="34" charset="-120"/>
                          </a:rPr>
                          <m:t>2</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a:t>
                </a:r>
                <a:endParaRPr lang="en-US" altLang="zh-CN" dirty="0"/>
              </a:p>
            </p:txBody>
          </p:sp>
        </mc:Choice>
        <mc:Fallback xmlns="">
          <p:sp>
            <p:nvSpPr>
              <p:cNvPr id="6" name="QO_6_AN.73_3#836bf7964?htil=1&amp;vcp=1&amp;vop=1&amp;pid=d560df9ef&amp;color=0,55,96&amp;vtp=1&amp;bbb=1&amp;hb=1&amp;hs=1">
                <a:extLst>
                  <a:ext uri="{FF2B5EF4-FFF2-40B4-BE49-F238E27FC236}">
                    <a16:creationId xmlns:a16="http://schemas.microsoft.com/office/drawing/2014/main" id="{B99E8FE5-0B58-8086-E3B7-7161F6F4D961}"/>
                  </a:ext>
                </a:extLst>
              </p:cNvPr>
              <p:cNvSpPr>
                <a:spLocks noRot="1" noChangeAspect="1" noMove="1" noResize="1" noEditPoints="1" noAdjustHandles="1" noChangeArrowheads="1" noChangeShapeType="1" noTextEdit="1"/>
              </p:cNvSpPr>
              <p:nvPr/>
            </p:nvSpPr>
            <p:spPr>
              <a:xfrm>
                <a:off x="503995" y="3961783"/>
                <a:ext cx="10572016" cy="944118"/>
              </a:xfrm>
              <a:prstGeom prst="rect">
                <a:avLst/>
              </a:prstGeom>
              <a:blipFill>
                <a:blip r:embed="rId6"/>
                <a:stretch>
                  <a:fillRect b="-8387"/>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anim calcmode="lin" valueType="num">
                                      <p:cBhvr>
                                        <p:cTn id="8" dur="500" fill="hold"/>
                                        <p:tgtEl>
                                          <p:spTgt spid="2"/>
                                        </p:tgtEl>
                                        <p:attrNameLst>
                                          <p:attrName>ppt_x</p:attrName>
                                        </p:attrNameLst>
                                      </p:cBhvr>
                                      <p:tavLst>
                                        <p:tav tm="0">
                                          <p:val>
                                            <p:strVal val="#ppt_x"/>
                                          </p:val>
                                        </p:tav>
                                        <p:tav tm="100000">
                                          <p:val>
                                            <p:strVal val="#ppt_x"/>
                                          </p:val>
                                        </p:tav>
                                      </p:tavLst>
                                    </p:anim>
                                    <p:anim calcmode="lin" valueType="num">
                                      <p:cBhvr>
                                        <p:cTn id="9" dur="500" fill="hold"/>
                                        <p:tgtEl>
                                          <p:spTgt spid="2"/>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3">
                                            <p:bg/>
                                          </p:spTgt>
                                        </p:tgtEl>
                                        <p:attrNameLst>
                                          <p:attrName>style.visibility</p:attrName>
                                        </p:attrNameLst>
                                      </p:cBhvr>
                                      <p:to>
                                        <p:strVal val="visible"/>
                                      </p:to>
                                    </p:set>
                                    <p:animEffect transition="in" filter="fade">
                                      <p:cBhvr>
                                        <p:cTn id="12" dur="500"/>
                                        <p:tgtEl>
                                          <p:spTgt spid="3">
                                            <p:bg/>
                                          </p:spTgt>
                                        </p:tgtEl>
                                      </p:cBhvr>
                                    </p:animEffect>
                                    <p:anim calcmode="lin" valueType="num">
                                      <p:cBhvr>
                                        <p:cTn id="13" dur="500" fill="hold"/>
                                        <p:tgtEl>
                                          <p:spTgt spid="3">
                                            <p:bg/>
                                          </p:spTgt>
                                        </p:tgtEl>
                                        <p:attrNameLst>
                                          <p:attrName>ppt_x</p:attrName>
                                        </p:attrNameLst>
                                      </p:cBhvr>
                                      <p:tavLst>
                                        <p:tav tm="0">
                                          <p:val>
                                            <p:strVal val="#ppt_x"/>
                                          </p:val>
                                        </p:tav>
                                        <p:tav tm="100000">
                                          <p:val>
                                            <p:strVal val="#ppt_x"/>
                                          </p:val>
                                        </p:tav>
                                      </p:tavLst>
                                    </p:anim>
                                    <p:anim calcmode="lin" valueType="num">
                                      <p:cBhvr>
                                        <p:cTn id="14" dur="500" fill="hold"/>
                                        <p:tgtEl>
                                          <p:spTgt spid="3">
                                            <p:bg/>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3">
                                            <p:txEl>
                                              <p:pRg st="0" end="0"/>
                                            </p:txEl>
                                          </p:spTgt>
                                        </p:tgtEl>
                                        <p:attrNameLst>
                                          <p:attrName>style.visibility</p:attrName>
                                        </p:attrNameLst>
                                      </p:cBhvr>
                                      <p:to>
                                        <p:strVal val="visible"/>
                                      </p:to>
                                    </p:set>
                                    <p:animEffect transition="in" filter="fade">
                                      <p:cBhvr>
                                        <p:cTn id="17" dur="500"/>
                                        <p:tgtEl>
                                          <p:spTgt spid="3">
                                            <p:txEl>
                                              <p:pRg st="0" end="0"/>
                                            </p:txEl>
                                          </p:spTgt>
                                        </p:tgtEl>
                                      </p:cBhvr>
                                    </p:animEffect>
                                    <p:anim calcmode="lin" valueType="num">
                                      <p:cBhvr>
                                        <p:cTn id="18"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9" dur="500" fill="hold"/>
                                        <p:tgtEl>
                                          <p:spTgt spid="3">
                                            <p:txEl>
                                              <p:pRg st="0" end="0"/>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3">
                                            <p:txEl>
                                              <p:pRg st="1" end="1"/>
                                            </p:txEl>
                                          </p:spTgt>
                                        </p:tgtEl>
                                        <p:attrNameLst>
                                          <p:attrName>style.visibility</p:attrName>
                                        </p:attrNameLst>
                                      </p:cBhvr>
                                      <p:to>
                                        <p:strVal val="visible"/>
                                      </p:to>
                                    </p:set>
                                    <p:animEffect transition="in" filter="fade">
                                      <p:cBhvr>
                                        <p:cTn id="22" dur="500"/>
                                        <p:tgtEl>
                                          <p:spTgt spid="3">
                                            <p:txEl>
                                              <p:pRg st="1" end="1"/>
                                            </p:txEl>
                                          </p:spTgt>
                                        </p:tgtEl>
                                      </p:cBhvr>
                                    </p:animEffect>
                                    <p:anim calcmode="lin" valueType="num">
                                      <p:cBhvr>
                                        <p:cTn id="2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4" dur="500" fill="hold"/>
                                        <p:tgtEl>
                                          <p:spTgt spid="3">
                                            <p:txEl>
                                              <p:pRg st="1" end="1"/>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3">
                                            <p:txEl>
                                              <p:pRg st="2" end="2"/>
                                            </p:txEl>
                                          </p:spTgt>
                                        </p:tgtEl>
                                        <p:attrNameLst>
                                          <p:attrName>style.visibility</p:attrName>
                                        </p:attrNameLst>
                                      </p:cBhvr>
                                      <p:to>
                                        <p:strVal val="visible"/>
                                      </p:to>
                                    </p:set>
                                    <p:animEffect transition="in" filter="fade">
                                      <p:cBhvr>
                                        <p:cTn id="27" dur="500"/>
                                        <p:tgtEl>
                                          <p:spTgt spid="3">
                                            <p:txEl>
                                              <p:pRg st="2" end="2"/>
                                            </p:txEl>
                                          </p:spTgt>
                                        </p:tgtEl>
                                      </p:cBhvr>
                                    </p:animEffect>
                                    <p:anim calcmode="lin" valueType="num">
                                      <p:cBhvr>
                                        <p:cTn id="28"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9" dur="500" fill="hold"/>
                                        <p:tgtEl>
                                          <p:spTgt spid="3">
                                            <p:txEl>
                                              <p:pRg st="2" end="2"/>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4">
                                            <p:bg/>
                                          </p:spTgt>
                                        </p:tgtEl>
                                        <p:attrNameLst>
                                          <p:attrName>style.visibility</p:attrName>
                                        </p:attrNameLst>
                                      </p:cBhvr>
                                      <p:to>
                                        <p:strVal val="visible"/>
                                      </p:to>
                                    </p:set>
                                    <p:animEffect transition="in" filter="fade">
                                      <p:cBhvr>
                                        <p:cTn id="32" dur="500"/>
                                        <p:tgtEl>
                                          <p:spTgt spid="4">
                                            <p:bg/>
                                          </p:spTgt>
                                        </p:tgtEl>
                                      </p:cBhvr>
                                    </p:animEffect>
                                    <p:anim calcmode="lin" valueType="num">
                                      <p:cBhvr>
                                        <p:cTn id="33" dur="500" fill="hold"/>
                                        <p:tgtEl>
                                          <p:spTgt spid="4">
                                            <p:bg/>
                                          </p:spTgt>
                                        </p:tgtEl>
                                        <p:attrNameLst>
                                          <p:attrName>ppt_x</p:attrName>
                                        </p:attrNameLst>
                                      </p:cBhvr>
                                      <p:tavLst>
                                        <p:tav tm="0">
                                          <p:val>
                                            <p:strVal val="#ppt_x"/>
                                          </p:val>
                                        </p:tav>
                                        <p:tav tm="100000">
                                          <p:val>
                                            <p:strVal val="#ppt_x"/>
                                          </p:val>
                                        </p:tav>
                                      </p:tavLst>
                                    </p:anim>
                                    <p:anim calcmode="lin" valueType="num">
                                      <p:cBhvr>
                                        <p:cTn id="34" dur="500" fill="hold"/>
                                        <p:tgtEl>
                                          <p:spTgt spid="4">
                                            <p:bg/>
                                          </p:spTgt>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4">
                                            <p:txEl>
                                              <p:pRg st="0" end="0"/>
                                            </p:txEl>
                                          </p:spTgt>
                                        </p:tgtEl>
                                        <p:attrNameLst>
                                          <p:attrName>style.visibility</p:attrName>
                                        </p:attrNameLst>
                                      </p:cBhvr>
                                      <p:to>
                                        <p:strVal val="visible"/>
                                      </p:to>
                                    </p:set>
                                    <p:animEffect transition="in" filter="fade">
                                      <p:cBhvr>
                                        <p:cTn id="37" dur="500"/>
                                        <p:tgtEl>
                                          <p:spTgt spid="4">
                                            <p:txEl>
                                              <p:pRg st="0" end="0"/>
                                            </p:txEl>
                                          </p:spTgt>
                                        </p:tgtEl>
                                      </p:cBhvr>
                                    </p:animEffect>
                                    <p:anim calcmode="lin" valueType="num">
                                      <p:cBhvr>
                                        <p:cTn id="38"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39" dur="500" fill="hold"/>
                                        <p:tgtEl>
                                          <p:spTgt spid="4">
                                            <p:txEl>
                                              <p:pRg st="0" end="0"/>
                                            </p:txEl>
                                          </p:spTgt>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6">
                                            <p:bg/>
                                          </p:spTgt>
                                        </p:tgtEl>
                                        <p:attrNameLst>
                                          <p:attrName>style.visibility</p:attrName>
                                        </p:attrNameLst>
                                      </p:cBhvr>
                                      <p:to>
                                        <p:strVal val="visible"/>
                                      </p:to>
                                    </p:set>
                                    <p:animEffect transition="in" filter="fade">
                                      <p:cBhvr>
                                        <p:cTn id="42" dur="500"/>
                                        <p:tgtEl>
                                          <p:spTgt spid="6">
                                            <p:bg/>
                                          </p:spTgt>
                                        </p:tgtEl>
                                      </p:cBhvr>
                                    </p:animEffect>
                                    <p:anim calcmode="lin" valueType="num">
                                      <p:cBhvr>
                                        <p:cTn id="43" dur="500" fill="hold"/>
                                        <p:tgtEl>
                                          <p:spTgt spid="6">
                                            <p:bg/>
                                          </p:spTgt>
                                        </p:tgtEl>
                                        <p:attrNameLst>
                                          <p:attrName>ppt_x</p:attrName>
                                        </p:attrNameLst>
                                      </p:cBhvr>
                                      <p:tavLst>
                                        <p:tav tm="0">
                                          <p:val>
                                            <p:strVal val="#ppt_x"/>
                                          </p:val>
                                        </p:tav>
                                        <p:tav tm="100000">
                                          <p:val>
                                            <p:strVal val="#ppt_x"/>
                                          </p:val>
                                        </p:tav>
                                      </p:tavLst>
                                    </p:anim>
                                    <p:anim calcmode="lin" valueType="num">
                                      <p:cBhvr>
                                        <p:cTn id="44" dur="500" fill="hold"/>
                                        <p:tgtEl>
                                          <p:spTgt spid="6">
                                            <p:bg/>
                                          </p:spTgt>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6">
                                            <p:txEl>
                                              <p:pRg st="0" end="0"/>
                                            </p:txEl>
                                          </p:spTgt>
                                        </p:tgtEl>
                                        <p:attrNameLst>
                                          <p:attrName>style.visibility</p:attrName>
                                        </p:attrNameLst>
                                      </p:cBhvr>
                                      <p:to>
                                        <p:strVal val="visible"/>
                                      </p:to>
                                    </p:set>
                                    <p:animEffect transition="in" filter="fade">
                                      <p:cBhvr>
                                        <p:cTn id="47" dur="500"/>
                                        <p:tgtEl>
                                          <p:spTgt spid="6">
                                            <p:txEl>
                                              <p:pRg st="0" end="0"/>
                                            </p:txEl>
                                          </p:spTgt>
                                        </p:tgtEl>
                                      </p:cBhvr>
                                    </p:animEffect>
                                    <p:anim calcmode="lin" valueType="num">
                                      <p:cBhvr>
                                        <p:cTn id="48"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49" dur="500" fill="hold"/>
                                        <p:tgtEl>
                                          <p:spTgt spid="6">
                                            <p:txEl>
                                              <p:pRg st="0" end="0"/>
                                            </p:txEl>
                                          </p:spTgt>
                                        </p:tgtEl>
                                        <p:attrNameLst>
                                          <p:attrName>ppt_y</p:attrName>
                                        </p:attrNameLst>
                                      </p:cBhvr>
                                      <p:tavLst>
                                        <p:tav tm="0">
                                          <p:val>
                                            <p:strVal val="#ppt_y+.1"/>
                                          </p:val>
                                        </p:tav>
                                        <p:tav tm="100000">
                                          <p:val>
                                            <p:strVal val="#ppt_y"/>
                                          </p:val>
                                        </p:tav>
                                      </p:tavLst>
                                    </p:anim>
                                  </p:childTnLst>
                                </p:cTn>
                              </p:par>
                              <p:par>
                                <p:cTn id="50" presetID="42" presetClass="entr" presetSubtype="0" fill="hold" grpId="0" nodeType="withEffect">
                                  <p:stCondLst>
                                    <p:cond delay="0"/>
                                  </p:stCondLst>
                                  <p:childTnLst>
                                    <p:set>
                                      <p:cBhvr>
                                        <p:cTn id="51" dur="1" fill="hold">
                                          <p:stCondLst>
                                            <p:cond delay="0"/>
                                          </p:stCondLst>
                                        </p:cTn>
                                        <p:tgtEl>
                                          <p:spTgt spid="6">
                                            <p:txEl>
                                              <p:pRg st="1" end="1"/>
                                            </p:txEl>
                                          </p:spTgt>
                                        </p:tgtEl>
                                        <p:attrNameLst>
                                          <p:attrName>style.visibility</p:attrName>
                                        </p:attrNameLst>
                                      </p:cBhvr>
                                      <p:to>
                                        <p:strVal val="visible"/>
                                      </p:to>
                                    </p:set>
                                    <p:animEffect transition="in" filter="fade">
                                      <p:cBhvr>
                                        <p:cTn id="52" dur="500"/>
                                        <p:tgtEl>
                                          <p:spTgt spid="6">
                                            <p:txEl>
                                              <p:pRg st="1" end="1"/>
                                            </p:txEl>
                                          </p:spTgt>
                                        </p:tgtEl>
                                      </p:cBhvr>
                                    </p:animEffect>
                                    <p:anim calcmode="lin" valueType="num">
                                      <p:cBhvr>
                                        <p:cTn id="53"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p:cTn id="54" dur="500" fill="hold"/>
                                        <p:tgtEl>
                                          <p:spTgt spid="6">
                                            <p:txEl>
                                              <p:pRg st="1" end="1"/>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Lst>
  </p:timing>
</p:sld>
</file>

<file path=ppt/slides/slide4.xml><?xml version="1.0" encoding="utf-8"?>
<p:sld xmlns:a="http://schemas.openxmlformats.org/drawingml/2006/main" xmlns:r="http://schemas.openxmlformats.org/officeDocument/2006/relationships" xmlns:p="http://schemas.openxmlformats.org/presentationml/2006/main">
  <p:cSld name="Slide 4&amp;si=4">
    <p:spTree>
      <p:nvGrpSpPr>
        <p:cNvPr id="1" name=""/>
        <p:cNvGrpSpPr/>
        <p:nvPr/>
      </p:nvGrpSpPr>
      <p:grpSpPr>
        <a:xfrm>
          <a:off x="0" y="0"/>
          <a:ext cx="0" cy="0"/>
          <a:chOff x="0" y="0"/>
          <a:chExt cx="0" cy="0"/>
        </a:xfrm>
      </p:grpSpPr>
      <p:pic>
        <p:nvPicPr>
          <p:cNvPr id="2" name="C_3#0dafb67db.fixed?vcp=1&amp;pid=49894a5e6&amp;color=0,55,96&amp;tib=255,255,255&amp;vtp=1" descr="preencoded.png"/>
          <p:cNvPicPr>
            <a:picLocks noChangeAspect="1"/>
          </p:cNvPicPr>
          <p:nvPr/>
        </p:nvPicPr>
        <p:blipFill>
          <a:blip r:embed="rId3"/>
          <a:stretch>
            <a:fillRect/>
          </a:stretch>
        </p:blipFill>
        <p:spPr>
          <a:xfrm>
            <a:off x="640080" y="2697480"/>
            <a:ext cx="3090672" cy="1188720"/>
          </a:xfrm>
          <a:prstGeom prst="rect">
            <a:avLst/>
          </a:prstGeom>
        </p:spPr>
      </p:pic>
      <p:sp>
        <p:nvSpPr>
          <p:cNvPr id="3" name="C_3_BD#0dafb67db.fixed?vcp=1&amp;pid=49894a5e6&amp;color=61,88,159&amp;vtp=1&amp;bbb=1"/>
          <p:cNvSpPr/>
          <p:nvPr/>
        </p:nvSpPr>
        <p:spPr>
          <a:xfrm>
            <a:off x="694944" y="2697480"/>
            <a:ext cx="2587752" cy="1188720"/>
          </a:xfrm>
          <a:prstGeom prst="rect">
            <a:avLst/>
          </a:prstGeom>
          <a:noFill/>
          <a:ln/>
        </p:spPr>
        <p:txBody>
          <a:bodyPr wrap="none" lIns="0" tIns="0" rIns="0" bIns="0" rtlCol="0" anchor="ctr"/>
          <a:lstStyle/>
          <a:p>
            <a:pPr algn="ctr" latinLnBrk="1">
              <a:lnSpc>
                <a:spcPts val="6600"/>
              </a:lnSpc>
            </a:pPr>
            <a:r>
              <a:rPr lang="en-US" altLang="zh-CN" sz="5400" b="1" i="0" dirty="0">
                <a:solidFill>
                  <a:srgbClr val="3D589F"/>
                </a:solidFill>
                <a:latin typeface="印品黑体" pitchFamily="34" charset="0"/>
                <a:ea typeface="印品黑体" pitchFamily="34" charset="-122"/>
                <a:cs typeface="印品黑体" pitchFamily="34" charset="-120"/>
              </a:rPr>
              <a:t>8.2.4</a:t>
            </a:r>
            <a:endParaRPr lang="en-US" altLang="zh-CN" sz="5400" dirty="0"/>
          </a:p>
        </p:txBody>
      </p:sp>
      <p:sp>
        <p:nvSpPr>
          <p:cNvPr id="4" name="C_3_BD#0dafb67db.fixed?vcp=1&amp;pid=49894a5e6&amp;color=61,88,159&amp;vtp=1&amp;bbb=1"/>
          <p:cNvSpPr/>
          <p:nvPr/>
        </p:nvSpPr>
        <p:spPr>
          <a:xfrm>
            <a:off x="4032504" y="2340864"/>
            <a:ext cx="8046720" cy="1911096"/>
          </a:xfrm>
          <a:prstGeom prst="rect">
            <a:avLst/>
          </a:prstGeom>
          <a:noFill/>
          <a:ln/>
        </p:spPr>
        <p:txBody>
          <a:bodyPr wrap="none" lIns="0" tIns="0" rIns="0" bIns="0" rtlCol="0" anchor="ctr"/>
          <a:lstStyle/>
          <a:p>
            <a:pPr algn="l" latinLnBrk="1">
              <a:lnSpc>
                <a:spcPts val="6600"/>
              </a:lnSpc>
            </a:pPr>
            <a:r>
              <a:rPr lang="en-US" altLang="zh-CN" sz="5400" b="1" i="0" dirty="0">
                <a:solidFill>
                  <a:srgbClr val="3D589F"/>
                </a:solidFill>
                <a:latin typeface="印品黑体" pitchFamily="34" charset="0"/>
                <a:ea typeface="印品黑体" pitchFamily="34" charset="-122"/>
                <a:cs typeface="印品黑体" pitchFamily="34" charset="-120"/>
              </a:rPr>
              <a:t>三角恒等变换的应用</a:t>
            </a:r>
            <a:endParaRPr lang="en-US" altLang="zh-CN" sz="5400" dirty="0"/>
          </a:p>
        </p:txBody>
      </p:sp>
    </p:spTree>
  </p:cSld>
  <p:clrMapOvr>
    <a:masterClrMapping/>
  </p:clrMapOvr>
  <p:transition/>
</p:sld>
</file>

<file path=ppt/slides/slide40.xml><?xml version="1.0" encoding="utf-8"?>
<p:sld xmlns:a="http://schemas.openxmlformats.org/drawingml/2006/main" xmlns:r="http://schemas.openxmlformats.org/officeDocument/2006/relationships" xmlns:p="http://schemas.openxmlformats.org/presentationml/2006/main">
  <p:cSld name="Slide 37&amp;si=37">
    <p:spTree>
      <p:nvGrpSpPr>
        <p:cNvPr id="1" name=""/>
        <p:cNvGrpSpPr/>
        <p:nvPr/>
      </p:nvGrpSpPr>
      <p:grpSpPr>
        <a:xfrm>
          <a:off x="0" y="0"/>
          <a:ext cx="0" cy="0"/>
          <a:chOff x="0" y="0"/>
          <a:chExt cx="0" cy="0"/>
        </a:xfrm>
      </p:grpSpPr>
      <p:pic>
        <p:nvPicPr>
          <p:cNvPr id="2" name="QC_6_BD.74_1#bb40d2095?htil=2&amp;vaa=1&amp;vcp=1&amp;vop=1&amp;pid=d560df9ef&amp;color=0,55,96&amp;tib=255,255,255&amp;vtp=1&amp;hs=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9040443" y="1507635"/>
            <a:ext cx="1929384" cy="1261872"/>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xmlns:a14="http://schemas.microsoft.com/office/drawing/2010/main">
        <mc:Choice Requires="a14">
          <p:sp>
            <p:nvSpPr>
              <p:cNvPr id="3" name="QC_6_BD.74_2#bb40d2095?htil=2&amp;vaa=1&amp;vcp=1&amp;vop=1&amp;pid=d560df9ef&amp;color=0,55,96&amp;vtp=1&amp;bt=1&amp;bbb=1&amp;hb=1&amp;hs=1"/>
              <p:cNvSpPr/>
              <p:nvPr/>
            </p:nvSpPr>
            <p:spPr>
              <a:xfrm>
                <a:off x="502920" y="1370475"/>
                <a:ext cx="8503920" cy="1257300"/>
              </a:xfrm>
              <a:prstGeom prst="rect">
                <a:avLst/>
              </a:prstGeom>
              <a:noFill/>
              <a:ln/>
            </p:spPr>
            <p:txBody>
              <a:bodyPr wrap="none" lIns="0" tIns="0" rIns="0" bIns="0" rtlCol="0" anchor="t"/>
              <a:lstStyle/>
              <a:p>
                <a:pPr algn="l" latinLnBrk="1">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5-1</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如图，在扇形</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𝑂𝐴𝐵</m:t>
                    </m:r>
                  </m:oMath>
                </a14:m>
                <a:r>
                  <a:rPr lang="en-US" altLang="zh-CN" sz="1800" b="0" i="0" dirty="0">
                    <a:solidFill>
                      <a:srgbClr val="003760"/>
                    </a:solidFill>
                    <a:latin typeface="Times New Roman" pitchFamily="34" charset="0"/>
                    <a:ea typeface="微软雅黑" pitchFamily="34" charset="-122"/>
                    <a:cs typeface="Times New Roman" pitchFamily="34" charset="-120"/>
                  </a:rPr>
                  <a:t>中，</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𝐴𝑂𝐵</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3</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4</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，半径</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𝑂𝐴</m:t>
                    </m:r>
                    <m:r>
                      <a:rPr lang="en-US" altLang="zh-CN" sz="1800" b="0" i="0" smtClean="0">
                        <a:solidFill>
                          <a:srgbClr val="003760"/>
                        </a:solidFill>
                        <a:latin typeface="Cambria Math" pitchFamily="34" charset="0"/>
                        <a:ea typeface="Cambria Math" pitchFamily="34" charset="-122"/>
                        <a:cs typeface="Cambria Math" pitchFamily="34" charset="-120"/>
                      </a:rPr>
                      <m:t>=2</m:t>
                    </m:r>
                  </m:oMath>
                </a14:m>
                <a:r>
                  <a:rPr lang="en-US" altLang="zh-CN" sz="1800" b="0" i="0" dirty="0">
                    <a:solidFill>
                      <a:srgbClr val="003760"/>
                    </a:solidFill>
                    <a:latin typeface="Times New Roman" pitchFamily="34" charset="0"/>
                    <a:ea typeface="微软雅黑" pitchFamily="34" charset="-122"/>
                    <a:cs typeface="Times New Roman" pitchFamily="34" charset="-120"/>
                  </a:rPr>
                  <a:t>，在</a:t>
                </a:r>
                <a14:m>
                  <m:oMath xmlns:m="http://schemas.openxmlformats.org/officeDocument/2006/math">
                    <m:limUpp>
                      <m:limUppPr>
                        <m:ctrlPr>
                          <a:rPr lang="en-US" altLang="zh-CN" sz="1800" b="0" i="1" smtClean="0">
                            <a:solidFill>
                              <a:srgbClr val="003760"/>
                            </a:solidFill>
                            <a:latin typeface="Cambria Math" panose="02040503050406030204" pitchFamily="18" charset="0"/>
                            <a:ea typeface="Cambria Math" pitchFamily="34" charset="-122"/>
                            <a:cs typeface="Cambria Math" pitchFamily="34" charset="-120"/>
                          </a:rPr>
                        </m:ctrlPr>
                      </m:limUppPr>
                      <m:e>
                        <m:r>
                          <a:rPr lang="en-US" altLang="zh-CN" sz="1800" b="0" i="0">
                            <a:solidFill>
                              <a:srgbClr val="003760"/>
                            </a:solidFill>
                            <a:latin typeface="Cambria Math" pitchFamily="34" charset="0"/>
                            <a:ea typeface="Cambria Math" pitchFamily="34" charset="-122"/>
                            <a:cs typeface="Cambria Math" pitchFamily="34" charset="-120"/>
                          </a:rPr>
                          <m:t>𝐴𝐵</m:t>
                        </m:r>
                      </m:e>
                      <m:lim>
                        <m:r>
                          <a:rPr lang="en-US" altLang="zh-CN" sz="1800" b="0" i="0">
                            <a:solidFill>
                              <a:srgbClr val="003760"/>
                            </a:solidFill>
                            <a:latin typeface="Cambria Math" pitchFamily="34" charset="0"/>
                            <a:ea typeface="Cambria Math" pitchFamily="34" charset="-122"/>
                            <a:cs typeface="Cambria Math" pitchFamily="34" charset="-120"/>
                          </a:rPr>
                          <m:t>⌢</m:t>
                        </m:r>
                      </m:lim>
                    </m:limUpp>
                  </m:oMath>
                </a14:m>
                <a:r>
                  <a:rPr lang="en-US" altLang="zh-CN" sz="1800" b="0" i="0" dirty="0">
                    <a:solidFill>
                      <a:srgbClr val="003760"/>
                    </a:solidFill>
                    <a:latin typeface="Times New Roman" pitchFamily="34" charset="0"/>
                    <a:ea typeface="微软雅黑" pitchFamily="34" charset="-122"/>
                    <a:cs typeface="Times New Roman" pitchFamily="34" charset="-120"/>
                  </a:rPr>
                  <a:t>上取一点</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𝑀</m:t>
                    </m:r>
                  </m:oMath>
                </a14:m>
                <a:r>
                  <a:rPr lang="en-US" altLang="zh-CN" sz="1800" b="0" i="0" dirty="0">
                    <a:solidFill>
                      <a:srgbClr val="003760"/>
                    </a:solidFill>
                    <a:latin typeface="Times New Roman" pitchFamily="34" charset="0"/>
                    <a:ea typeface="微软雅黑" pitchFamily="34" charset="-122"/>
                    <a:cs typeface="Times New Roman" pitchFamily="34" charset="-120"/>
                  </a:rPr>
                  <a:t>，连接</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𝑂𝑀</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t>
                </a:r>
              </a:p>
              <a:p>
                <a:pPr latinLnBrk="1">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过点</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𝑀</m:t>
                    </m:r>
                  </m:oMath>
                </a14:m>
                <a:r>
                  <a:rPr lang="en-US" altLang="zh-CN" sz="1800" b="0" i="0" dirty="0">
                    <a:solidFill>
                      <a:srgbClr val="003760"/>
                    </a:solidFill>
                    <a:latin typeface="Times New Roman" pitchFamily="34" charset="0"/>
                    <a:ea typeface="微软雅黑" pitchFamily="34" charset="-122"/>
                    <a:cs typeface="Times New Roman" pitchFamily="34" charset="-120"/>
                  </a:rPr>
                  <a:t>分别向线段</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𝑂𝐴</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𝑂𝐵</m:t>
                    </m:r>
                  </m:oMath>
                </a14:m>
                <a:r>
                  <a:rPr lang="en-US" altLang="zh-CN" sz="1800" b="0" i="0" dirty="0">
                    <a:solidFill>
                      <a:srgbClr val="003760"/>
                    </a:solidFill>
                    <a:latin typeface="Times New Roman" pitchFamily="34" charset="0"/>
                    <a:ea typeface="微软雅黑" pitchFamily="34" charset="-122"/>
                    <a:cs typeface="Times New Roman" pitchFamily="34" charset="-120"/>
                  </a:rPr>
                  <a:t>作垂线，垂足分别为</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𝐸</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𝐹</m:t>
                    </m:r>
                  </m:oMath>
                </a14:m>
                <a:r>
                  <a:rPr lang="en-US" altLang="zh-CN" sz="1800" b="0" i="0" dirty="0">
                    <a:solidFill>
                      <a:srgbClr val="003760"/>
                    </a:solidFill>
                    <a:latin typeface="Times New Roman" pitchFamily="34" charset="0"/>
                    <a:ea typeface="微软雅黑" pitchFamily="34" charset="-122"/>
                    <a:cs typeface="Times New Roman" pitchFamily="34" charset="-120"/>
                  </a:rPr>
                  <a:t>，得到一个四边形</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𝑀𝐸𝑂𝐹</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.设</a:t>
                </a:r>
              </a:p>
              <a:p>
                <a:pPr latinLnBrk="1">
                  <a:lnSpc>
                    <a:spcPts val="3300"/>
                  </a:lnSpc>
                </a:pPr>
                <a14:m>
                  <m:oMath xmlns:m="http://schemas.openxmlformats.org/officeDocument/2006/math">
                    <m:r>
                      <a:rPr lang="en-US" altLang="zh-CN" b="0" i="0" smtClean="0">
                        <a:solidFill>
                          <a:srgbClr val="003760"/>
                        </a:solidFill>
                        <a:latin typeface="Cambria Math" pitchFamily="34" charset="0"/>
                        <a:ea typeface="Cambria Math" pitchFamily="34" charset="-122"/>
                        <a:cs typeface="Cambria Math" pitchFamily="34" charset="-120"/>
                      </a:rPr>
                      <m:t>∠</m:t>
                    </m:r>
                    <m:r>
                      <a:rPr lang="en-US" altLang="zh-CN" b="0" i="0" smtClean="0">
                        <a:solidFill>
                          <a:srgbClr val="003760"/>
                        </a:solidFill>
                        <a:latin typeface="Cambria Math" pitchFamily="34" charset="0"/>
                        <a:ea typeface="Cambria Math" pitchFamily="34" charset="-122"/>
                        <a:cs typeface="Cambria Math" pitchFamily="34" charset="-120"/>
                      </a:rPr>
                      <m:t>𝐴𝑂𝑀</m:t>
                    </m:r>
                    <m:r>
                      <a:rPr lang="en-US" altLang="zh-CN" b="0" i="0" smtClean="0">
                        <a:solidFill>
                          <a:srgbClr val="003760"/>
                        </a:solidFill>
                        <a:latin typeface="Cambria Math" pitchFamily="34" charset="0"/>
                        <a:ea typeface="Cambria Math" pitchFamily="34" charset="-122"/>
                        <a:cs typeface="Cambria Math" pitchFamily="34" charset="-120"/>
                      </a:rPr>
                      <m:t>=</m:t>
                    </m:r>
                    <m:r>
                      <a:rPr lang="en-US" altLang="zh-CN" b="0" i="0" smtClean="0">
                        <a:solidFill>
                          <a:srgbClr val="003760"/>
                        </a:solidFill>
                        <a:latin typeface="Cambria Math" pitchFamily="34" charset="0"/>
                        <a:ea typeface="Cambria Math" pitchFamily="34" charset="-122"/>
                        <a:cs typeface="Cambria Math" pitchFamily="34" charset="-120"/>
                      </a:rPr>
                      <m:t>𝑥</m:t>
                    </m:r>
                    <m:r>
                      <a:rPr lang="en-US" altLang="zh-CN" b="0" i="0" smtClean="0">
                        <a:solidFill>
                          <a:srgbClr val="003760"/>
                        </a:solidFill>
                        <a:latin typeface="Cambria Math" pitchFamily="34" charset="0"/>
                        <a:ea typeface="Cambria Math" pitchFamily="34" charset="-122"/>
                        <a:cs typeface="Cambria Math" pitchFamily="34" charset="-120"/>
                      </a:rPr>
                      <m:t>(</m:t>
                    </m:r>
                    <m:f>
                      <m:fPr>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b="0" i="0">
                            <a:solidFill>
                              <a:srgbClr val="003760"/>
                            </a:solidFill>
                            <a:latin typeface="Cambria Math" pitchFamily="34" charset="0"/>
                            <a:ea typeface="Cambria Math" pitchFamily="34" charset="-122"/>
                            <a:cs typeface="Cambria Math" pitchFamily="34" charset="-120"/>
                          </a:rPr>
                          <m:t>π</m:t>
                        </m:r>
                      </m:num>
                      <m:den>
                        <m:r>
                          <a:rPr lang="en-US" altLang="zh-CN" b="0" i="0">
                            <a:solidFill>
                              <a:srgbClr val="003760"/>
                            </a:solidFill>
                            <a:latin typeface="Cambria Math" pitchFamily="34" charset="0"/>
                            <a:ea typeface="Cambria Math" pitchFamily="34" charset="-122"/>
                            <a:cs typeface="Cambria Math" pitchFamily="34" charset="-120"/>
                          </a:rPr>
                          <m:t>4</m:t>
                        </m:r>
                      </m:den>
                    </m:f>
                    <m:r>
                      <a:rPr lang="en-US" altLang="zh-CN" b="0" i="0" smtClean="0">
                        <a:solidFill>
                          <a:srgbClr val="003760"/>
                        </a:solidFill>
                        <a:latin typeface="Cambria Math" pitchFamily="34" charset="0"/>
                        <a:ea typeface="Cambria Math" pitchFamily="34" charset="-122"/>
                        <a:cs typeface="Cambria Math" pitchFamily="34" charset="-120"/>
                      </a:rPr>
                      <m:t>&lt;</m:t>
                    </m:r>
                    <m:r>
                      <a:rPr lang="en-US" altLang="zh-CN" b="0" i="0" smtClean="0">
                        <a:solidFill>
                          <a:srgbClr val="003760"/>
                        </a:solidFill>
                        <a:latin typeface="Cambria Math" pitchFamily="34" charset="0"/>
                        <a:ea typeface="Cambria Math" pitchFamily="34" charset="-122"/>
                        <a:cs typeface="Cambria Math" pitchFamily="34" charset="-120"/>
                      </a:rPr>
                      <m:t>𝑥</m:t>
                    </m:r>
                    <m:r>
                      <a:rPr lang="en-US" altLang="zh-CN" b="0" i="0" smtClean="0">
                        <a:solidFill>
                          <a:srgbClr val="003760"/>
                        </a:solidFill>
                        <a:latin typeface="Cambria Math" pitchFamily="34" charset="0"/>
                        <a:ea typeface="Cambria Math" pitchFamily="34" charset="-122"/>
                        <a:cs typeface="Cambria Math" pitchFamily="34" charset="-120"/>
                      </a:rPr>
                      <m:t>&lt;</m:t>
                    </m:r>
                    <m:f>
                      <m:fPr>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b="0" i="0">
                            <a:solidFill>
                              <a:srgbClr val="003760"/>
                            </a:solidFill>
                            <a:latin typeface="Cambria Math" pitchFamily="34" charset="0"/>
                            <a:ea typeface="Cambria Math" pitchFamily="34" charset="-122"/>
                            <a:cs typeface="Cambria Math" pitchFamily="34" charset="-120"/>
                          </a:rPr>
                          <m:t>π</m:t>
                        </m:r>
                      </m:num>
                      <m:den>
                        <m:r>
                          <a:rPr lang="en-US" altLang="zh-CN" b="0" i="0">
                            <a:solidFill>
                              <a:srgbClr val="003760"/>
                            </a:solidFill>
                            <a:latin typeface="Cambria Math" pitchFamily="34" charset="0"/>
                            <a:ea typeface="Cambria Math" pitchFamily="34" charset="-122"/>
                            <a:cs typeface="Cambria Math" pitchFamily="34" charset="-120"/>
                          </a:rPr>
                          <m:t>2</m:t>
                        </m:r>
                      </m:den>
                    </m:f>
                    <m:r>
                      <a:rPr lang="en-US" altLang="zh-CN" b="0" i="0" smtClean="0">
                        <a:solidFill>
                          <a:srgbClr val="003760"/>
                        </a:solidFill>
                        <a:latin typeface="Cambria Math" pitchFamily="34" charset="0"/>
                        <a:ea typeface="Cambria Math" pitchFamily="34" charset="-122"/>
                        <a:cs typeface="Cambria Math" pitchFamily="34" charset="-120"/>
                      </a:rPr>
                      <m:t>)</m:t>
                    </m:r>
                  </m:oMath>
                </a14:m>
                <a:r>
                  <a:rPr lang="en-US" altLang="zh-CN" b="0" i="0" dirty="0">
                    <a:solidFill>
                      <a:srgbClr val="003760"/>
                    </a:solidFill>
                    <a:latin typeface="Times New Roman" pitchFamily="34" charset="0"/>
                    <a:ea typeface="微软雅黑" pitchFamily="34" charset="-122"/>
                    <a:cs typeface="Times New Roman" pitchFamily="34" charset="-120"/>
                  </a:rPr>
                  <a:t>，则四边形</a:t>
                </a:r>
                <a14:m>
                  <m:oMath xmlns:m="http://schemas.openxmlformats.org/officeDocument/2006/math">
                    <m:r>
                      <a:rPr lang="en-US" altLang="zh-CN" b="0" i="0" smtClean="0">
                        <a:solidFill>
                          <a:srgbClr val="003760"/>
                        </a:solidFill>
                        <a:latin typeface="Cambria Math" pitchFamily="34" charset="0"/>
                        <a:ea typeface="Cambria Math" pitchFamily="34" charset="-122"/>
                        <a:cs typeface="Cambria Math" pitchFamily="34" charset="-120"/>
                      </a:rPr>
                      <m:t>𝑀𝐸𝑂𝐹</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a:solidFill>
                      <a:srgbClr val="003760"/>
                    </a:solidFill>
                    <a:latin typeface="Times New Roman" pitchFamily="34" charset="0"/>
                    <a:ea typeface="微软雅黑" pitchFamily="34" charset="-122"/>
                    <a:cs typeface="Times New Roman" pitchFamily="34" charset="-120"/>
                  </a:rPr>
                  <a:t>的面积为(</a:t>
                </a:r>
                <a:r>
                  <a:rPr lang="en-US" altLang="zh-CN" b="0" i="0">
                    <a:solidFill>
                      <a:srgbClr val="003760"/>
                    </a:solidFill>
                    <a:latin typeface="SimSun" pitchFamily="34" charset="0"/>
                    <a:ea typeface="SimSun" pitchFamily="34" charset="-122"/>
                    <a:cs typeface="SimSun" pitchFamily="34" charset="-120"/>
                  </a:rPr>
                  <a:t>     </a:t>
                </a:r>
                <a:r>
                  <a:rPr lang="en-US" altLang="zh-CN" b="0" i="0">
                    <a:solidFill>
                      <a:srgbClr val="003760"/>
                    </a:solidFill>
                    <a:latin typeface="Times New Roman" pitchFamily="34" charset="0"/>
                    <a:ea typeface="微软雅黑" pitchFamily="34" charset="-122"/>
                    <a:cs typeface="Times New Roman" pitchFamily="34" charset="-120"/>
                  </a:rPr>
                  <a:t>)</a:t>
                </a:r>
                <a:endParaRPr lang="en-US" altLang="zh-CN" dirty="0">
                  <a:solidFill>
                    <a:srgbClr val="003760"/>
                  </a:solidFill>
                </a:endParaRPr>
              </a:p>
            </p:txBody>
          </p:sp>
        </mc:Choice>
        <mc:Fallback xmlns="">
          <p:sp>
            <p:nvSpPr>
              <p:cNvPr id="3" name="QC_6_BD.74_2#bb40d2095?htil=2&amp;vaa=1&amp;vcp=1&amp;vop=1&amp;pid=d560df9ef&amp;color=0,55,96&amp;vtp=1&amp;bt=1&amp;bbb=1&amp;hb=1&amp;hs=1"/>
              <p:cNvSpPr>
                <a:spLocks noRot="1" noChangeAspect="1" noMove="1" noResize="1" noEditPoints="1" noAdjustHandles="1" noChangeArrowheads="1" noChangeShapeType="1" noTextEdit="1"/>
              </p:cNvSpPr>
              <p:nvPr/>
            </p:nvSpPr>
            <p:spPr>
              <a:xfrm>
                <a:off x="502920" y="1370475"/>
                <a:ext cx="8503920" cy="1257300"/>
              </a:xfrm>
              <a:prstGeom prst="rect">
                <a:avLst/>
              </a:prstGeom>
              <a:blipFill>
                <a:blip r:embed="rId4"/>
                <a:stretch>
                  <a:fillRect l="-1720" r="-287" b="-6311"/>
                </a:stretch>
              </a:blipFill>
              <a:ln/>
            </p:spPr>
            <p:txBody>
              <a:bodyPr/>
              <a:lstStyle/>
              <a:p>
                <a:r>
                  <a:rPr lang="zh-CN" altLang="en-US">
                    <a:noFill/>
                  </a:rPr>
                  <a:t> </a:t>
                </a:r>
              </a:p>
            </p:txBody>
          </p:sp>
        </mc:Fallback>
      </mc:AlternateContent>
      <p:sp>
        <p:nvSpPr>
          <p:cNvPr id="4" name="QC_6_AN.76_1#bb40d2095.bracket?vaa=1&amp;vcp=1&amp;vop=1&amp;pid=d560df9ef&amp;color=0,55,96&amp;vpa=13&amp;vtp=1"/>
          <p:cNvSpPr/>
          <p:nvPr/>
        </p:nvSpPr>
        <p:spPr>
          <a:xfrm>
            <a:off x="5582730" y="2305512"/>
            <a:ext cx="354013" cy="303530"/>
          </a:xfrm>
          <a:prstGeom prst="rect">
            <a:avLst/>
          </a:prstGeom>
          <a:noFill/>
          <a:ln/>
        </p:spPr>
        <p:txBody>
          <a:bodyPr wrap="none" lIns="0" tIns="0" rIns="0" bIns="0" rtlCol="0" anchor="t"/>
          <a:lstStyle/>
          <a:p>
            <a:pPr algn="ctr" latinLnBrk="1">
              <a:lnSpc>
                <a:spcPts val="2500"/>
              </a:lnSpc>
            </a:pPr>
            <a:r>
              <a:rPr lang="en-US" altLang="zh-CN" sz="2000" b="0" i="0" dirty="0">
                <a:solidFill>
                  <a:srgbClr val="6161F4"/>
                </a:solidFill>
                <a:latin typeface="Times New Roman" pitchFamily="34" charset="0"/>
                <a:ea typeface="微软雅黑" pitchFamily="34" charset="-122"/>
                <a:cs typeface="Times New Roman" pitchFamily="34" charset="-120"/>
              </a:rPr>
              <a:t>B</a:t>
            </a:r>
            <a:endParaRPr lang="en-US" altLang="zh-CN" sz="2000" dirty="0">
              <a:solidFill>
                <a:srgbClr val="6161F4"/>
              </a:solidFill>
            </a:endParaRPr>
          </a:p>
        </p:txBody>
      </p:sp>
      <mc:AlternateContent xmlns:mc="http://schemas.openxmlformats.org/markup-compatibility/2006" xmlns:a14="http://schemas.microsoft.com/office/drawing/2010/main">
        <mc:Choice Requires="a14">
          <p:sp>
            <p:nvSpPr>
              <p:cNvPr id="5" name="QC_6_BD.74_3#bb40d2095.choices?vaa=1&amp;vcp=1&amp;vop=1&amp;pid=d560df9ef&amp;color=0,55,96&amp;vtp=1&amp;bbb=1&amp;hs=1"/>
              <p:cNvSpPr/>
              <p:nvPr/>
            </p:nvSpPr>
            <p:spPr>
              <a:xfrm>
                <a:off x="502920" y="2873646"/>
                <a:ext cx="10570464" cy="525653"/>
              </a:xfrm>
              <a:prstGeom prst="rect">
                <a:avLst/>
              </a:prstGeom>
              <a:noFill/>
              <a:ln/>
            </p:spPr>
            <p:txBody>
              <a:bodyPr wrap="none" lIns="0" tIns="0" rIns="0" bIns="0" rtlCol="0" anchor="t"/>
              <a:lstStyle/>
              <a:p>
                <a:pPr latinLnBrk="1">
                  <a:lnSpc>
                    <a:spcPts val="4500"/>
                  </a:lnSpc>
                  <a:tabLst>
                    <a:tab pos="2817241" algn="l"/>
                    <a:tab pos="5431282" algn="l"/>
                    <a:tab pos="8146923" algn="l"/>
                  </a:tabLst>
                </a:pP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rad>
                      <m:radPr>
                        <m:degHide m:val="on"/>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2</m:t>
                        </m:r>
                      </m:e>
                    </m:rad>
                    <m:r>
                      <m:rPr>
                        <m:nor/>
                      </m:rPr>
                      <a:rPr lang="en-US" altLang="zh-CN" sz="1800" b="0" i="0" smtClean="0">
                        <a:solidFill>
                          <a:srgbClr val="003760"/>
                        </a:solidFill>
                        <a:latin typeface="Cambria Math" pitchFamily="34" charset="0"/>
                        <a:ea typeface="Cambria Math" pitchFamily="34" charset="-122"/>
                        <a:cs typeface="Cambria Math" pitchFamily="34" charset="-120"/>
                      </a:rPr>
                      <m:t>sin</m:t>
                    </m:r>
                    <m:r>
                      <a:rPr lang="en-US" altLang="zh-CN" sz="1800" b="0" i="0" smtClean="0">
                        <a:solidFill>
                          <a:srgbClr val="003760"/>
                        </a:solidFill>
                        <a:latin typeface="Cambria Math" pitchFamily="34" charset="0"/>
                        <a:ea typeface="Cambria Math" pitchFamily="34" charset="-122"/>
                        <a:cs typeface="Cambria Math" pitchFamily="34" charset="-120"/>
                      </a:rPr>
                      <m:t>(2</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4</m:t>
                        </m:r>
                      </m:den>
                    </m:f>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B</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14:m>
                  <m:oMath xmlns:m="http://schemas.openxmlformats.org/officeDocument/2006/math">
                    <m:rad>
                      <m:radPr>
                        <m:degHide m:val="on"/>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2</m:t>
                        </m:r>
                      </m:e>
                    </m:rad>
                    <m:r>
                      <m:rPr>
                        <m:nor/>
                      </m:rPr>
                      <a:rPr lang="en-US" altLang="zh-CN" sz="1800" b="0" i="0" smtClean="0">
                        <a:solidFill>
                          <a:srgbClr val="003760"/>
                        </a:solidFill>
                        <a:latin typeface="Cambria Math" pitchFamily="34" charset="0"/>
                        <a:ea typeface="Cambria Math" pitchFamily="34" charset="-122"/>
                        <a:cs typeface="Cambria Math" pitchFamily="34" charset="-120"/>
                      </a:rPr>
                      <m:t>sin</m:t>
                    </m:r>
                    <m:r>
                      <a:rPr lang="en-US" altLang="zh-CN" sz="1800" b="0" i="0" smtClean="0">
                        <a:solidFill>
                          <a:srgbClr val="003760"/>
                        </a:solidFill>
                        <a:latin typeface="Cambria Math" pitchFamily="34" charset="0"/>
                        <a:ea typeface="Cambria Math" pitchFamily="34" charset="-122"/>
                        <a:cs typeface="Cambria Math" pitchFamily="34" charset="-120"/>
                      </a:rPr>
                      <m:t>(2</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4</m:t>
                        </m:r>
                      </m:den>
                    </m:f>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C</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14:m>
                  <m:oMath xmlns:m="http://schemas.openxmlformats.org/officeDocument/2006/math">
                    <m:rad>
                      <m:radPr>
                        <m:degHide m:val="on"/>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2</m:t>
                        </m:r>
                      </m:e>
                    </m:rad>
                    <m:r>
                      <m:rPr>
                        <m:nor/>
                      </m:rPr>
                      <a:rPr lang="en-US" altLang="zh-CN" sz="1800" b="0" i="0" smtClean="0">
                        <a:solidFill>
                          <a:srgbClr val="003760"/>
                        </a:solidFill>
                        <a:latin typeface="Cambria Math" pitchFamily="34" charset="0"/>
                        <a:ea typeface="Cambria Math" pitchFamily="34" charset="-122"/>
                        <a:cs typeface="Cambria Math" pitchFamily="34" charset="-120"/>
                      </a:rPr>
                      <m:t>sin</m:t>
                    </m:r>
                    <m:r>
                      <a:rPr lang="en-US" altLang="zh-CN" sz="1800" b="0" i="0" smtClean="0">
                        <a:solidFill>
                          <a:srgbClr val="003760"/>
                        </a:solidFill>
                        <a:latin typeface="Cambria Math" pitchFamily="34" charset="0"/>
                        <a:ea typeface="Cambria Math" pitchFamily="34" charset="-122"/>
                        <a:cs typeface="Cambria Math" pitchFamily="34" charset="-120"/>
                      </a:rPr>
                      <m:t>(2</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3</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4</m:t>
                        </m:r>
                      </m:den>
                    </m:f>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D</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14:m>
                  <m:oMath xmlns:m="http://schemas.openxmlformats.org/officeDocument/2006/math">
                    <m:rad>
                      <m:radPr>
                        <m:degHide m:val="on"/>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2</m:t>
                        </m:r>
                      </m:e>
                    </m:rad>
                    <m:r>
                      <m:rPr>
                        <m:nor/>
                      </m:rPr>
                      <a:rPr lang="en-US" altLang="zh-CN" sz="1800" b="0" i="0" smtClean="0">
                        <a:solidFill>
                          <a:srgbClr val="003760"/>
                        </a:solidFill>
                        <a:latin typeface="Cambria Math" pitchFamily="34" charset="0"/>
                        <a:ea typeface="Cambria Math" pitchFamily="34" charset="-122"/>
                        <a:cs typeface="Cambria Math" pitchFamily="34" charset="-120"/>
                      </a:rPr>
                      <m:t>sin</m:t>
                    </m:r>
                    <m:r>
                      <a:rPr lang="en-US" altLang="zh-CN" sz="1800" b="0" i="0" smtClean="0">
                        <a:solidFill>
                          <a:srgbClr val="003760"/>
                        </a:solidFill>
                        <a:latin typeface="Cambria Math" pitchFamily="34" charset="0"/>
                        <a:ea typeface="Cambria Math" pitchFamily="34" charset="-122"/>
                        <a:cs typeface="Cambria Math" pitchFamily="34" charset="-120"/>
                      </a:rPr>
                      <m:t>(2</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4</m:t>
                        </m:r>
                      </m:den>
                    </m:f>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800" dirty="0"/>
              </a:p>
            </p:txBody>
          </p:sp>
        </mc:Choice>
        <mc:Fallback xmlns="">
          <p:sp>
            <p:nvSpPr>
              <p:cNvPr id="5" name="QC_6_BD.74_3#bb40d2095.choices?vaa=1&amp;vcp=1&amp;vop=1&amp;pid=d560df9ef&amp;color=0,55,96&amp;vtp=1&amp;bbb=1&amp;hs=1"/>
              <p:cNvSpPr>
                <a:spLocks noRot="1" noChangeAspect="1" noMove="1" noResize="1" noEditPoints="1" noAdjustHandles="1" noChangeArrowheads="1" noChangeShapeType="1" noTextEdit="1"/>
              </p:cNvSpPr>
              <p:nvPr/>
            </p:nvSpPr>
            <p:spPr>
              <a:xfrm>
                <a:off x="502920" y="2873646"/>
                <a:ext cx="10570464" cy="525653"/>
              </a:xfrm>
              <a:prstGeom prst="rect">
                <a:avLst/>
              </a:prstGeom>
              <a:blipFill>
                <a:blip r:embed="rId5"/>
                <a:stretch>
                  <a:fillRect l="-1384" b="-14943"/>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6" name="QC_6_AS.75_1#bb40d2095?vaa=1&amp;vcp=1&amp;vop=1&amp;pid=d560df9ef&amp;color=0,55,96&amp;vtp=1&amp;bbb=1&amp;hb=1"/>
              <p:cNvSpPr/>
              <p:nvPr/>
            </p:nvSpPr>
            <p:spPr>
              <a:xfrm>
                <a:off x="502920" y="3411935"/>
                <a:ext cx="10570464" cy="1168400"/>
              </a:xfrm>
              <a:prstGeom prst="rect">
                <a:avLst/>
              </a:prstGeom>
              <a:noFill/>
              <a:ln/>
            </p:spPr>
            <p:txBody>
              <a:bodyPr wrap="none" lIns="0" tIns="0" rIns="0" bIns="0" rtlCol="0" anchor="t"/>
              <a:lstStyle/>
              <a:p>
                <a:pPr algn="l" latinLnBrk="1">
                  <a:lnSpc>
                    <a:spcPts val="46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0" i="0" dirty="0">
                    <a:solidFill>
                      <a:srgbClr val="003760"/>
                    </a:solidFill>
                    <a:latin typeface="Times New Roman" pitchFamily="34" charset="0"/>
                    <a:ea typeface="微软雅黑" pitchFamily="34" charset="-122"/>
                    <a:cs typeface="Times New Roman" pitchFamily="34" charset="-120"/>
                  </a:rPr>
                  <a:t>因为</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𝑂𝑀</m:t>
                    </m:r>
                    <m:r>
                      <a:rPr lang="en-US" altLang="zh-CN" sz="1800" b="0" i="0" smtClean="0">
                        <a:solidFill>
                          <a:srgbClr val="003760"/>
                        </a:solidFill>
                        <a:latin typeface="Cambria Math" pitchFamily="34" charset="0"/>
                        <a:ea typeface="Cambria Math" pitchFamily="34" charset="-122"/>
                        <a:cs typeface="Cambria Math" pitchFamily="34" charset="-120"/>
                      </a:rPr>
                      <m:t>=2</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𝐴𝑂𝑀</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𝑥</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𝐴𝑂𝐵</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3</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4</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，所以</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𝐵𝑂𝑀</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3</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4</m:t>
                        </m:r>
                      </m:den>
                    </m:f>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𝑥</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，所以</a:t>
                </a:r>
              </a:p>
              <a:p>
                <a:pPr latinLnBrk="1">
                  <a:lnSpc>
                    <a:spcPts val="4600"/>
                  </a:lnSpc>
                </a:pPr>
                <a14:m>
                  <m:oMath xmlns:m="http://schemas.openxmlformats.org/officeDocument/2006/math">
                    <m:r>
                      <a:rPr lang="en-US" altLang="zh-CN" b="0" i="0" smtClean="0">
                        <a:solidFill>
                          <a:srgbClr val="003760"/>
                        </a:solidFill>
                        <a:latin typeface="Cambria Math" pitchFamily="34" charset="0"/>
                        <a:ea typeface="Cambria Math" pitchFamily="34" charset="-122"/>
                        <a:cs typeface="Cambria Math" pitchFamily="34" charset="-120"/>
                      </a:rPr>
                      <m:t>𝑂𝐸</m:t>
                    </m:r>
                    <m:r>
                      <a:rPr lang="en-US" altLang="zh-CN" b="0" i="0" smtClean="0">
                        <a:solidFill>
                          <a:srgbClr val="003760"/>
                        </a:solidFill>
                        <a:latin typeface="Cambria Math" pitchFamily="34" charset="0"/>
                        <a:ea typeface="Cambria Math" pitchFamily="34" charset="-122"/>
                        <a:cs typeface="Cambria Math" pitchFamily="34" charset="-120"/>
                      </a:rPr>
                      <m:t>=</m:t>
                    </m:r>
                    <m:r>
                      <a:rPr lang="en-US" altLang="zh-CN" b="0" i="0" smtClean="0">
                        <a:solidFill>
                          <a:srgbClr val="003760"/>
                        </a:solidFill>
                        <a:latin typeface="Cambria Math" pitchFamily="34" charset="0"/>
                        <a:ea typeface="Cambria Math" pitchFamily="34" charset="-122"/>
                        <a:cs typeface="Cambria Math" pitchFamily="34" charset="-120"/>
                      </a:rPr>
                      <m:t>𝑂𝑀</m:t>
                    </m:r>
                    <m:r>
                      <a:rPr lang="en-US" altLang="zh-CN" b="0" i="0" smtClean="0">
                        <a:solidFill>
                          <a:srgbClr val="003760"/>
                        </a:solidFill>
                        <a:latin typeface="Cambria Math" pitchFamily="34" charset="0"/>
                        <a:ea typeface="Cambria Math" pitchFamily="34" charset="-122"/>
                        <a:cs typeface="Cambria Math" pitchFamily="34" charset="-120"/>
                      </a:rPr>
                      <m:t>⋅</m:t>
                    </m:r>
                    <m:r>
                      <m:rPr>
                        <m:sty m:val="p"/>
                      </m:rPr>
                      <a:rPr lang="en-US" altLang="zh-CN" b="0" i="0" smtClean="0">
                        <a:solidFill>
                          <a:srgbClr val="003760"/>
                        </a:solidFill>
                        <a:latin typeface="Cambria Math" pitchFamily="34" charset="0"/>
                        <a:ea typeface="Cambria Math" pitchFamily="34" charset="-122"/>
                        <a:cs typeface="Cambria Math" pitchFamily="34" charset="-120"/>
                      </a:rPr>
                      <m:t>cos</m:t>
                    </m:r>
                    <m:r>
                      <a:rPr lang="en-US" altLang="zh-CN" b="0" i="0" smtClean="0">
                        <a:solidFill>
                          <a:srgbClr val="003760"/>
                        </a:solidFill>
                        <a:latin typeface="Cambria Math" pitchFamily="34" charset="0"/>
                        <a:ea typeface="Cambria Math" pitchFamily="34" charset="-122"/>
                        <a:cs typeface="Cambria Math" pitchFamily="34" charset="-120"/>
                      </a:rPr>
                      <m:t>∠</m:t>
                    </m:r>
                    <m:r>
                      <a:rPr lang="en-US" altLang="zh-CN" b="0" i="0" smtClean="0">
                        <a:solidFill>
                          <a:srgbClr val="003760"/>
                        </a:solidFill>
                        <a:latin typeface="Cambria Math" pitchFamily="34" charset="0"/>
                        <a:ea typeface="Cambria Math" pitchFamily="34" charset="-122"/>
                        <a:cs typeface="Cambria Math" pitchFamily="34" charset="-120"/>
                      </a:rPr>
                      <m:t>𝐴𝑂𝑀</m:t>
                    </m:r>
                    <m:r>
                      <a:rPr lang="en-US" altLang="zh-CN" b="0" i="0" smtClean="0">
                        <a:solidFill>
                          <a:srgbClr val="003760"/>
                        </a:solidFill>
                        <a:latin typeface="Cambria Math" pitchFamily="34" charset="0"/>
                        <a:ea typeface="Cambria Math" pitchFamily="34" charset="-122"/>
                        <a:cs typeface="Cambria Math" pitchFamily="34" charset="-120"/>
                      </a:rPr>
                      <m:t>=2</m:t>
                    </m:r>
                    <m:r>
                      <m:rPr>
                        <m:sty m:val="p"/>
                      </m:rPr>
                      <a:rPr lang="en-US" altLang="zh-CN" b="0" i="0" smtClean="0">
                        <a:solidFill>
                          <a:srgbClr val="003760"/>
                        </a:solidFill>
                        <a:latin typeface="Cambria Math" pitchFamily="34" charset="0"/>
                        <a:ea typeface="Cambria Math" pitchFamily="34" charset="-122"/>
                        <a:cs typeface="Cambria Math" pitchFamily="34" charset="-120"/>
                      </a:rPr>
                      <m:t>cos</m:t>
                    </m:r>
                    <m:r>
                      <m:rPr>
                        <m:nor/>
                      </m:rPr>
                      <a:rPr lang="en-US" altLang="zh-CN" b="0" i="0" smtClean="0">
                        <a:solidFill>
                          <a:srgbClr val="003760"/>
                        </a:solidFill>
                        <a:latin typeface="Cambria Math" pitchFamily="34" charset="0"/>
                        <a:ea typeface="Cambria Math" pitchFamily="34" charset="-122"/>
                        <a:cs typeface="Cambria Math" pitchFamily="34" charset="-120"/>
                      </a:rPr>
                      <m:t> </m:t>
                    </m:r>
                    <m:r>
                      <a:rPr lang="en-US" altLang="zh-CN" b="0" i="0" smtClean="0">
                        <a:solidFill>
                          <a:srgbClr val="003760"/>
                        </a:solidFill>
                        <a:latin typeface="Cambria Math" pitchFamily="34" charset="0"/>
                        <a:ea typeface="Cambria Math" pitchFamily="34" charset="-122"/>
                        <a:cs typeface="Cambria Math" pitchFamily="34" charset="-120"/>
                      </a:rPr>
                      <m:t>𝑥</m:t>
                    </m:r>
                  </m:oMath>
                </a14:m>
                <a:r>
                  <a:rPr lang="en-US" altLang="zh-CN"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b="0" i="0" smtClean="0">
                        <a:solidFill>
                          <a:srgbClr val="003760"/>
                        </a:solidFill>
                        <a:latin typeface="Cambria Math" pitchFamily="34" charset="0"/>
                        <a:ea typeface="Cambria Math" pitchFamily="34" charset="-122"/>
                        <a:cs typeface="Cambria Math" pitchFamily="34" charset="-120"/>
                      </a:rPr>
                      <m:t>𝑀𝐸</m:t>
                    </m:r>
                    <m:r>
                      <a:rPr lang="en-US" altLang="zh-CN" b="0" i="0" smtClean="0">
                        <a:solidFill>
                          <a:srgbClr val="003760"/>
                        </a:solidFill>
                        <a:latin typeface="Cambria Math" pitchFamily="34" charset="0"/>
                        <a:ea typeface="Cambria Math" pitchFamily="34" charset="-122"/>
                        <a:cs typeface="Cambria Math" pitchFamily="34" charset="-120"/>
                      </a:rPr>
                      <m:t>=</m:t>
                    </m:r>
                    <m:r>
                      <a:rPr lang="en-US" altLang="zh-CN" b="0" i="0" smtClean="0">
                        <a:solidFill>
                          <a:srgbClr val="003760"/>
                        </a:solidFill>
                        <a:latin typeface="Cambria Math" pitchFamily="34" charset="0"/>
                        <a:ea typeface="Cambria Math" pitchFamily="34" charset="-122"/>
                        <a:cs typeface="Cambria Math" pitchFamily="34" charset="-120"/>
                      </a:rPr>
                      <m:t>𝑂𝑀</m:t>
                    </m:r>
                    <m:r>
                      <a:rPr lang="en-US" altLang="zh-CN" b="0" i="0" smtClean="0">
                        <a:solidFill>
                          <a:srgbClr val="003760"/>
                        </a:solidFill>
                        <a:latin typeface="Cambria Math" pitchFamily="34" charset="0"/>
                        <a:ea typeface="Cambria Math" pitchFamily="34" charset="-122"/>
                        <a:cs typeface="Cambria Math" pitchFamily="34" charset="-120"/>
                      </a:rPr>
                      <m:t>⋅</m:t>
                    </m:r>
                    <m:r>
                      <m:rPr>
                        <m:sty m:val="p"/>
                      </m:rPr>
                      <a:rPr lang="en-US" altLang="zh-CN" b="0" i="0" smtClean="0">
                        <a:solidFill>
                          <a:srgbClr val="003760"/>
                        </a:solidFill>
                        <a:latin typeface="Cambria Math" pitchFamily="34" charset="0"/>
                        <a:ea typeface="Cambria Math" pitchFamily="34" charset="-122"/>
                        <a:cs typeface="Cambria Math" pitchFamily="34" charset="-120"/>
                      </a:rPr>
                      <m:t>sin</m:t>
                    </m:r>
                    <m:r>
                      <a:rPr lang="en-US" altLang="zh-CN" b="0" i="0" smtClean="0">
                        <a:solidFill>
                          <a:srgbClr val="003760"/>
                        </a:solidFill>
                        <a:latin typeface="Cambria Math" pitchFamily="34" charset="0"/>
                        <a:ea typeface="Cambria Math" pitchFamily="34" charset="-122"/>
                        <a:cs typeface="Cambria Math" pitchFamily="34" charset="-120"/>
                      </a:rPr>
                      <m:t>∠</m:t>
                    </m:r>
                    <m:r>
                      <a:rPr lang="en-US" altLang="zh-CN" b="0" i="0" smtClean="0">
                        <a:solidFill>
                          <a:srgbClr val="003760"/>
                        </a:solidFill>
                        <a:latin typeface="Cambria Math" pitchFamily="34" charset="0"/>
                        <a:ea typeface="Cambria Math" pitchFamily="34" charset="-122"/>
                        <a:cs typeface="Cambria Math" pitchFamily="34" charset="-120"/>
                      </a:rPr>
                      <m:t>𝐴𝑂𝑀</m:t>
                    </m:r>
                    <m:r>
                      <a:rPr lang="en-US" altLang="zh-CN" b="0" i="0" smtClean="0">
                        <a:solidFill>
                          <a:srgbClr val="003760"/>
                        </a:solidFill>
                        <a:latin typeface="Cambria Math" pitchFamily="34" charset="0"/>
                        <a:ea typeface="Cambria Math" pitchFamily="34" charset="-122"/>
                        <a:cs typeface="Cambria Math" pitchFamily="34" charset="-120"/>
                      </a:rPr>
                      <m:t>=2</m:t>
                    </m:r>
                    <m:r>
                      <m:rPr>
                        <m:sty m:val="p"/>
                      </m:rPr>
                      <a:rPr lang="en-US" altLang="zh-CN" b="0" i="0" smtClean="0">
                        <a:solidFill>
                          <a:srgbClr val="003760"/>
                        </a:solidFill>
                        <a:latin typeface="Cambria Math" pitchFamily="34" charset="0"/>
                        <a:ea typeface="Cambria Math" pitchFamily="34" charset="-122"/>
                        <a:cs typeface="Cambria Math" pitchFamily="34" charset="-120"/>
                      </a:rPr>
                      <m:t>sin</m:t>
                    </m:r>
                    <m:r>
                      <m:rPr>
                        <m:nor/>
                      </m:rPr>
                      <a:rPr lang="en-US" altLang="zh-CN" b="0" i="0" smtClean="0">
                        <a:solidFill>
                          <a:srgbClr val="003760"/>
                        </a:solidFill>
                        <a:latin typeface="Cambria Math" pitchFamily="34" charset="0"/>
                        <a:ea typeface="Cambria Math" pitchFamily="34" charset="-122"/>
                        <a:cs typeface="Cambria Math" pitchFamily="34" charset="-120"/>
                      </a:rPr>
                      <m:t> </m:t>
                    </m:r>
                    <m:r>
                      <a:rPr lang="en-US" altLang="zh-CN" b="0" i="0" smtClean="0">
                        <a:solidFill>
                          <a:srgbClr val="003760"/>
                        </a:solidFill>
                        <a:latin typeface="Cambria Math" pitchFamily="34" charset="0"/>
                        <a:ea typeface="Cambria Math" pitchFamily="34" charset="-122"/>
                        <a:cs typeface="Cambria Math" pitchFamily="34" charset="-120"/>
                      </a:rPr>
                      <m:t>𝑥</m:t>
                    </m:r>
                  </m:oMath>
                </a14:m>
                <a:r>
                  <a:rPr lang="en-US" altLang="zh-CN"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b="0" i="0" smtClean="0">
                        <a:solidFill>
                          <a:srgbClr val="003760"/>
                        </a:solidFill>
                        <a:latin typeface="Cambria Math" pitchFamily="34" charset="0"/>
                        <a:ea typeface="Cambria Math" pitchFamily="34" charset="-122"/>
                        <a:cs typeface="Cambria Math" pitchFamily="34" charset="-120"/>
                      </a:rPr>
                      <m:t>𝑂𝐹</m:t>
                    </m:r>
                    <m:r>
                      <a:rPr lang="en-US" altLang="zh-CN" b="0" i="0" smtClean="0">
                        <a:solidFill>
                          <a:srgbClr val="003760"/>
                        </a:solidFill>
                        <a:latin typeface="Cambria Math" pitchFamily="34" charset="0"/>
                        <a:ea typeface="Cambria Math" pitchFamily="34" charset="-122"/>
                        <a:cs typeface="Cambria Math" pitchFamily="34" charset="-120"/>
                      </a:rPr>
                      <m:t>=</m:t>
                    </m:r>
                    <m:r>
                      <a:rPr lang="en-US" altLang="zh-CN" b="0" i="0" smtClean="0">
                        <a:solidFill>
                          <a:srgbClr val="003760"/>
                        </a:solidFill>
                        <a:latin typeface="Cambria Math" pitchFamily="34" charset="0"/>
                        <a:ea typeface="Cambria Math" pitchFamily="34" charset="-122"/>
                        <a:cs typeface="Cambria Math" pitchFamily="34" charset="-120"/>
                      </a:rPr>
                      <m:t>𝑂𝑀</m:t>
                    </m:r>
                    <m:r>
                      <a:rPr lang="en-US" altLang="zh-CN" b="0" i="0" smtClean="0">
                        <a:solidFill>
                          <a:srgbClr val="003760"/>
                        </a:solidFill>
                        <a:latin typeface="Cambria Math" pitchFamily="34" charset="0"/>
                        <a:ea typeface="Cambria Math" pitchFamily="34" charset="-122"/>
                        <a:cs typeface="Cambria Math" pitchFamily="34" charset="-120"/>
                      </a:rPr>
                      <m:t>⋅</m:t>
                    </m:r>
                    <m:r>
                      <m:rPr>
                        <m:sty m:val="p"/>
                      </m:rPr>
                      <a:rPr lang="en-US" altLang="zh-CN" b="0" i="0" smtClean="0">
                        <a:solidFill>
                          <a:srgbClr val="003760"/>
                        </a:solidFill>
                        <a:latin typeface="Cambria Math" pitchFamily="34" charset="0"/>
                        <a:ea typeface="Cambria Math" pitchFamily="34" charset="-122"/>
                        <a:cs typeface="Cambria Math" pitchFamily="34" charset="-120"/>
                      </a:rPr>
                      <m:t>cos</m:t>
                    </m:r>
                    <m:r>
                      <a:rPr lang="en-US" altLang="zh-CN" b="0" i="0" smtClean="0">
                        <a:solidFill>
                          <a:srgbClr val="003760"/>
                        </a:solidFill>
                        <a:latin typeface="Cambria Math" pitchFamily="34" charset="0"/>
                        <a:ea typeface="Cambria Math" pitchFamily="34" charset="-122"/>
                        <a:cs typeface="Cambria Math" pitchFamily="34" charset="-120"/>
                      </a:rPr>
                      <m:t>∠</m:t>
                    </m:r>
                    <m:r>
                      <a:rPr lang="en-US" altLang="zh-CN" b="0" i="0" smtClean="0">
                        <a:solidFill>
                          <a:srgbClr val="003760"/>
                        </a:solidFill>
                        <a:latin typeface="Cambria Math" pitchFamily="34" charset="0"/>
                        <a:ea typeface="Cambria Math" pitchFamily="34" charset="-122"/>
                        <a:cs typeface="Cambria Math" pitchFamily="34" charset="-120"/>
                      </a:rPr>
                      <m:t>𝐵𝑂𝑀</m:t>
                    </m:r>
                    <m:r>
                      <a:rPr lang="en-US" altLang="zh-CN" b="0" i="0" smtClean="0">
                        <a:solidFill>
                          <a:srgbClr val="003760"/>
                        </a:solidFill>
                        <a:latin typeface="Cambria Math" pitchFamily="34" charset="0"/>
                        <a:ea typeface="Cambria Math" pitchFamily="34" charset="-122"/>
                        <a:cs typeface="Cambria Math" pitchFamily="34" charset="-120"/>
                      </a:rPr>
                      <m:t>=2</m:t>
                    </m:r>
                    <m:r>
                      <m:rPr>
                        <m:sty m:val="p"/>
                      </m:rPr>
                      <a:rPr lang="en-US" altLang="zh-CN" b="0" i="0" smtClean="0">
                        <a:solidFill>
                          <a:srgbClr val="003760"/>
                        </a:solidFill>
                        <a:latin typeface="Cambria Math" pitchFamily="34" charset="0"/>
                        <a:ea typeface="Cambria Math" pitchFamily="34" charset="-122"/>
                        <a:cs typeface="Cambria Math" pitchFamily="34" charset="-120"/>
                      </a:rPr>
                      <m:t>cos</m:t>
                    </m:r>
                    <m:r>
                      <a:rPr lang="en-US" altLang="zh-CN" b="0" i="0" smtClean="0">
                        <a:solidFill>
                          <a:srgbClr val="003760"/>
                        </a:solidFill>
                        <a:latin typeface="Cambria Math" pitchFamily="34" charset="0"/>
                        <a:ea typeface="Cambria Math" pitchFamily="34" charset="-122"/>
                        <a:cs typeface="Cambria Math" pitchFamily="34" charset="-120"/>
                      </a:rPr>
                      <m:t>(</m:t>
                    </m:r>
                    <m:f>
                      <m:fPr>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b="0" i="0">
                            <a:solidFill>
                              <a:srgbClr val="003760"/>
                            </a:solidFill>
                            <a:latin typeface="Cambria Math" pitchFamily="34" charset="0"/>
                            <a:ea typeface="Cambria Math" pitchFamily="34" charset="-122"/>
                            <a:cs typeface="Cambria Math" pitchFamily="34" charset="-120"/>
                          </a:rPr>
                          <m:t>3</m:t>
                        </m:r>
                        <m:r>
                          <m:rPr>
                            <m:sty m:val="p"/>
                          </m:rPr>
                          <a:rPr lang="en-US" altLang="zh-CN" b="0" i="0">
                            <a:solidFill>
                              <a:srgbClr val="003760"/>
                            </a:solidFill>
                            <a:latin typeface="Cambria Math" pitchFamily="34" charset="0"/>
                            <a:ea typeface="Cambria Math" pitchFamily="34" charset="-122"/>
                            <a:cs typeface="Cambria Math" pitchFamily="34" charset="-120"/>
                          </a:rPr>
                          <m:t>π</m:t>
                        </m:r>
                      </m:num>
                      <m:den>
                        <m:r>
                          <a:rPr lang="en-US" altLang="zh-CN" b="0" i="0">
                            <a:solidFill>
                              <a:srgbClr val="003760"/>
                            </a:solidFill>
                            <a:latin typeface="Cambria Math" pitchFamily="34" charset="0"/>
                            <a:ea typeface="Cambria Math" pitchFamily="34" charset="-122"/>
                            <a:cs typeface="Cambria Math" pitchFamily="34" charset="-120"/>
                          </a:rPr>
                          <m:t>4</m:t>
                        </m:r>
                      </m:den>
                    </m:f>
                    <m:r>
                      <a:rPr lang="en-US" altLang="zh-CN" b="0" i="0" smtClean="0">
                        <a:solidFill>
                          <a:srgbClr val="003760"/>
                        </a:solidFill>
                        <a:latin typeface="Cambria Math" pitchFamily="34" charset="0"/>
                        <a:ea typeface="Cambria Math" pitchFamily="34" charset="-122"/>
                        <a:cs typeface="Cambria Math" pitchFamily="34" charset="-120"/>
                      </a:rPr>
                      <m:t>−</m:t>
                    </m:r>
                    <m:r>
                      <a:rPr lang="en-US" altLang="zh-CN" b="0" i="0" smtClean="0">
                        <a:solidFill>
                          <a:srgbClr val="003760"/>
                        </a:solidFill>
                        <a:latin typeface="Cambria Math" pitchFamily="34" charset="0"/>
                        <a:ea typeface="Cambria Math" pitchFamily="34" charset="-122"/>
                        <a:cs typeface="Cambria Math" pitchFamily="34" charset="-120"/>
                      </a:rPr>
                      <m:t>𝑥</m:t>
                    </m:r>
                    <m:r>
                      <a:rPr lang="en-US" altLang="zh-CN" b="0" i="0" smtClean="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a:solidFill>
                      <a:srgbClr val="003760"/>
                    </a:solidFill>
                    <a:latin typeface="Times New Roman" pitchFamily="34" charset="0"/>
                    <a:ea typeface="微软雅黑" pitchFamily="34" charset="-122"/>
                    <a:cs typeface="Times New Roman" pitchFamily="34" charset="-120"/>
                  </a:rPr>
                  <a:t>，</a:t>
                </a:r>
              </a:p>
              <a:p>
                <a:pPr latinLnBrk="1">
                  <a:lnSpc>
                    <a:spcPct val="150000"/>
                  </a:lnSpc>
                </a:pPr>
                <a:endParaRPr lang="en-US" altLang="zh-CN" dirty="0"/>
              </a:p>
            </p:txBody>
          </p:sp>
        </mc:Choice>
        <mc:Fallback xmlns="">
          <p:sp>
            <p:nvSpPr>
              <p:cNvPr id="6" name="QC_6_AS.75_1#bb40d2095?vaa=1&amp;vcp=1&amp;vop=1&amp;pid=d560df9ef&amp;color=0,55,96&amp;vtp=1&amp;bbb=1&amp;hb=1"/>
              <p:cNvSpPr>
                <a:spLocks noRot="1" noChangeAspect="1" noMove="1" noResize="1" noEditPoints="1" noAdjustHandles="1" noChangeArrowheads="1" noChangeShapeType="1" noTextEdit="1"/>
              </p:cNvSpPr>
              <p:nvPr/>
            </p:nvSpPr>
            <p:spPr>
              <a:xfrm>
                <a:off x="502920" y="3411935"/>
                <a:ext cx="10570464" cy="1168400"/>
              </a:xfrm>
              <a:prstGeom prst="rect">
                <a:avLst/>
              </a:prstGeom>
              <a:blipFill>
                <a:blip r:embed="rId6"/>
                <a:stretch>
                  <a:fillRect l="-1384" b="-3141"/>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8" name="QC_6_AS.75_1#bb40d2095?vaa=1&amp;vcp=1&amp;vop=1&amp;pid=d560df9ef&amp;color=0,55,96&amp;vtp=1&amp;bbb=1&amp;hb=1">
                <a:extLst>
                  <a:ext uri="{FF2B5EF4-FFF2-40B4-BE49-F238E27FC236}">
                    <a16:creationId xmlns:a16="http://schemas.microsoft.com/office/drawing/2014/main" id="{A6FAF4BA-C4DA-39B1-6D28-152AFBC696F7}"/>
                  </a:ext>
                </a:extLst>
              </p:cNvPr>
              <p:cNvSpPr/>
              <p:nvPr/>
            </p:nvSpPr>
            <p:spPr>
              <a:xfrm>
                <a:off x="502920" y="4580335"/>
                <a:ext cx="10570464" cy="1097153"/>
              </a:xfrm>
              <a:prstGeom prst="rect">
                <a:avLst/>
              </a:prstGeom>
              <a:noFill/>
              <a:ln/>
            </p:spPr>
            <p:txBody>
              <a:bodyPr wrap="square" lIns="0" tIns="0" rIns="0" bIns="0" rtlCol="0" anchor="t"/>
              <a:lstStyle/>
              <a:p>
                <a:pPr latinLnBrk="1">
                  <a:lnSpc>
                    <a:spcPts val="4500"/>
                  </a:lnSpc>
                </a:pPr>
                <a14:m>
                  <m:oMath xmlns:m="http://schemas.openxmlformats.org/officeDocument/2006/math">
                    <m:r>
                      <a:rPr lang="en-US" altLang="zh-CN" b="0" i="0" smtClean="0">
                        <a:solidFill>
                          <a:srgbClr val="003760"/>
                        </a:solidFill>
                        <a:latin typeface="Cambria Math" pitchFamily="34" charset="0"/>
                        <a:ea typeface="Cambria Math" pitchFamily="34" charset="-122"/>
                        <a:cs typeface="Cambria Math" pitchFamily="34" charset="-120"/>
                      </a:rPr>
                      <m:t>𝑀𝐹</m:t>
                    </m:r>
                    <m:r>
                      <a:rPr lang="en-US" altLang="zh-CN" b="0" i="0" smtClean="0">
                        <a:solidFill>
                          <a:srgbClr val="003760"/>
                        </a:solidFill>
                        <a:latin typeface="Cambria Math" pitchFamily="34" charset="0"/>
                        <a:ea typeface="Cambria Math" pitchFamily="34" charset="-122"/>
                        <a:cs typeface="Cambria Math" pitchFamily="34" charset="-120"/>
                      </a:rPr>
                      <m:t>=</m:t>
                    </m:r>
                    <m:r>
                      <a:rPr lang="en-US" altLang="zh-CN" b="0" i="0" smtClean="0">
                        <a:solidFill>
                          <a:srgbClr val="003760"/>
                        </a:solidFill>
                        <a:latin typeface="Cambria Math" pitchFamily="34" charset="0"/>
                        <a:ea typeface="Cambria Math" pitchFamily="34" charset="-122"/>
                        <a:cs typeface="Cambria Math" pitchFamily="34" charset="-120"/>
                      </a:rPr>
                      <m:t>𝑂𝑀</m:t>
                    </m:r>
                    <m:r>
                      <a:rPr lang="en-US" altLang="zh-CN" b="0" i="0" smtClean="0">
                        <a:solidFill>
                          <a:srgbClr val="003760"/>
                        </a:solidFill>
                        <a:latin typeface="Cambria Math" pitchFamily="34" charset="0"/>
                        <a:ea typeface="Cambria Math" pitchFamily="34" charset="-122"/>
                        <a:cs typeface="Cambria Math" pitchFamily="34" charset="-120"/>
                      </a:rPr>
                      <m:t>⋅</m:t>
                    </m:r>
                    <m:r>
                      <m:rPr>
                        <m:sty m:val="p"/>
                      </m:rPr>
                      <a:rPr lang="en-US" altLang="zh-CN" b="0" i="0" smtClean="0">
                        <a:solidFill>
                          <a:srgbClr val="003760"/>
                        </a:solidFill>
                        <a:latin typeface="Cambria Math" pitchFamily="34" charset="0"/>
                        <a:ea typeface="Cambria Math" pitchFamily="34" charset="-122"/>
                        <a:cs typeface="Cambria Math" pitchFamily="34" charset="-120"/>
                      </a:rPr>
                      <m:t>sin</m:t>
                    </m:r>
                    <m:r>
                      <a:rPr lang="en-US" altLang="zh-CN" b="0" i="0" smtClean="0">
                        <a:solidFill>
                          <a:srgbClr val="003760"/>
                        </a:solidFill>
                        <a:latin typeface="Cambria Math" pitchFamily="34" charset="0"/>
                        <a:ea typeface="Cambria Math" pitchFamily="34" charset="-122"/>
                        <a:cs typeface="Cambria Math" pitchFamily="34" charset="-120"/>
                      </a:rPr>
                      <m:t>∠</m:t>
                    </m:r>
                    <m:r>
                      <a:rPr lang="en-US" altLang="zh-CN" b="0" i="0" smtClean="0">
                        <a:solidFill>
                          <a:srgbClr val="003760"/>
                        </a:solidFill>
                        <a:latin typeface="Cambria Math" pitchFamily="34" charset="0"/>
                        <a:ea typeface="Cambria Math" pitchFamily="34" charset="-122"/>
                        <a:cs typeface="Cambria Math" pitchFamily="34" charset="-120"/>
                      </a:rPr>
                      <m:t>𝐵𝑂𝑀</m:t>
                    </m:r>
                    <m:r>
                      <a:rPr lang="en-US" altLang="zh-CN" b="0" i="0" smtClean="0">
                        <a:solidFill>
                          <a:srgbClr val="003760"/>
                        </a:solidFill>
                        <a:latin typeface="Cambria Math" pitchFamily="34" charset="0"/>
                        <a:ea typeface="Cambria Math" pitchFamily="34" charset="-122"/>
                        <a:cs typeface="Cambria Math" pitchFamily="34" charset="-120"/>
                      </a:rPr>
                      <m:t>=2</m:t>
                    </m:r>
                    <m:r>
                      <m:rPr>
                        <m:sty m:val="p"/>
                      </m:rPr>
                      <a:rPr lang="en-US" altLang="zh-CN" b="0" i="0" smtClean="0">
                        <a:solidFill>
                          <a:srgbClr val="003760"/>
                        </a:solidFill>
                        <a:latin typeface="Cambria Math" pitchFamily="34" charset="0"/>
                        <a:ea typeface="Cambria Math" pitchFamily="34" charset="-122"/>
                        <a:cs typeface="Cambria Math" pitchFamily="34" charset="-120"/>
                      </a:rPr>
                      <m:t>sin</m:t>
                    </m:r>
                    <m:r>
                      <a:rPr lang="en-US" altLang="zh-CN" b="0" i="0" smtClean="0">
                        <a:solidFill>
                          <a:srgbClr val="003760"/>
                        </a:solidFill>
                        <a:latin typeface="Cambria Math" pitchFamily="34" charset="0"/>
                        <a:ea typeface="Cambria Math" pitchFamily="34" charset="-122"/>
                        <a:cs typeface="Cambria Math" pitchFamily="34" charset="-120"/>
                      </a:rPr>
                      <m:t>(</m:t>
                    </m:r>
                    <m:f>
                      <m:fPr>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b="0" i="0">
                            <a:solidFill>
                              <a:srgbClr val="003760"/>
                            </a:solidFill>
                            <a:latin typeface="Cambria Math" pitchFamily="34" charset="0"/>
                            <a:ea typeface="Cambria Math" pitchFamily="34" charset="-122"/>
                            <a:cs typeface="Cambria Math" pitchFamily="34" charset="-120"/>
                          </a:rPr>
                          <m:t>3</m:t>
                        </m:r>
                        <m:r>
                          <m:rPr>
                            <m:sty m:val="p"/>
                          </m:rPr>
                          <a:rPr lang="en-US" altLang="zh-CN" b="0" i="0">
                            <a:solidFill>
                              <a:srgbClr val="003760"/>
                            </a:solidFill>
                            <a:latin typeface="Cambria Math" pitchFamily="34" charset="0"/>
                            <a:ea typeface="Cambria Math" pitchFamily="34" charset="-122"/>
                            <a:cs typeface="Cambria Math" pitchFamily="34" charset="-120"/>
                          </a:rPr>
                          <m:t>π</m:t>
                        </m:r>
                      </m:num>
                      <m:den>
                        <m:r>
                          <a:rPr lang="en-US" altLang="zh-CN" b="0" i="0">
                            <a:solidFill>
                              <a:srgbClr val="003760"/>
                            </a:solidFill>
                            <a:latin typeface="Cambria Math" pitchFamily="34" charset="0"/>
                            <a:ea typeface="Cambria Math" pitchFamily="34" charset="-122"/>
                            <a:cs typeface="Cambria Math" pitchFamily="34" charset="-120"/>
                          </a:rPr>
                          <m:t>4</m:t>
                        </m:r>
                      </m:den>
                    </m:f>
                    <m:r>
                      <a:rPr lang="en-US" altLang="zh-CN" b="0" i="0" smtClean="0">
                        <a:solidFill>
                          <a:srgbClr val="003760"/>
                        </a:solidFill>
                        <a:latin typeface="Cambria Math" pitchFamily="34" charset="0"/>
                        <a:ea typeface="Cambria Math" pitchFamily="34" charset="-122"/>
                        <a:cs typeface="Cambria Math" pitchFamily="34" charset="-120"/>
                      </a:rPr>
                      <m:t>−</m:t>
                    </m:r>
                    <m:r>
                      <a:rPr lang="en-US" altLang="zh-CN" b="0" i="0" smtClean="0">
                        <a:solidFill>
                          <a:srgbClr val="003760"/>
                        </a:solidFill>
                        <a:latin typeface="Cambria Math" pitchFamily="34" charset="0"/>
                        <a:ea typeface="Cambria Math" pitchFamily="34" charset="-122"/>
                        <a:cs typeface="Cambria Math" pitchFamily="34" charset="-120"/>
                      </a:rPr>
                      <m:t>𝑥</m:t>
                    </m:r>
                    <m:r>
                      <a:rPr lang="en-US" altLang="zh-CN" b="0" i="0" smtClean="0">
                        <a:solidFill>
                          <a:srgbClr val="003760"/>
                        </a:solidFill>
                        <a:latin typeface="Cambria Math" pitchFamily="34" charset="0"/>
                        <a:ea typeface="Cambria Math" pitchFamily="34" charset="-122"/>
                        <a:cs typeface="Cambria Math" pitchFamily="34" charset="-120"/>
                      </a:rPr>
                      <m:t>)</m:t>
                    </m:r>
                  </m:oMath>
                </a14:m>
                <a:r>
                  <a:rPr lang="en-US" altLang="zh-CN" b="0" i="0" dirty="0">
                    <a:solidFill>
                      <a:srgbClr val="003760"/>
                    </a:solidFill>
                    <a:latin typeface="Times New Roman" pitchFamily="34" charset="0"/>
                    <a:ea typeface="微软雅黑" pitchFamily="34" charset="-122"/>
                    <a:cs typeface="Times New Roman" pitchFamily="34" charset="-120"/>
                  </a:rPr>
                  <a:t>，所以</a:t>
                </a:r>
                <a14:m>
                  <m:oMath xmlns:m="http://schemas.openxmlformats.org/officeDocument/2006/math">
                    <m:sSub>
                      <m:sSubPr>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b="0" i="0">
                            <a:solidFill>
                              <a:srgbClr val="003760"/>
                            </a:solidFill>
                            <a:latin typeface="Cambria Math" pitchFamily="34" charset="0"/>
                            <a:ea typeface="Cambria Math" pitchFamily="34" charset="-122"/>
                            <a:cs typeface="Cambria Math" pitchFamily="34" charset="-120"/>
                          </a:rPr>
                          <m:t>𝑆</m:t>
                        </m:r>
                      </m:e>
                      <m:sub>
                        <m:r>
                          <a:rPr lang="en-US" altLang="zh-CN" baseline="-10000">
                            <a:solidFill>
                              <a:srgbClr val="003760"/>
                            </a:solidFill>
                            <a:latin typeface="Cambria Math" panose="02040503050406030204" pitchFamily="18" charset="0"/>
                          </a:rPr>
                          <m:t>四边形</m:t>
                        </m:r>
                        <m:r>
                          <a:rPr lang="en-US" altLang="zh-CN" b="0" i="0">
                            <a:solidFill>
                              <a:srgbClr val="003760"/>
                            </a:solidFill>
                            <a:latin typeface="Cambria Math" pitchFamily="34" charset="0"/>
                            <a:ea typeface="Cambria Math" pitchFamily="34" charset="-122"/>
                            <a:cs typeface="Cambria Math" pitchFamily="34" charset="-120"/>
                          </a:rPr>
                          <m:t>𝑀𝐸𝑂𝐹</m:t>
                        </m:r>
                      </m:sub>
                    </m:sSub>
                    <m:r>
                      <a:rPr lang="en-US" altLang="zh-CN" b="0" i="0" smtClean="0">
                        <a:solidFill>
                          <a:srgbClr val="003760"/>
                        </a:solidFill>
                        <a:latin typeface="Cambria Math" pitchFamily="34" charset="0"/>
                        <a:ea typeface="Cambria Math" pitchFamily="34" charset="-122"/>
                        <a:cs typeface="Cambria Math" pitchFamily="34" charset="-120"/>
                      </a:rPr>
                      <m:t>=</m:t>
                    </m:r>
                    <m:sSub>
                      <m:sSubPr>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b="0" i="0">
                            <a:solidFill>
                              <a:srgbClr val="003760"/>
                            </a:solidFill>
                            <a:latin typeface="Cambria Math" pitchFamily="34" charset="0"/>
                            <a:ea typeface="Cambria Math" pitchFamily="34" charset="-122"/>
                            <a:cs typeface="Cambria Math" pitchFamily="34" charset="-120"/>
                          </a:rPr>
                          <m:t>𝑆</m:t>
                        </m:r>
                      </m:e>
                      <m:sub>
                        <m:r>
                          <a:rPr lang="en-US" altLang="zh-CN" b="0" i="0">
                            <a:solidFill>
                              <a:srgbClr val="003760"/>
                            </a:solidFill>
                            <a:latin typeface="Cambria Math" pitchFamily="34" charset="0"/>
                            <a:ea typeface="Cambria Math" pitchFamily="34" charset="-122"/>
                            <a:cs typeface="Cambria Math" pitchFamily="34" charset="-120"/>
                          </a:rPr>
                          <m:t>△</m:t>
                        </m:r>
                        <m:r>
                          <a:rPr lang="en-US" altLang="zh-CN" b="0" i="0">
                            <a:solidFill>
                              <a:srgbClr val="003760"/>
                            </a:solidFill>
                            <a:latin typeface="Cambria Math" pitchFamily="34" charset="0"/>
                            <a:ea typeface="Cambria Math" pitchFamily="34" charset="-122"/>
                            <a:cs typeface="Cambria Math" pitchFamily="34" charset="-120"/>
                          </a:rPr>
                          <m:t>𝑀𝑂𝐸</m:t>
                        </m:r>
                      </m:sub>
                    </m:sSub>
                    <m:r>
                      <a:rPr lang="en-US" altLang="zh-CN" b="0" i="0" smtClean="0">
                        <a:solidFill>
                          <a:srgbClr val="003760"/>
                        </a:solidFill>
                        <a:latin typeface="Cambria Math" pitchFamily="34" charset="0"/>
                        <a:ea typeface="Cambria Math" pitchFamily="34" charset="-122"/>
                        <a:cs typeface="Cambria Math" pitchFamily="34" charset="-120"/>
                      </a:rPr>
                      <m:t>+</m:t>
                    </m:r>
                    <m:sSub>
                      <m:sSubPr>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b="0" i="0">
                            <a:solidFill>
                              <a:srgbClr val="003760"/>
                            </a:solidFill>
                            <a:latin typeface="Cambria Math" pitchFamily="34" charset="0"/>
                            <a:ea typeface="Cambria Math" pitchFamily="34" charset="-122"/>
                            <a:cs typeface="Cambria Math" pitchFamily="34" charset="-120"/>
                          </a:rPr>
                          <m:t>𝑆</m:t>
                        </m:r>
                      </m:e>
                      <m:sub>
                        <m:r>
                          <a:rPr lang="en-US" altLang="zh-CN" b="0" i="0">
                            <a:solidFill>
                              <a:srgbClr val="003760"/>
                            </a:solidFill>
                            <a:latin typeface="Cambria Math" pitchFamily="34" charset="0"/>
                            <a:ea typeface="Cambria Math" pitchFamily="34" charset="-122"/>
                            <a:cs typeface="Cambria Math" pitchFamily="34" charset="-120"/>
                          </a:rPr>
                          <m:t>△</m:t>
                        </m:r>
                        <m:r>
                          <a:rPr lang="en-US" altLang="zh-CN" b="0" i="0">
                            <a:solidFill>
                              <a:srgbClr val="003760"/>
                            </a:solidFill>
                            <a:latin typeface="Cambria Math" pitchFamily="34" charset="0"/>
                            <a:ea typeface="Cambria Math" pitchFamily="34" charset="-122"/>
                            <a:cs typeface="Cambria Math" pitchFamily="34" charset="-120"/>
                          </a:rPr>
                          <m:t>𝑀𝑂𝐹</m:t>
                        </m:r>
                      </m:sub>
                    </m:sSub>
                    <m:r>
                      <a:rPr lang="en-US" altLang="zh-CN" b="0" i="0" smtClean="0">
                        <a:solidFill>
                          <a:srgbClr val="003760"/>
                        </a:solidFill>
                        <a:latin typeface="Cambria Math" pitchFamily="34" charset="0"/>
                        <a:ea typeface="Cambria Math" pitchFamily="34" charset="-122"/>
                        <a:cs typeface="Cambria Math" pitchFamily="34" charset="-120"/>
                      </a:rPr>
                      <m:t>=</m:t>
                    </m:r>
                    <m:f>
                      <m:fPr>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b="0" i="0">
                            <a:solidFill>
                              <a:srgbClr val="003760"/>
                            </a:solidFill>
                            <a:latin typeface="Cambria Math" pitchFamily="34" charset="0"/>
                            <a:ea typeface="Cambria Math" pitchFamily="34" charset="-122"/>
                            <a:cs typeface="Cambria Math" pitchFamily="34" charset="-120"/>
                          </a:rPr>
                          <m:t>1</m:t>
                        </m:r>
                      </m:num>
                      <m:den>
                        <m:r>
                          <a:rPr lang="en-US" altLang="zh-CN" b="0" i="0">
                            <a:solidFill>
                              <a:srgbClr val="003760"/>
                            </a:solidFill>
                            <a:latin typeface="Cambria Math" pitchFamily="34" charset="0"/>
                            <a:ea typeface="Cambria Math" pitchFamily="34" charset="-122"/>
                            <a:cs typeface="Cambria Math" pitchFamily="34" charset="-120"/>
                          </a:rPr>
                          <m:t>2</m:t>
                        </m:r>
                      </m:den>
                    </m:f>
                    <m:r>
                      <a:rPr lang="en-US" altLang="zh-CN" b="0" i="0" smtClean="0">
                        <a:solidFill>
                          <a:srgbClr val="003760"/>
                        </a:solidFill>
                        <a:latin typeface="Cambria Math" pitchFamily="34" charset="0"/>
                        <a:ea typeface="Cambria Math" pitchFamily="34" charset="-122"/>
                        <a:cs typeface="Cambria Math" pitchFamily="34" charset="-120"/>
                      </a:rPr>
                      <m:t>×2</m:t>
                    </m:r>
                    <m:r>
                      <m:rPr>
                        <m:sty m:val="p"/>
                      </m:rPr>
                      <a:rPr lang="en-US" altLang="zh-CN" b="0" i="0" smtClean="0">
                        <a:solidFill>
                          <a:srgbClr val="003760"/>
                        </a:solidFill>
                        <a:latin typeface="Cambria Math" pitchFamily="34" charset="0"/>
                        <a:ea typeface="Cambria Math" pitchFamily="34" charset="-122"/>
                        <a:cs typeface="Cambria Math" pitchFamily="34" charset="-120"/>
                      </a:rPr>
                      <m:t>sin</m:t>
                    </m:r>
                    <m:r>
                      <m:rPr>
                        <m:nor/>
                      </m:rPr>
                      <a:rPr lang="en-US" altLang="zh-CN" b="0" i="0" smtClean="0">
                        <a:solidFill>
                          <a:srgbClr val="003760"/>
                        </a:solidFill>
                        <a:latin typeface="Cambria Math" pitchFamily="34" charset="0"/>
                        <a:ea typeface="Cambria Math" pitchFamily="34" charset="-122"/>
                        <a:cs typeface="Cambria Math" pitchFamily="34" charset="-120"/>
                      </a:rPr>
                      <m:t> </m:t>
                    </m:r>
                    <m:r>
                      <a:rPr lang="en-US" altLang="zh-CN" b="0" i="0" smtClean="0">
                        <a:solidFill>
                          <a:srgbClr val="003760"/>
                        </a:solidFill>
                        <a:latin typeface="Cambria Math" pitchFamily="34" charset="0"/>
                        <a:ea typeface="Cambria Math" pitchFamily="34" charset="-122"/>
                        <a:cs typeface="Cambria Math" pitchFamily="34" charset="-120"/>
                      </a:rPr>
                      <m:t>𝑥</m:t>
                    </m:r>
                    <m:r>
                      <a:rPr lang="en-US" altLang="zh-CN" b="0" i="0" smtClean="0">
                        <a:solidFill>
                          <a:srgbClr val="003760"/>
                        </a:solidFill>
                        <a:latin typeface="Cambria Math" pitchFamily="34" charset="0"/>
                        <a:ea typeface="Cambria Math" pitchFamily="34" charset="-122"/>
                        <a:cs typeface="Cambria Math" pitchFamily="34" charset="-120"/>
                      </a:rPr>
                      <m:t>×2</m:t>
                    </m:r>
                    <m:r>
                      <m:rPr>
                        <m:sty m:val="p"/>
                      </m:rPr>
                      <a:rPr lang="en-US" altLang="zh-CN" b="0" i="0" smtClean="0">
                        <a:solidFill>
                          <a:srgbClr val="003760"/>
                        </a:solidFill>
                        <a:latin typeface="Cambria Math" pitchFamily="34" charset="0"/>
                        <a:ea typeface="Cambria Math" pitchFamily="34" charset="-122"/>
                        <a:cs typeface="Cambria Math" pitchFamily="34" charset="-120"/>
                      </a:rPr>
                      <m:t>cos</m:t>
                    </m:r>
                    <m:r>
                      <m:rPr>
                        <m:nor/>
                      </m:rPr>
                      <a:rPr lang="en-US" altLang="zh-CN" b="0" i="0" smtClean="0">
                        <a:solidFill>
                          <a:srgbClr val="003760"/>
                        </a:solidFill>
                        <a:latin typeface="Cambria Math" pitchFamily="34" charset="0"/>
                        <a:ea typeface="Cambria Math" pitchFamily="34" charset="-122"/>
                        <a:cs typeface="Cambria Math" pitchFamily="34" charset="-120"/>
                      </a:rPr>
                      <m:t> </m:t>
                    </m:r>
                    <m:r>
                      <a:rPr lang="en-US" altLang="zh-CN" b="0" i="0" smtClean="0">
                        <a:solidFill>
                          <a:srgbClr val="003760"/>
                        </a:solidFill>
                        <a:latin typeface="Cambria Math" pitchFamily="34" charset="0"/>
                        <a:ea typeface="Cambria Math" pitchFamily="34" charset="-122"/>
                        <a:cs typeface="Cambria Math" pitchFamily="34" charset="-120"/>
                      </a:rPr>
                      <m:t>𝑥</m:t>
                    </m:r>
                    <m:r>
                      <a:rPr lang="en-US" altLang="zh-CN" b="0" i="0" smtClean="0">
                        <a:solidFill>
                          <a:srgbClr val="003760"/>
                        </a:solidFill>
                        <a:latin typeface="Cambria Math" pitchFamily="34" charset="0"/>
                        <a:ea typeface="Cambria Math" pitchFamily="34" charset="-122"/>
                        <a:cs typeface="Cambria Math" pitchFamily="34" charset="-120"/>
                      </a:rPr>
                      <m:t>+</m:t>
                    </m:r>
                    <m:f>
                      <m:fPr>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b="0" i="0">
                            <a:solidFill>
                              <a:srgbClr val="003760"/>
                            </a:solidFill>
                            <a:latin typeface="Cambria Math" pitchFamily="34" charset="0"/>
                            <a:ea typeface="Cambria Math" pitchFamily="34" charset="-122"/>
                            <a:cs typeface="Cambria Math" pitchFamily="34" charset="-120"/>
                          </a:rPr>
                          <m:t>1</m:t>
                        </m:r>
                      </m:num>
                      <m:den>
                        <m:r>
                          <a:rPr lang="en-US" altLang="zh-CN" b="0" i="0">
                            <a:solidFill>
                              <a:srgbClr val="003760"/>
                            </a:solidFill>
                            <a:latin typeface="Cambria Math" pitchFamily="34" charset="0"/>
                            <a:ea typeface="Cambria Math" pitchFamily="34" charset="-122"/>
                            <a:cs typeface="Cambria Math" pitchFamily="34" charset="-120"/>
                          </a:rPr>
                          <m:t>2</m:t>
                        </m:r>
                      </m:den>
                    </m:f>
                    <m:r>
                      <a:rPr lang="en-US" altLang="zh-CN" b="0" i="0" smtClean="0">
                        <a:solidFill>
                          <a:srgbClr val="003760"/>
                        </a:solidFill>
                        <a:latin typeface="Cambria Math" pitchFamily="34" charset="0"/>
                        <a:ea typeface="Cambria Math" pitchFamily="34" charset="-122"/>
                        <a:cs typeface="Cambria Math" pitchFamily="34" charset="-120"/>
                      </a:rPr>
                      <m:t>×2</m:t>
                    </m:r>
                    <m:r>
                      <m:rPr>
                        <m:sty m:val="p"/>
                      </m:rPr>
                      <a:rPr lang="en-US" altLang="zh-CN" b="0" i="0" smtClean="0">
                        <a:solidFill>
                          <a:srgbClr val="003760"/>
                        </a:solidFill>
                        <a:latin typeface="Cambria Math" pitchFamily="34" charset="0"/>
                        <a:ea typeface="Cambria Math" pitchFamily="34" charset="-122"/>
                        <a:cs typeface="Cambria Math" pitchFamily="34" charset="-120"/>
                      </a:rPr>
                      <m:t>sin</m:t>
                    </m:r>
                    <m:r>
                      <a:rPr lang="en-US" altLang="zh-CN" b="0" i="0" smtClean="0">
                        <a:solidFill>
                          <a:srgbClr val="003760"/>
                        </a:solidFill>
                        <a:latin typeface="Cambria Math" pitchFamily="34" charset="0"/>
                        <a:ea typeface="Cambria Math" pitchFamily="34" charset="-122"/>
                        <a:cs typeface="Cambria Math" pitchFamily="34" charset="-120"/>
                      </a:rPr>
                      <m:t>(</m:t>
                    </m:r>
                    <m:f>
                      <m:fPr>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b="0" i="0">
                            <a:solidFill>
                              <a:srgbClr val="003760"/>
                            </a:solidFill>
                            <a:latin typeface="Cambria Math" pitchFamily="34" charset="0"/>
                            <a:ea typeface="Cambria Math" pitchFamily="34" charset="-122"/>
                            <a:cs typeface="Cambria Math" pitchFamily="34" charset="-120"/>
                          </a:rPr>
                          <m:t>3</m:t>
                        </m:r>
                        <m:r>
                          <m:rPr>
                            <m:sty m:val="p"/>
                          </m:rPr>
                          <a:rPr lang="en-US" altLang="zh-CN" b="0" i="0">
                            <a:solidFill>
                              <a:srgbClr val="003760"/>
                            </a:solidFill>
                            <a:latin typeface="Cambria Math" pitchFamily="34" charset="0"/>
                            <a:ea typeface="Cambria Math" pitchFamily="34" charset="-122"/>
                            <a:cs typeface="Cambria Math" pitchFamily="34" charset="-120"/>
                          </a:rPr>
                          <m:t>π</m:t>
                        </m:r>
                      </m:num>
                      <m:den>
                        <m:r>
                          <a:rPr lang="en-US" altLang="zh-CN" b="0" i="0">
                            <a:solidFill>
                              <a:srgbClr val="003760"/>
                            </a:solidFill>
                            <a:latin typeface="Cambria Math" pitchFamily="34" charset="0"/>
                            <a:ea typeface="Cambria Math" pitchFamily="34" charset="-122"/>
                            <a:cs typeface="Cambria Math" pitchFamily="34" charset="-120"/>
                          </a:rPr>
                          <m:t>4</m:t>
                        </m:r>
                      </m:den>
                    </m:f>
                    <m:r>
                      <a:rPr lang="en-US" altLang="zh-CN" b="0" i="0" smtClean="0">
                        <a:solidFill>
                          <a:srgbClr val="003760"/>
                        </a:solidFill>
                        <a:latin typeface="Cambria Math" pitchFamily="34" charset="0"/>
                        <a:ea typeface="Cambria Math" pitchFamily="34" charset="-122"/>
                        <a:cs typeface="Cambria Math" pitchFamily="34" charset="-120"/>
                      </a:rPr>
                      <m:t>−</m:t>
                    </m:r>
                    <m:r>
                      <a:rPr lang="en-US" altLang="zh-CN" b="0" i="0" smtClean="0">
                        <a:solidFill>
                          <a:srgbClr val="003760"/>
                        </a:solidFill>
                        <a:latin typeface="Cambria Math" pitchFamily="34" charset="0"/>
                        <a:ea typeface="Cambria Math" pitchFamily="34" charset="-122"/>
                        <a:cs typeface="Cambria Math" pitchFamily="34" charset="-120"/>
                      </a:rPr>
                      <m:t>𝑥</m:t>
                    </m:r>
                    <m:r>
                      <a:rPr lang="en-US" altLang="zh-CN" b="0" i="0" smtClean="0">
                        <a:solidFill>
                          <a:srgbClr val="003760"/>
                        </a:solidFill>
                        <a:latin typeface="Cambria Math" pitchFamily="34" charset="0"/>
                        <a:ea typeface="Cambria Math" pitchFamily="34" charset="-122"/>
                        <a:cs typeface="Cambria Math" pitchFamily="34" charset="-120"/>
                      </a:rPr>
                      <m:t>)×2</m:t>
                    </m:r>
                    <m:r>
                      <m:rPr>
                        <m:sty m:val="p"/>
                      </m:rPr>
                      <a:rPr lang="en-US" altLang="zh-CN" b="0" i="0" smtClean="0">
                        <a:solidFill>
                          <a:srgbClr val="003760"/>
                        </a:solidFill>
                        <a:latin typeface="Cambria Math" pitchFamily="34" charset="0"/>
                        <a:ea typeface="Cambria Math" pitchFamily="34" charset="-122"/>
                        <a:cs typeface="Cambria Math" pitchFamily="34" charset="-120"/>
                      </a:rPr>
                      <m:t>cos</m:t>
                    </m:r>
                    <m:r>
                      <a:rPr lang="en-US" altLang="zh-CN" b="0" i="0" smtClean="0">
                        <a:solidFill>
                          <a:srgbClr val="003760"/>
                        </a:solidFill>
                        <a:latin typeface="Cambria Math" pitchFamily="34" charset="0"/>
                        <a:ea typeface="Cambria Math" pitchFamily="34" charset="-122"/>
                        <a:cs typeface="Cambria Math" pitchFamily="34" charset="-120"/>
                      </a:rPr>
                      <m:t>(</m:t>
                    </m:r>
                    <m:f>
                      <m:fPr>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b="0" i="0">
                            <a:solidFill>
                              <a:srgbClr val="003760"/>
                            </a:solidFill>
                            <a:latin typeface="Cambria Math" pitchFamily="34" charset="0"/>
                            <a:ea typeface="Cambria Math" pitchFamily="34" charset="-122"/>
                            <a:cs typeface="Cambria Math" pitchFamily="34" charset="-120"/>
                          </a:rPr>
                          <m:t>3</m:t>
                        </m:r>
                        <m:r>
                          <m:rPr>
                            <m:sty m:val="p"/>
                          </m:rPr>
                          <a:rPr lang="en-US" altLang="zh-CN" b="0" i="0">
                            <a:solidFill>
                              <a:srgbClr val="003760"/>
                            </a:solidFill>
                            <a:latin typeface="Cambria Math" pitchFamily="34" charset="0"/>
                            <a:ea typeface="Cambria Math" pitchFamily="34" charset="-122"/>
                            <a:cs typeface="Cambria Math" pitchFamily="34" charset="-120"/>
                          </a:rPr>
                          <m:t>π</m:t>
                        </m:r>
                      </m:num>
                      <m:den>
                        <m:r>
                          <a:rPr lang="en-US" altLang="zh-CN" b="0" i="0">
                            <a:solidFill>
                              <a:srgbClr val="003760"/>
                            </a:solidFill>
                            <a:latin typeface="Cambria Math" pitchFamily="34" charset="0"/>
                            <a:ea typeface="Cambria Math" pitchFamily="34" charset="-122"/>
                            <a:cs typeface="Cambria Math" pitchFamily="34" charset="-120"/>
                          </a:rPr>
                          <m:t>4</m:t>
                        </m:r>
                      </m:den>
                    </m:f>
                    <m:r>
                      <a:rPr lang="en-US" altLang="zh-CN" b="0" i="0" smtClean="0">
                        <a:solidFill>
                          <a:srgbClr val="003760"/>
                        </a:solidFill>
                        <a:latin typeface="Cambria Math" pitchFamily="34" charset="0"/>
                        <a:ea typeface="Cambria Math" pitchFamily="34" charset="-122"/>
                        <a:cs typeface="Cambria Math" pitchFamily="34" charset="-120"/>
                      </a:rPr>
                      <m:t>−</m:t>
                    </m:r>
                    <m:r>
                      <a:rPr lang="en-US" altLang="zh-CN" b="0" i="0" smtClean="0">
                        <a:solidFill>
                          <a:srgbClr val="003760"/>
                        </a:solidFill>
                        <a:latin typeface="Cambria Math" pitchFamily="34" charset="0"/>
                        <a:ea typeface="Cambria Math" pitchFamily="34" charset="-122"/>
                        <a:cs typeface="Cambria Math" pitchFamily="34" charset="-120"/>
                      </a:rPr>
                      <m:t>𝑥</m:t>
                    </m:r>
                    <m:r>
                      <a:rPr lang="en-US" altLang="zh-CN" b="0" i="0" smtClean="0">
                        <a:solidFill>
                          <a:srgbClr val="003760"/>
                        </a:solidFill>
                        <a:latin typeface="Cambria Math" pitchFamily="34" charset="0"/>
                        <a:ea typeface="Cambria Math" pitchFamily="34" charset="-122"/>
                        <a:cs typeface="Cambria Math" pitchFamily="34" charset="-120"/>
                      </a:rPr>
                      <m:t>)=</m:t>
                    </m:r>
                    <m:r>
                      <m:rPr>
                        <m:sty m:val="p"/>
                      </m:rPr>
                      <a:rPr lang="en-US" altLang="zh-CN" b="0" i="0" smtClean="0">
                        <a:solidFill>
                          <a:srgbClr val="003760"/>
                        </a:solidFill>
                        <a:latin typeface="Cambria Math" pitchFamily="34" charset="0"/>
                        <a:ea typeface="Cambria Math" pitchFamily="34" charset="-122"/>
                        <a:cs typeface="Cambria Math" pitchFamily="34" charset="-120"/>
                      </a:rPr>
                      <m:t>sin</m:t>
                    </m:r>
                    <m:r>
                      <m:rPr>
                        <m:nor/>
                      </m:rPr>
                      <a:rPr lang="en-US" altLang="zh-CN" b="0" i="0" smtClean="0">
                        <a:solidFill>
                          <a:srgbClr val="003760"/>
                        </a:solidFill>
                        <a:latin typeface="Cambria Math" pitchFamily="34" charset="0"/>
                        <a:ea typeface="Cambria Math" pitchFamily="34" charset="-122"/>
                        <a:cs typeface="Cambria Math" pitchFamily="34" charset="-120"/>
                      </a:rPr>
                      <m:t> </m:t>
                    </m:r>
                    <m:r>
                      <a:rPr lang="en-US" altLang="zh-CN" b="0" i="0" smtClean="0">
                        <a:solidFill>
                          <a:srgbClr val="003760"/>
                        </a:solidFill>
                        <a:latin typeface="Cambria Math" pitchFamily="34" charset="0"/>
                        <a:ea typeface="Cambria Math" pitchFamily="34" charset="-122"/>
                        <a:cs typeface="Cambria Math" pitchFamily="34" charset="-120"/>
                      </a:rPr>
                      <m:t>2</m:t>
                    </m:r>
                    <m:r>
                      <a:rPr lang="en-US" altLang="zh-CN" b="0" i="0" smtClean="0">
                        <a:solidFill>
                          <a:srgbClr val="003760"/>
                        </a:solidFill>
                        <a:latin typeface="Cambria Math" pitchFamily="34" charset="0"/>
                        <a:ea typeface="Cambria Math" pitchFamily="34" charset="-122"/>
                        <a:cs typeface="Cambria Math" pitchFamily="34" charset="-120"/>
                      </a:rPr>
                      <m:t>𝑥</m:t>
                    </m:r>
                    <m:r>
                      <a:rPr lang="en-US" altLang="zh-CN" b="0" i="0" smtClean="0">
                        <a:solidFill>
                          <a:srgbClr val="003760"/>
                        </a:solidFill>
                        <a:latin typeface="Cambria Math" pitchFamily="34" charset="0"/>
                        <a:ea typeface="Cambria Math" pitchFamily="34" charset="-122"/>
                        <a:cs typeface="Cambria Math" pitchFamily="34" charset="-120"/>
                      </a:rPr>
                      <m:t>+</m:t>
                    </m:r>
                    <m:r>
                      <m:rPr>
                        <m:sty m:val="p"/>
                      </m:rPr>
                      <a:rPr lang="en-US" altLang="zh-CN" b="0" i="0" smtClean="0">
                        <a:solidFill>
                          <a:srgbClr val="003760"/>
                        </a:solidFill>
                        <a:latin typeface="Cambria Math" pitchFamily="34" charset="0"/>
                        <a:ea typeface="Cambria Math" pitchFamily="34" charset="-122"/>
                        <a:cs typeface="Cambria Math" pitchFamily="34" charset="-120"/>
                      </a:rPr>
                      <m:t>sin</m:t>
                    </m:r>
                    <m:r>
                      <a:rPr lang="en-US" altLang="zh-CN" b="0" i="0" smtClean="0">
                        <a:solidFill>
                          <a:srgbClr val="003760"/>
                        </a:solidFill>
                        <a:latin typeface="Cambria Math" pitchFamily="34" charset="0"/>
                        <a:ea typeface="Cambria Math" pitchFamily="34" charset="-122"/>
                        <a:cs typeface="Cambria Math" pitchFamily="34" charset="-120"/>
                      </a:rPr>
                      <m:t>(</m:t>
                    </m:r>
                    <m:f>
                      <m:fPr>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b="0" i="0">
                            <a:solidFill>
                              <a:srgbClr val="003760"/>
                            </a:solidFill>
                            <a:latin typeface="Cambria Math" pitchFamily="34" charset="0"/>
                            <a:ea typeface="Cambria Math" pitchFamily="34" charset="-122"/>
                            <a:cs typeface="Cambria Math" pitchFamily="34" charset="-120"/>
                          </a:rPr>
                          <m:t>3</m:t>
                        </m:r>
                        <m:r>
                          <m:rPr>
                            <m:sty m:val="p"/>
                          </m:rPr>
                          <a:rPr lang="en-US" altLang="zh-CN" b="0" i="0">
                            <a:solidFill>
                              <a:srgbClr val="003760"/>
                            </a:solidFill>
                            <a:latin typeface="Cambria Math" pitchFamily="34" charset="0"/>
                            <a:ea typeface="Cambria Math" pitchFamily="34" charset="-122"/>
                            <a:cs typeface="Cambria Math" pitchFamily="34" charset="-120"/>
                          </a:rPr>
                          <m:t>π</m:t>
                        </m:r>
                      </m:num>
                      <m:den>
                        <m:r>
                          <a:rPr lang="en-US" altLang="zh-CN" b="0" i="0">
                            <a:solidFill>
                              <a:srgbClr val="003760"/>
                            </a:solidFill>
                            <a:latin typeface="Cambria Math" pitchFamily="34" charset="0"/>
                            <a:ea typeface="Cambria Math" pitchFamily="34" charset="-122"/>
                            <a:cs typeface="Cambria Math" pitchFamily="34" charset="-120"/>
                          </a:rPr>
                          <m:t>2</m:t>
                        </m:r>
                      </m:den>
                    </m:f>
                    <m:r>
                      <a:rPr lang="en-US" altLang="zh-CN" b="0" i="0" smtClean="0">
                        <a:solidFill>
                          <a:srgbClr val="003760"/>
                        </a:solidFill>
                        <a:latin typeface="Cambria Math" pitchFamily="34" charset="0"/>
                        <a:ea typeface="Cambria Math" pitchFamily="34" charset="-122"/>
                        <a:cs typeface="Cambria Math" pitchFamily="34" charset="-120"/>
                      </a:rPr>
                      <m:t>−2</m:t>
                    </m:r>
                    <m:r>
                      <a:rPr lang="en-US" altLang="zh-CN" b="0" i="0" smtClean="0">
                        <a:solidFill>
                          <a:srgbClr val="003760"/>
                        </a:solidFill>
                        <a:latin typeface="Cambria Math" pitchFamily="34" charset="0"/>
                        <a:ea typeface="Cambria Math" pitchFamily="34" charset="-122"/>
                        <a:cs typeface="Cambria Math" pitchFamily="34" charset="-120"/>
                      </a:rPr>
                      <m:t>𝑥</m:t>
                    </m:r>
                    <m:r>
                      <a:rPr lang="en-US" altLang="zh-CN" b="0" i="0" smtClean="0">
                        <a:solidFill>
                          <a:srgbClr val="003760"/>
                        </a:solidFill>
                        <a:latin typeface="Cambria Math" pitchFamily="34" charset="0"/>
                        <a:ea typeface="Cambria Math" pitchFamily="34" charset="-122"/>
                        <a:cs typeface="Cambria Math" pitchFamily="34" charset="-120"/>
                      </a:rPr>
                      <m:t>)=</m:t>
                    </m:r>
                    <m:r>
                      <m:rPr>
                        <m:sty m:val="p"/>
                      </m:rPr>
                      <a:rPr lang="en-US" altLang="zh-CN" b="0" i="0" smtClean="0">
                        <a:solidFill>
                          <a:srgbClr val="003760"/>
                        </a:solidFill>
                        <a:latin typeface="Cambria Math" pitchFamily="34" charset="0"/>
                        <a:ea typeface="Cambria Math" pitchFamily="34" charset="-122"/>
                        <a:cs typeface="Cambria Math" pitchFamily="34" charset="-120"/>
                      </a:rPr>
                      <m:t>sin</m:t>
                    </m:r>
                    <m:r>
                      <m:rPr>
                        <m:nor/>
                      </m:rPr>
                      <a:rPr lang="en-US" altLang="zh-CN" b="0" i="0" smtClean="0">
                        <a:solidFill>
                          <a:srgbClr val="003760"/>
                        </a:solidFill>
                        <a:latin typeface="Cambria Math" pitchFamily="34" charset="0"/>
                        <a:ea typeface="Cambria Math" pitchFamily="34" charset="-122"/>
                        <a:cs typeface="Cambria Math" pitchFamily="34" charset="-120"/>
                      </a:rPr>
                      <m:t> </m:t>
                    </m:r>
                    <m:r>
                      <a:rPr lang="en-US" altLang="zh-CN" b="0" i="0" smtClean="0">
                        <a:solidFill>
                          <a:srgbClr val="003760"/>
                        </a:solidFill>
                        <a:latin typeface="Cambria Math" pitchFamily="34" charset="0"/>
                        <a:ea typeface="Cambria Math" pitchFamily="34" charset="-122"/>
                        <a:cs typeface="Cambria Math" pitchFamily="34" charset="-120"/>
                      </a:rPr>
                      <m:t>2</m:t>
                    </m:r>
                    <m:r>
                      <a:rPr lang="en-US" altLang="zh-CN" b="0" i="0" smtClean="0">
                        <a:solidFill>
                          <a:srgbClr val="003760"/>
                        </a:solidFill>
                        <a:latin typeface="Cambria Math" pitchFamily="34" charset="0"/>
                        <a:ea typeface="Cambria Math" pitchFamily="34" charset="-122"/>
                        <a:cs typeface="Cambria Math" pitchFamily="34" charset="-120"/>
                      </a:rPr>
                      <m:t>𝑥</m:t>
                    </m:r>
                    <m:r>
                      <a:rPr lang="en-US" altLang="zh-CN" b="0" i="0" smtClean="0">
                        <a:solidFill>
                          <a:srgbClr val="003760"/>
                        </a:solidFill>
                        <a:latin typeface="Cambria Math" pitchFamily="34" charset="0"/>
                        <a:ea typeface="Cambria Math" pitchFamily="34" charset="-122"/>
                        <a:cs typeface="Cambria Math" pitchFamily="34" charset="-120"/>
                      </a:rPr>
                      <m:t>−</m:t>
                    </m:r>
                    <m:r>
                      <m:rPr>
                        <m:sty m:val="p"/>
                      </m:rPr>
                      <a:rPr lang="en-US" altLang="zh-CN" b="0" i="0" smtClean="0">
                        <a:solidFill>
                          <a:srgbClr val="003760"/>
                        </a:solidFill>
                        <a:latin typeface="Cambria Math" pitchFamily="34" charset="0"/>
                        <a:ea typeface="Cambria Math" pitchFamily="34" charset="-122"/>
                        <a:cs typeface="Cambria Math" pitchFamily="34" charset="-120"/>
                      </a:rPr>
                      <m:t>cos</m:t>
                    </m:r>
                    <m:r>
                      <m:rPr>
                        <m:nor/>
                      </m:rPr>
                      <a:rPr lang="en-US" altLang="zh-CN" b="0" i="0" smtClean="0">
                        <a:solidFill>
                          <a:srgbClr val="003760"/>
                        </a:solidFill>
                        <a:latin typeface="Cambria Math" pitchFamily="34" charset="0"/>
                        <a:ea typeface="Cambria Math" pitchFamily="34" charset="-122"/>
                        <a:cs typeface="Cambria Math" pitchFamily="34" charset="-120"/>
                      </a:rPr>
                      <m:t> </m:t>
                    </m:r>
                    <m:r>
                      <a:rPr lang="en-US" altLang="zh-CN" b="0" i="0" smtClean="0">
                        <a:solidFill>
                          <a:srgbClr val="003760"/>
                        </a:solidFill>
                        <a:latin typeface="Cambria Math" pitchFamily="34" charset="0"/>
                        <a:ea typeface="Cambria Math" pitchFamily="34" charset="-122"/>
                        <a:cs typeface="Cambria Math" pitchFamily="34" charset="-120"/>
                      </a:rPr>
                      <m:t>2</m:t>
                    </m:r>
                    <m:r>
                      <a:rPr lang="en-US" altLang="zh-CN" b="0" i="0" smtClean="0">
                        <a:solidFill>
                          <a:srgbClr val="003760"/>
                        </a:solidFill>
                        <a:latin typeface="Cambria Math" pitchFamily="34" charset="0"/>
                        <a:ea typeface="Cambria Math" pitchFamily="34" charset="-122"/>
                        <a:cs typeface="Cambria Math" pitchFamily="34" charset="-120"/>
                      </a:rPr>
                      <m:t>𝑥</m:t>
                    </m:r>
                    <m:r>
                      <a:rPr lang="en-US" altLang="zh-CN" b="0" i="0" smtClean="0">
                        <a:solidFill>
                          <a:srgbClr val="003760"/>
                        </a:solidFill>
                        <a:latin typeface="Cambria Math" pitchFamily="34" charset="0"/>
                        <a:ea typeface="Cambria Math" pitchFamily="34" charset="-122"/>
                        <a:cs typeface="Cambria Math" pitchFamily="34" charset="-120"/>
                      </a:rPr>
                      <m:t>=</m:t>
                    </m:r>
                    <m:rad>
                      <m:radPr>
                        <m:degHide m:val="on"/>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b="0" i="0">
                            <a:solidFill>
                              <a:srgbClr val="003760"/>
                            </a:solidFill>
                            <a:latin typeface="Cambria Math" pitchFamily="34" charset="0"/>
                            <a:ea typeface="Cambria Math" pitchFamily="34" charset="-122"/>
                            <a:cs typeface="Cambria Math" pitchFamily="34" charset="-120"/>
                          </a:rPr>
                          <m:t>2</m:t>
                        </m:r>
                      </m:e>
                    </m:rad>
                    <m:r>
                      <m:rPr>
                        <m:sty m:val="p"/>
                      </m:rPr>
                      <a:rPr lang="en-US" altLang="zh-CN" b="0" i="0" smtClean="0">
                        <a:solidFill>
                          <a:srgbClr val="003760"/>
                        </a:solidFill>
                        <a:latin typeface="Cambria Math" pitchFamily="34" charset="0"/>
                        <a:ea typeface="Cambria Math" pitchFamily="34" charset="-122"/>
                        <a:cs typeface="Cambria Math" pitchFamily="34" charset="-120"/>
                      </a:rPr>
                      <m:t>sin</m:t>
                    </m:r>
                    <m:r>
                      <a:rPr lang="en-US" altLang="zh-CN" b="0" i="0" smtClean="0">
                        <a:solidFill>
                          <a:srgbClr val="003760"/>
                        </a:solidFill>
                        <a:latin typeface="Cambria Math" pitchFamily="34" charset="0"/>
                        <a:ea typeface="Cambria Math" pitchFamily="34" charset="-122"/>
                        <a:cs typeface="Cambria Math" pitchFamily="34" charset="-120"/>
                      </a:rPr>
                      <m:t>(2</m:t>
                    </m:r>
                    <m:r>
                      <a:rPr lang="en-US" altLang="zh-CN" b="0" i="0" smtClean="0">
                        <a:solidFill>
                          <a:srgbClr val="003760"/>
                        </a:solidFill>
                        <a:latin typeface="Cambria Math" pitchFamily="34" charset="0"/>
                        <a:ea typeface="Cambria Math" pitchFamily="34" charset="-122"/>
                        <a:cs typeface="Cambria Math" pitchFamily="34" charset="-120"/>
                      </a:rPr>
                      <m:t>𝑥</m:t>
                    </m:r>
                    <m:r>
                      <a:rPr lang="en-US" altLang="zh-CN" b="0" i="0" smtClean="0">
                        <a:solidFill>
                          <a:srgbClr val="003760"/>
                        </a:solidFill>
                        <a:latin typeface="Cambria Math" pitchFamily="34" charset="0"/>
                        <a:ea typeface="Cambria Math" pitchFamily="34" charset="-122"/>
                        <a:cs typeface="Cambria Math" pitchFamily="34" charset="-120"/>
                      </a:rPr>
                      <m:t>−</m:t>
                    </m:r>
                    <m:f>
                      <m:fPr>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b="0" i="0">
                            <a:solidFill>
                              <a:srgbClr val="003760"/>
                            </a:solidFill>
                            <a:latin typeface="Cambria Math" pitchFamily="34" charset="0"/>
                            <a:ea typeface="Cambria Math" pitchFamily="34" charset="-122"/>
                            <a:cs typeface="Cambria Math" pitchFamily="34" charset="-120"/>
                          </a:rPr>
                          <m:t>π</m:t>
                        </m:r>
                      </m:num>
                      <m:den>
                        <m:r>
                          <a:rPr lang="en-US" altLang="zh-CN" b="0" i="0">
                            <a:solidFill>
                              <a:srgbClr val="003760"/>
                            </a:solidFill>
                            <a:latin typeface="Cambria Math" pitchFamily="34" charset="0"/>
                            <a:ea typeface="Cambria Math" pitchFamily="34" charset="-122"/>
                            <a:cs typeface="Cambria Math" pitchFamily="34" charset="-120"/>
                          </a:rPr>
                          <m:t>4</m:t>
                        </m:r>
                      </m:den>
                    </m:f>
                    <m:r>
                      <a:rPr lang="en-US" altLang="zh-CN" b="0" i="0" smtClean="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，故选B.</a:t>
                </a:r>
                <a:endParaRPr lang="en-US" altLang="zh-CN" dirty="0">
                  <a:solidFill>
                    <a:srgbClr val="003760"/>
                  </a:solidFill>
                </a:endParaRPr>
              </a:p>
            </p:txBody>
          </p:sp>
        </mc:Choice>
        <mc:Fallback xmlns="">
          <p:sp>
            <p:nvSpPr>
              <p:cNvPr id="8" name="QC_6_AS.75_1#bb40d2095?vaa=1&amp;vcp=1&amp;vop=1&amp;pid=d560df9ef&amp;color=0,55,96&amp;vtp=1&amp;bbb=1&amp;hb=1">
                <a:extLst>
                  <a:ext uri="{FF2B5EF4-FFF2-40B4-BE49-F238E27FC236}">
                    <a16:creationId xmlns:a16="http://schemas.microsoft.com/office/drawing/2014/main" id="{A6FAF4BA-C4DA-39B1-6D28-152AFBC696F7}"/>
                  </a:ext>
                </a:extLst>
              </p:cNvPr>
              <p:cNvSpPr>
                <a:spLocks noRot="1" noChangeAspect="1" noMove="1" noResize="1" noEditPoints="1" noAdjustHandles="1" noChangeArrowheads="1" noChangeShapeType="1" noTextEdit="1"/>
              </p:cNvSpPr>
              <p:nvPr/>
            </p:nvSpPr>
            <p:spPr>
              <a:xfrm>
                <a:off x="502920" y="4580335"/>
                <a:ext cx="10570464" cy="1097153"/>
              </a:xfrm>
              <a:prstGeom prst="rect">
                <a:avLst/>
              </a:prstGeom>
              <a:blipFill>
                <a:blip r:embed="rId7"/>
                <a:stretch>
                  <a:fillRect l="-1038" b="-7778"/>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6">
                                            <p:bg/>
                                          </p:spTgt>
                                        </p:tgtEl>
                                        <p:attrNameLst>
                                          <p:attrName>style.visibility</p:attrName>
                                        </p:attrNameLst>
                                      </p:cBhvr>
                                      <p:to>
                                        <p:strVal val="visible"/>
                                      </p:to>
                                    </p:set>
                                    <p:animEffect transition="in" filter="fade">
                                      <p:cBhvr>
                                        <p:cTn id="7" dur="500"/>
                                        <p:tgtEl>
                                          <p:spTgt spid="6">
                                            <p:bg/>
                                          </p:spTgt>
                                        </p:tgtEl>
                                      </p:cBhvr>
                                    </p:animEffect>
                                    <p:anim calcmode="lin" valueType="num">
                                      <p:cBhvr>
                                        <p:cTn id="8" dur="500" fill="hold"/>
                                        <p:tgtEl>
                                          <p:spTgt spid="6">
                                            <p:bg/>
                                          </p:spTgt>
                                        </p:tgtEl>
                                        <p:attrNameLst>
                                          <p:attrName>ppt_x</p:attrName>
                                        </p:attrNameLst>
                                      </p:cBhvr>
                                      <p:tavLst>
                                        <p:tav tm="0">
                                          <p:val>
                                            <p:strVal val="#ppt_x"/>
                                          </p:val>
                                        </p:tav>
                                        <p:tav tm="100000">
                                          <p:val>
                                            <p:strVal val="#ppt_x"/>
                                          </p:val>
                                        </p:tav>
                                      </p:tavLst>
                                    </p:anim>
                                    <p:anim calcmode="lin" valueType="num">
                                      <p:cBhvr>
                                        <p:cTn id="9" dur="500" fill="hold"/>
                                        <p:tgtEl>
                                          <p:spTgt spid="6">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6">
                                            <p:txEl>
                                              <p:pRg st="0" end="0"/>
                                            </p:txEl>
                                          </p:spTgt>
                                        </p:tgtEl>
                                        <p:attrNameLst>
                                          <p:attrName>style.visibility</p:attrName>
                                        </p:attrNameLst>
                                      </p:cBhvr>
                                      <p:to>
                                        <p:strVal val="visible"/>
                                      </p:to>
                                    </p:set>
                                    <p:animEffect transition="in" filter="fade">
                                      <p:cBhvr>
                                        <p:cTn id="12" dur="500"/>
                                        <p:tgtEl>
                                          <p:spTgt spid="6">
                                            <p:txEl>
                                              <p:pRg st="0" end="0"/>
                                            </p:txEl>
                                          </p:spTgt>
                                        </p:tgtEl>
                                      </p:cBhvr>
                                    </p:animEffect>
                                    <p:anim calcmode="lin" valueType="num">
                                      <p:cBhvr>
                                        <p:cTn id="13"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6">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6">
                                            <p:txEl>
                                              <p:pRg st="1" end="1"/>
                                            </p:txEl>
                                          </p:spTgt>
                                        </p:tgtEl>
                                        <p:attrNameLst>
                                          <p:attrName>style.visibility</p:attrName>
                                        </p:attrNameLst>
                                      </p:cBhvr>
                                      <p:to>
                                        <p:strVal val="visible"/>
                                      </p:to>
                                    </p:set>
                                    <p:animEffect transition="in" filter="fade">
                                      <p:cBhvr>
                                        <p:cTn id="17" dur="500"/>
                                        <p:tgtEl>
                                          <p:spTgt spid="6">
                                            <p:txEl>
                                              <p:pRg st="1" end="1"/>
                                            </p:txEl>
                                          </p:spTgt>
                                        </p:tgtEl>
                                      </p:cBhvr>
                                    </p:animEffect>
                                    <p:anim calcmode="lin" valueType="num">
                                      <p:cBhvr>
                                        <p:cTn id="18"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6">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8">
                                            <p:bg/>
                                          </p:spTgt>
                                        </p:tgtEl>
                                        <p:attrNameLst>
                                          <p:attrName>style.visibility</p:attrName>
                                        </p:attrNameLst>
                                      </p:cBhvr>
                                      <p:to>
                                        <p:strVal val="visible"/>
                                      </p:to>
                                    </p:set>
                                    <p:animEffect transition="in" filter="fade">
                                      <p:cBhvr>
                                        <p:cTn id="22" dur="500"/>
                                        <p:tgtEl>
                                          <p:spTgt spid="8">
                                            <p:bg/>
                                          </p:spTgt>
                                        </p:tgtEl>
                                      </p:cBhvr>
                                    </p:animEffect>
                                    <p:anim calcmode="lin" valueType="num">
                                      <p:cBhvr>
                                        <p:cTn id="23" dur="500" fill="hold"/>
                                        <p:tgtEl>
                                          <p:spTgt spid="8">
                                            <p:bg/>
                                          </p:spTgt>
                                        </p:tgtEl>
                                        <p:attrNameLst>
                                          <p:attrName>ppt_x</p:attrName>
                                        </p:attrNameLst>
                                      </p:cBhvr>
                                      <p:tavLst>
                                        <p:tav tm="0">
                                          <p:val>
                                            <p:strVal val="#ppt_x"/>
                                          </p:val>
                                        </p:tav>
                                        <p:tav tm="100000">
                                          <p:val>
                                            <p:strVal val="#ppt_x"/>
                                          </p:val>
                                        </p:tav>
                                      </p:tavLst>
                                    </p:anim>
                                    <p:anim calcmode="lin" valueType="num">
                                      <p:cBhvr>
                                        <p:cTn id="24" dur="500" fill="hold"/>
                                        <p:tgtEl>
                                          <p:spTgt spid="8">
                                            <p:bg/>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8">
                                            <p:txEl>
                                              <p:pRg st="0" end="0"/>
                                            </p:txEl>
                                          </p:spTgt>
                                        </p:tgtEl>
                                        <p:attrNameLst>
                                          <p:attrName>style.visibility</p:attrName>
                                        </p:attrNameLst>
                                      </p:cBhvr>
                                      <p:to>
                                        <p:strVal val="visible"/>
                                      </p:to>
                                    </p:set>
                                    <p:animEffect transition="in" filter="fade">
                                      <p:cBhvr>
                                        <p:cTn id="27" dur="500"/>
                                        <p:tgtEl>
                                          <p:spTgt spid="8">
                                            <p:txEl>
                                              <p:pRg st="0" end="0"/>
                                            </p:txEl>
                                          </p:spTgt>
                                        </p:tgtEl>
                                      </p:cBhvr>
                                    </p:animEffect>
                                    <p:anim calcmode="lin" valueType="num">
                                      <p:cBhvr>
                                        <p:cTn id="28" dur="500" fill="hold"/>
                                        <p:tgtEl>
                                          <p:spTgt spid="8">
                                            <p:txEl>
                                              <p:pRg st="0" end="0"/>
                                            </p:txEl>
                                          </p:spTgt>
                                        </p:tgtEl>
                                        <p:attrNameLst>
                                          <p:attrName>ppt_x</p:attrName>
                                        </p:attrNameLst>
                                      </p:cBhvr>
                                      <p:tavLst>
                                        <p:tav tm="0">
                                          <p:val>
                                            <p:strVal val="#ppt_x"/>
                                          </p:val>
                                        </p:tav>
                                        <p:tav tm="100000">
                                          <p:val>
                                            <p:strVal val="#ppt_x"/>
                                          </p:val>
                                        </p:tav>
                                      </p:tavLst>
                                    </p:anim>
                                    <p:anim calcmode="lin" valueType="num">
                                      <p:cBhvr>
                                        <p:cTn id="29" dur="500" fill="hold"/>
                                        <p:tgtEl>
                                          <p:spTgt spid="8">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42" presetClass="entr" presetSubtype="0" fill="hold" grpId="0" nodeType="clickEffect">
                                  <p:stCondLst>
                                    <p:cond delay="0"/>
                                  </p:stCondLst>
                                  <p:childTnLst>
                                    <p:set>
                                      <p:cBhvr>
                                        <p:cTn id="33" dur="1" fill="hold">
                                          <p:stCondLst>
                                            <p:cond delay="0"/>
                                          </p:stCondLst>
                                        </p:cTn>
                                        <p:tgtEl>
                                          <p:spTgt spid="4">
                                            <p:bg/>
                                          </p:spTgt>
                                        </p:tgtEl>
                                        <p:attrNameLst>
                                          <p:attrName>style.visibility</p:attrName>
                                        </p:attrNameLst>
                                      </p:cBhvr>
                                      <p:to>
                                        <p:strVal val="visible"/>
                                      </p:to>
                                    </p:set>
                                    <p:animEffect transition="in" filter="fade">
                                      <p:cBhvr>
                                        <p:cTn id="34" dur="500"/>
                                        <p:tgtEl>
                                          <p:spTgt spid="4">
                                            <p:bg/>
                                          </p:spTgt>
                                        </p:tgtEl>
                                      </p:cBhvr>
                                    </p:animEffect>
                                    <p:anim calcmode="lin" valueType="num">
                                      <p:cBhvr>
                                        <p:cTn id="35" dur="500" fill="hold"/>
                                        <p:tgtEl>
                                          <p:spTgt spid="4">
                                            <p:bg/>
                                          </p:spTgt>
                                        </p:tgtEl>
                                        <p:attrNameLst>
                                          <p:attrName>ppt_x</p:attrName>
                                        </p:attrNameLst>
                                      </p:cBhvr>
                                      <p:tavLst>
                                        <p:tav tm="0">
                                          <p:val>
                                            <p:strVal val="#ppt_x"/>
                                          </p:val>
                                        </p:tav>
                                        <p:tav tm="100000">
                                          <p:val>
                                            <p:strVal val="#ppt_x"/>
                                          </p:val>
                                        </p:tav>
                                      </p:tavLst>
                                    </p:anim>
                                    <p:anim calcmode="lin" valueType="num">
                                      <p:cBhvr>
                                        <p:cTn id="36" dur="500" fill="hold"/>
                                        <p:tgtEl>
                                          <p:spTgt spid="4">
                                            <p:bg/>
                                          </p:spTgt>
                                        </p:tgtEl>
                                        <p:attrNameLst>
                                          <p:attrName>ppt_y</p:attrName>
                                        </p:attrNameLst>
                                      </p:cBhvr>
                                      <p:tavLst>
                                        <p:tav tm="0">
                                          <p:val>
                                            <p:strVal val="#ppt_y+.1"/>
                                          </p:val>
                                        </p:tav>
                                        <p:tav tm="100000">
                                          <p:val>
                                            <p:strVal val="#ppt_y"/>
                                          </p:val>
                                        </p:tav>
                                      </p:tavLst>
                                    </p:anim>
                                  </p:childTnLst>
                                </p:cTn>
                              </p:par>
                              <p:par>
                                <p:cTn id="37" presetID="42" presetClass="entr" presetSubtype="0" fill="hold" grpId="0" nodeType="withEffect">
                                  <p:stCondLst>
                                    <p:cond delay="0"/>
                                  </p:stCondLst>
                                  <p:childTnLst>
                                    <p:set>
                                      <p:cBhvr>
                                        <p:cTn id="38" dur="1" fill="hold">
                                          <p:stCondLst>
                                            <p:cond delay="0"/>
                                          </p:stCondLst>
                                        </p:cTn>
                                        <p:tgtEl>
                                          <p:spTgt spid="4">
                                            <p:txEl>
                                              <p:pRg st="0" end="0"/>
                                            </p:txEl>
                                          </p:spTgt>
                                        </p:tgtEl>
                                        <p:attrNameLst>
                                          <p:attrName>style.visibility</p:attrName>
                                        </p:attrNameLst>
                                      </p:cBhvr>
                                      <p:to>
                                        <p:strVal val="visible"/>
                                      </p:to>
                                    </p:set>
                                    <p:animEffect transition="in" filter="fade">
                                      <p:cBhvr>
                                        <p:cTn id="39" dur="500"/>
                                        <p:tgtEl>
                                          <p:spTgt spid="4">
                                            <p:txEl>
                                              <p:pRg st="0" end="0"/>
                                            </p:txEl>
                                          </p:spTgt>
                                        </p:tgtEl>
                                      </p:cBhvr>
                                    </p:animEffect>
                                    <p:anim calcmode="lin" valueType="num">
                                      <p:cBhvr>
                                        <p:cTn id="40"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41" dur="50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6" grpId="0" build="p" animBg="1"/>
      <p:bldP spid="8" grpId="0" build="p" animBg="1"/>
    </p:bldLst>
  </p:timing>
</p:sld>
</file>

<file path=ppt/slides/slide41.xml><?xml version="1.0" encoding="utf-8"?>
<p:sld xmlns:a="http://schemas.openxmlformats.org/drawingml/2006/main" xmlns:r="http://schemas.openxmlformats.org/officeDocument/2006/relationships" xmlns:p="http://schemas.openxmlformats.org/presentationml/2006/main">
  <p:cSld name="Slide 38&amp;si=38">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O_6_BD.78_1#0d27b9d7a?vcp=1&amp;vop=1&amp;pid=d560df9ef&amp;color=0,55,96&amp;vtp=1&amp;bt=1&amp;bbb=1&amp;hb=1"/>
              <p:cNvSpPr/>
              <p:nvPr/>
            </p:nvSpPr>
            <p:spPr>
              <a:xfrm>
                <a:off x="502920" y="2290876"/>
                <a:ext cx="10570464" cy="938340"/>
              </a:xfrm>
              <a:prstGeom prst="rect">
                <a:avLst/>
              </a:prstGeom>
              <a:noFill/>
              <a:ln/>
            </p:spPr>
            <p:txBody>
              <a:bodyPr wrap="none" lIns="0" tIns="0" rIns="0" bIns="0" rtlCol="0" anchor="t"/>
              <a:lstStyle/>
              <a:p>
                <a:pPr algn="l" latinLnBrk="1">
                  <a:lnSpc>
                    <a:spcPts val="4600"/>
                  </a:lnSpc>
                </a:pPr>
                <a:r>
                  <a:rPr lang="en-US" altLang="zh-CN" sz="1800" b="1" i="0" dirty="0">
                    <a:solidFill>
                      <a:srgbClr val="003760"/>
                    </a:solidFill>
                    <a:latin typeface="Times New Roman" pitchFamily="34" charset="0"/>
                    <a:ea typeface="微软雅黑" pitchFamily="34" charset="-122"/>
                    <a:cs typeface="Times New Roman" pitchFamily="34" charset="-120"/>
                  </a:rPr>
                  <a:t>5-2</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如图所示，在扇形</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𝑂𝐴𝐵</m:t>
                    </m:r>
                  </m:oMath>
                </a14:m>
                <a:r>
                  <a:rPr lang="en-US" altLang="zh-CN" sz="1800" b="0" i="0" dirty="0">
                    <a:solidFill>
                      <a:srgbClr val="003760"/>
                    </a:solidFill>
                    <a:latin typeface="Times New Roman" pitchFamily="34" charset="0"/>
                    <a:ea typeface="微软雅黑" pitchFamily="34" charset="-122"/>
                    <a:cs typeface="Times New Roman" pitchFamily="34" charset="-120"/>
                  </a:rPr>
                  <a:t>中，</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𝐴𝑂𝐵</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2</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𝑂𝐴</m:t>
                    </m:r>
                    <m:r>
                      <a:rPr lang="en-US" altLang="zh-CN" sz="1800" b="0" i="0">
                        <a:solidFill>
                          <a:srgbClr val="003760"/>
                        </a:solidFill>
                        <a:latin typeface="Cambria Math" pitchFamily="34" charset="0"/>
                        <a:ea typeface="Cambria Math" pitchFamily="34" charset="-122"/>
                        <a:cs typeface="Cambria Math" pitchFamily="34" charset="-120"/>
                      </a:rPr>
                      <m:t>=1</m:t>
                    </m:r>
                  </m:oMath>
                </a14:m>
                <a:r>
                  <a:rPr lang="en-US" altLang="zh-CN" sz="1800" b="0" i="0" dirty="0">
                    <a:solidFill>
                      <a:srgbClr val="003760"/>
                    </a:solidFill>
                    <a:latin typeface="Times New Roman" pitchFamily="34" charset="0"/>
                    <a:ea typeface="微软雅黑" pitchFamily="34" charset="-122"/>
                    <a:cs typeface="Times New Roman" pitchFamily="34" charset="-120"/>
                  </a:rPr>
                  <a:t>,矩形</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𝐶𝐷𝐸𝐹</m:t>
                    </m:r>
                  </m:oMath>
                </a14:m>
                <a:r>
                  <a:rPr lang="en-US" altLang="zh-CN" sz="1800" b="0" i="0" dirty="0">
                    <a:solidFill>
                      <a:srgbClr val="003760"/>
                    </a:solidFill>
                    <a:latin typeface="Times New Roman" pitchFamily="34" charset="0"/>
                    <a:ea typeface="微软雅黑" pitchFamily="34" charset="-122"/>
                    <a:cs typeface="Times New Roman" pitchFamily="34" charset="-120"/>
                  </a:rPr>
                  <a:t>内接于扇形</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𝑂𝐴𝐵</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𝐺</m:t>
                    </m:r>
                  </m:oMath>
                </a14:m>
                <a:r>
                  <a:rPr lang="en-US" altLang="zh-CN" sz="1800" b="0" i="0" dirty="0">
                    <a:solidFill>
                      <a:srgbClr val="003760"/>
                    </a:solidFill>
                    <a:latin typeface="Times New Roman" pitchFamily="34" charset="0"/>
                    <a:ea typeface="微软雅黑" pitchFamily="34" charset="-122"/>
                    <a:cs typeface="Times New Roman" pitchFamily="34" charset="-120"/>
                  </a:rPr>
                  <a:t>为</a:t>
                </a:r>
                <a14:m>
                  <m:oMath xmlns:m="http://schemas.openxmlformats.org/officeDocument/2006/math">
                    <m:limUpp>
                      <m:limUppPr>
                        <m:ctrlPr>
                          <a:rPr lang="en-US" altLang="zh-CN" sz="1800" b="0" i="1">
                            <a:solidFill>
                              <a:srgbClr val="003760"/>
                            </a:solidFill>
                            <a:latin typeface="Cambria Math" panose="02040503050406030204" pitchFamily="18" charset="0"/>
                            <a:ea typeface="Cambria Math" pitchFamily="34" charset="-122"/>
                            <a:cs typeface="Cambria Math" pitchFamily="34" charset="-120"/>
                          </a:rPr>
                        </m:ctrlPr>
                      </m:limUppPr>
                      <m:e>
                        <m:r>
                          <a:rPr lang="en-US" altLang="zh-CN" sz="1800" b="0" i="0">
                            <a:solidFill>
                              <a:srgbClr val="003760"/>
                            </a:solidFill>
                            <a:latin typeface="Cambria Math" pitchFamily="34" charset="0"/>
                            <a:ea typeface="Cambria Math" pitchFamily="34" charset="-122"/>
                            <a:cs typeface="Cambria Math" pitchFamily="34" charset="-120"/>
                          </a:rPr>
                          <m:t>𝐴𝐵</m:t>
                        </m:r>
                      </m:e>
                      <m:lim>
                        <m:r>
                          <a:rPr lang="en-US" altLang="zh-CN" sz="1800" b="0" i="0">
                            <a:solidFill>
                              <a:srgbClr val="003760"/>
                            </a:solidFill>
                            <a:latin typeface="Cambria Math" pitchFamily="34" charset="0"/>
                            <a:ea typeface="Cambria Math" pitchFamily="34" charset="-122"/>
                            <a:cs typeface="Cambria Math" pitchFamily="34" charset="-120"/>
                          </a:rPr>
                          <m:t>⌢</m:t>
                        </m:r>
                      </m:lim>
                    </m:limUpp>
                  </m:oMath>
                </a14:m>
                <a:r>
                  <a:rPr lang="en-US" altLang="zh-CN" sz="1800" b="0" i="0" dirty="0">
                    <a:solidFill>
                      <a:srgbClr val="003760"/>
                    </a:solidFill>
                    <a:latin typeface="Times New Roman" pitchFamily="34" charset="0"/>
                    <a:ea typeface="微软雅黑" pitchFamily="34" charset="-122"/>
                    <a:cs typeface="Times New Roman" pitchFamily="34" charset="-120"/>
                  </a:rPr>
                  <a:t>的中点,设</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𝐶𝑂𝐺</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𝑥</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 </a:t>
                </a:r>
              </a:p>
              <a:p>
                <a:pPr latinLnBrk="1">
                  <a:lnSpc>
                    <a:spcPts val="3100"/>
                  </a:lnSpc>
                </a:pPr>
                <a:r>
                  <a:rPr lang="en-US" altLang="zh-CN" b="0" i="0">
                    <a:solidFill>
                      <a:srgbClr val="003760"/>
                    </a:solidFill>
                    <a:latin typeface="Times New Roman" pitchFamily="34" charset="0"/>
                    <a:ea typeface="微软雅黑" pitchFamily="34" charset="-122"/>
                    <a:cs typeface="Times New Roman" pitchFamily="34" charset="-120"/>
                  </a:rPr>
                  <a:t>矩形</a:t>
                </a:r>
                <a14:m>
                  <m:oMath xmlns:m="http://schemas.openxmlformats.org/officeDocument/2006/math">
                    <m:r>
                      <a:rPr lang="en-US" altLang="zh-CN" b="0" i="0">
                        <a:solidFill>
                          <a:srgbClr val="003760"/>
                        </a:solidFill>
                        <a:latin typeface="Cambria Math" pitchFamily="34" charset="0"/>
                        <a:ea typeface="Cambria Math" pitchFamily="34" charset="-122"/>
                        <a:cs typeface="Cambria Math" pitchFamily="34" charset="-120"/>
                      </a:rPr>
                      <m:t>𝐶𝐷𝐸𝐹</m:t>
                    </m:r>
                  </m:oMath>
                </a14:m>
                <a:r>
                  <a:rPr lang="en-US" altLang="zh-CN" b="0" i="0" dirty="0">
                    <a:solidFill>
                      <a:srgbClr val="003760"/>
                    </a:solidFill>
                    <a:latin typeface="Times New Roman" pitchFamily="34" charset="0"/>
                    <a:ea typeface="微软雅黑" pitchFamily="34" charset="-122"/>
                    <a:cs typeface="Times New Roman" pitchFamily="34" charset="-120"/>
                  </a:rPr>
                  <a:t>的面积为</a:t>
                </a:r>
                <a14:m>
                  <m:oMath xmlns:m="http://schemas.openxmlformats.org/officeDocument/2006/math">
                    <m:r>
                      <a:rPr lang="en-US" altLang="zh-CN" b="0" i="0">
                        <a:solidFill>
                          <a:srgbClr val="003760"/>
                        </a:solidFill>
                        <a:latin typeface="Cambria Math" pitchFamily="34" charset="0"/>
                        <a:ea typeface="Cambria Math" pitchFamily="34" charset="-122"/>
                        <a:cs typeface="Cambria Math" pitchFamily="34" charset="-120"/>
                      </a:rPr>
                      <m:t>𝑆</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a:t>
                </a:r>
                <a:endParaRPr lang="en-US" altLang="zh-CN" dirty="0"/>
              </a:p>
            </p:txBody>
          </p:sp>
        </mc:Choice>
        <mc:Fallback xmlns="">
          <p:sp>
            <p:nvSpPr>
              <p:cNvPr id="2" name="QO_6_BD.78_1#0d27b9d7a?vcp=1&amp;vop=1&amp;pid=d560df9ef&amp;color=0,55,96&amp;vtp=1&amp;bt=1&amp;bbb=1&amp;hb=1"/>
              <p:cNvSpPr>
                <a:spLocks noRot="1" noChangeAspect="1" noMove="1" noResize="1" noEditPoints="1" noAdjustHandles="1" noChangeArrowheads="1" noChangeShapeType="1" noTextEdit="1"/>
              </p:cNvSpPr>
              <p:nvPr/>
            </p:nvSpPr>
            <p:spPr>
              <a:xfrm>
                <a:off x="502920" y="2290876"/>
                <a:ext cx="10570464" cy="938340"/>
              </a:xfrm>
              <a:prstGeom prst="rect">
                <a:avLst/>
              </a:prstGeom>
              <a:blipFill>
                <a:blip r:embed="rId3"/>
                <a:stretch>
                  <a:fillRect l="-1384" r="-1326" b="-14286"/>
                </a:stretch>
              </a:blipFill>
              <a:ln/>
            </p:spPr>
            <p:txBody>
              <a:bodyPr/>
              <a:lstStyle/>
              <a:p>
                <a:r>
                  <a:rPr lang="zh-CN" altLang="en-US">
                    <a:noFill/>
                  </a:rPr>
                  <a:t> </a:t>
                </a:r>
              </a:p>
            </p:txBody>
          </p:sp>
        </mc:Fallback>
      </mc:AlternateContent>
      <p:pic>
        <p:nvPicPr>
          <p:cNvPr id="3" name="QO_6_BD.78_2#0d27b9d7a?vcp=1&amp;vop=1&amp;pid=d560df9ef&amp;color=0,55,96&amp;tib=255,255,255&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4654296" y="3361804"/>
            <a:ext cx="2267712" cy="1408176"/>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sld>
</file>

<file path=ppt/slides/slide42.xml><?xml version="1.0" encoding="utf-8"?>
<p:sld xmlns:a="http://schemas.openxmlformats.org/drawingml/2006/main" xmlns:r="http://schemas.openxmlformats.org/officeDocument/2006/relationships" xmlns:p="http://schemas.openxmlformats.org/presentationml/2006/main">
  <p:cSld name="Slide 39&amp;si=39">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O_7_BD.79_1#03008b185?vcp=1&amp;vop=1&amp;pid=0d27b9d7a&amp;color=0,55,96&amp;mp=1&amp;vtp=1&amp;bt=1&amp;bbb=1"/>
              <p:cNvSpPr/>
              <p:nvPr/>
            </p:nvSpPr>
            <p:spPr>
              <a:xfrm>
                <a:off x="502920" y="3286842"/>
                <a:ext cx="10570464" cy="491046"/>
              </a:xfrm>
              <a:prstGeom prst="rect">
                <a:avLst/>
              </a:prstGeom>
              <a:noFill/>
              <a:ln/>
            </p:spPr>
            <p:txBody>
              <a:bodyPr wrap="none" lIns="0" tIns="0" rIns="0" bIns="0" rtlCol="0" anchor="t"/>
              <a:lstStyle/>
              <a:p>
                <a:pPr algn="l" latinLnBrk="1">
                  <a:lnSpc>
                    <a:spcPts val="4200"/>
                  </a:lnSpc>
                </a:pPr>
                <a:r>
                  <a:rPr lang="en-US" altLang="zh-CN" sz="1800" b="0" i="0" dirty="0">
                    <a:solidFill>
                      <a:srgbClr val="003760"/>
                    </a:solidFill>
                    <a:latin typeface="Times New Roman" pitchFamily="34" charset="0"/>
                    <a:ea typeface="微软雅黑" pitchFamily="34" charset="-122"/>
                    <a:cs typeface="Times New Roman" pitchFamily="34" charset="-120"/>
                  </a:rPr>
                  <a:t>（1）若</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12</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,求</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𝑆</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p:txBody>
          </p:sp>
        </mc:Choice>
        <mc:Fallback xmlns="">
          <p:sp>
            <p:nvSpPr>
              <p:cNvPr id="2" name="QO_7_BD.79_1#03008b185?vcp=1&amp;vop=1&amp;pid=0d27b9d7a&amp;color=0,55,96&amp;mp=1&amp;vtp=1&amp;bt=1&amp;bbb=1"/>
              <p:cNvSpPr>
                <a:spLocks noRot="1" noChangeAspect="1" noMove="1" noResize="1" noEditPoints="1" noAdjustHandles="1" noChangeArrowheads="1" noChangeShapeType="1" noTextEdit="1"/>
              </p:cNvSpPr>
              <p:nvPr/>
            </p:nvSpPr>
            <p:spPr>
              <a:xfrm>
                <a:off x="502920" y="3286842"/>
                <a:ext cx="10570464" cy="491046"/>
              </a:xfrm>
              <a:prstGeom prst="rect">
                <a:avLst/>
              </a:prstGeom>
              <a:blipFill>
                <a:blip r:embed="rId3"/>
                <a:stretch>
                  <a:fillRect l="-1384" b="-17284"/>
                </a:stretch>
              </a:blipFill>
              <a:ln/>
            </p:spPr>
            <p:txBody>
              <a:bodyPr/>
              <a:lstStyle/>
              <a:p>
                <a:r>
                  <a:rPr lang="zh-CN" altLang="en-US">
                    <a:noFill/>
                  </a:rPr>
                  <a:t> </a:t>
                </a:r>
              </a:p>
            </p:txBody>
          </p:sp>
        </mc:Fallback>
      </mc:AlternateContent>
    </p:spTree>
  </p:cSld>
  <p:clrMapOvr>
    <a:masterClrMapping/>
  </p:clrMapOvr>
  <p:transition/>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O_7_AN.80_1#03008b185?vcp=1&amp;vop=1&amp;pid=0d27b9d7a&amp;color=0,55,96&amp;vtp=1&amp;bbb=1">
                <a:extLst>
                  <a:ext uri="{FF2B5EF4-FFF2-40B4-BE49-F238E27FC236}">
                    <a16:creationId xmlns:a16="http://schemas.microsoft.com/office/drawing/2014/main" id="{C17FC05F-AF9F-1318-7E6D-ADB414303482}"/>
                  </a:ext>
                </a:extLst>
              </p:cNvPr>
              <p:cNvSpPr/>
              <p:nvPr/>
            </p:nvSpPr>
            <p:spPr>
              <a:xfrm>
                <a:off x="502920" y="800385"/>
                <a:ext cx="10570464" cy="363665"/>
              </a:xfrm>
              <a:prstGeom prst="rect">
                <a:avLst/>
              </a:prstGeom>
              <a:noFill/>
              <a:ln/>
            </p:spPr>
            <p:txBody>
              <a:bodyPr wrap="none" lIns="0" tIns="0" rIns="0" bIns="0" rtlCol="0" anchor="t"/>
              <a:lstStyle/>
              <a:p>
                <a:pPr algn="l" latinLnBrk="1">
                  <a:lnSpc>
                    <a:spcPts val="3200"/>
                  </a:lnSpc>
                </a:pPr>
                <a:r>
                  <a:rPr lang="en-US" altLang="zh-CN" sz="1800" b="1" i="0" dirty="0">
                    <a:solidFill>
                      <a:srgbClr val="003760"/>
                    </a:solidFill>
                    <a:latin typeface="Times New Roman" pitchFamily="34" charset="0"/>
                    <a:ea typeface="微软雅黑" pitchFamily="34" charset="-122"/>
                    <a:cs typeface="Times New Roman" pitchFamily="34" charset="-120"/>
                  </a:rPr>
                  <a:t>【解】</a:t>
                </a:r>
                <a:r>
                  <a:rPr lang="en-US" altLang="zh-CN" sz="1800" b="0" i="0" dirty="0">
                    <a:solidFill>
                      <a:srgbClr val="003760"/>
                    </a:solidFill>
                    <a:latin typeface="Times New Roman" pitchFamily="34" charset="0"/>
                    <a:ea typeface="微软雅黑" pitchFamily="34" charset="-122"/>
                    <a:cs typeface="Times New Roman" pitchFamily="34" charset="-120"/>
                  </a:rPr>
                  <a:t>如图，设</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𝑂𝐺</m:t>
                    </m:r>
                  </m:oMath>
                </a14:m>
                <a:r>
                  <a:rPr lang="en-US" altLang="zh-CN" sz="1800" b="0" i="0" dirty="0">
                    <a:solidFill>
                      <a:srgbClr val="003760"/>
                    </a:solidFill>
                    <a:latin typeface="Times New Roman" pitchFamily="34" charset="0"/>
                    <a:ea typeface="微软雅黑" pitchFamily="34" charset="-122"/>
                    <a:cs typeface="Times New Roman" pitchFamily="34" charset="-120"/>
                  </a:rPr>
                  <a:t>与</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𝐶𝐹</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𝐷𝐸</m:t>
                    </m:r>
                  </m:oMath>
                </a14:m>
                <a:r>
                  <a:rPr lang="en-US" altLang="zh-CN" sz="1800" b="0" i="0" dirty="0">
                    <a:solidFill>
                      <a:srgbClr val="003760"/>
                    </a:solidFill>
                    <a:latin typeface="Times New Roman" pitchFamily="34" charset="0"/>
                    <a:ea typeface="微软雅黑" pitchFamily="34" charset="-122"/>
                    <a:cs typeface="Times New Roman" pitchFamily="34" charset="-120"/>
                  </a:rPr>
                  <a:t>分别交于</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𝑀</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𝑁</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两点.</a:t>
                </a:r>
                <a:endParaRPr lang="en-US" altLang="zh-CN" sz="1800" dirty="0"/>
              </a:p>
            </p:txBody>
          </p:sp>
        </mc:Choice>
        <mc:Fallback xmlns="">
          <p:sp>
            <p:nvSpPr>
              <p:cNvPr id="2" name="QO_7_AN.80_1#03008b185?vcp=1&amp;vop=1&amp;pid=0d27b9d7a&amp;color=0,55,96&amp;vtp=1&amp;bbb=1">
                <a:extLst>
                  <a:ext uri="{FF2B5EF4-FFF2-40B4-BE49-F238E27FC236}">
                    <a16:creationId xmlns:a16="http://schemas.microsoft.com/office/drawing/2014/main" id="{C17FC05F-AF9F-1318-7E6D-ADB414303482}"/>
                  </a:ext>
                </a:extLst>
              </p:cNvPr>
              <p:cNvSpPr>
                <a:spLocks noRot="1" noChangeAspect="1" noMove="1" noResize="1" noEditPoints="1" noAdjustHandles="1" noChangeArrowheads="1" noChangeShapeType="1" noTextEdit="1"/>
              </p:cNvSpPr>
              <p:nvPr/>
            </p:nvSpPr>
            <p:spPr>
              <a:xfrm>
                <a:off x="502920" y="800385"/>
                <a:ext cx="10570464" cy="363665"/>
              </a:xfrm>
              <a:prstGeom prst="rect">
                <a:avLst/>
              </a:prstGeom>
              <a:blipFill>
                <a:blip r:embed="rId2"/>
                <a:stretch>
                  <a:fillRect l="-1384" b="-38333"/>
                </a:stretch>
              </a:blipFill>
              <a:ln/>
            </p:spPr>
            <p:txBody>
              <a:bodyPr/>
              <a:lstStyle/>
              <a:p>
                <a:r>
                  <a:rPr lang="zh-CN" altLang="en-US">
                    <a:noFill/>
                  </a:rPr>
                  <a:t> </a:t>
                </a:r>
              </a:p>
            </p:txBody>
          </p:sp>
        </mc:Fallback>
      </mc:AlternateContent>
      <p:pic>
        <p:nvPicPr>
          <p:cNvPr id="3" name="QO_7_AN.80_2#03008b185?vcp=1&amp;vop=1&amp;pid=0d27b9d7a&amp;color=0,55,96&amp;tib=255,255,255&amp;vtp=1" descr="preencoded.png">
            <a:extLst>
              <a:ext uri="{FF2B5EF4-FFF2-40B4-BE49-F238E27FC236}">
                <a16:creationId xmlns:a16="http://schemas.microsoft.com/office/drawing/2014/main" id="{6204638E-DC26-1C8D-7D36-1E89F47AD77E}"/>
              </a:ext>
            </a:extLst>
          </p:cNvPr>
          <p:cNvPicPr>
            <a:picLocks noChangeAspect="1"/>
          </p:cNvPicPr>
          <p:nvPr/>
        </p:nvPicPr>
        <p:blipFill>
          <a:blip r:embed="rId3">
            <a:clrChange>
              <a:clrFrom>
                <a:srgbClr val="FFFFFF"/>
              </a:clrFrom>
              <a:clrTo>
                <a:srgbClr val="FFFFFF">
                  <a:alpha val="0"/>
                </a:srgbClr>
              </a:clrTo>
            </a:clrChange>
          </a:blip>
          <a:stretch>
            <a:fillRect/>
          </a:stretch>
        </p:blipFill>
        <p:spPr>
          <a:xfrm>
            <a:off x="4892040" y="1299977"/>
            <a:ext cx="1792224" cy="1161288"/>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xmlns:a14="http://schemas.microsoft.com/office/drawing/2010/main">
        <mc:Choice Requires="a14">
          <p:sp>
            <p:nvSpPr>
              <p:cNvPr id="4" name="QO_7_AN.80_3#03008b185?vcp=1&amp;vop=1&amp;pid=0d27b9d7a&amp;color=0,55,96&amp;vtp=1&amp;bbb=1">
                <a:extLst>
                  <a:ext uri="{FF2B5EF4-FFF2-40B4-BE49-F238E27FC236}">
                    <a16:creationId xmlns:a16="http://schemas.microsoft.com/office/drawing/2014/main" id="{9AD86C2E-63CB-D416-3B16-E831F6531269}"/>
                  </a:ext>
                </a:extLst>
              </p:cNvPr>
              <p:cNvSpPr/>
              <p:nvPr/>
            </p:nvSpPr>
            <p:spPr>
              <a:xfrm>
                <a:off x="502920" y="2595377"/>
                <a:ext cx="10570464" cy="3608261"/>
              </a:xfrm>
              <a:prstGeom prst="rect">
                <a:avLst/>
              </a:prstGeom>
              <a:noFill/>
              <a:ln/>
            </p:spPr>
            <p:txBody>
              <a:bodyPr wrap="none" lIns="0" tIns="0" rIns="0" bIns="0" rtlCol="0" anchor="t"/>
              <a:lstStyle/>
              <a:p>
                <a:pPr algn="l" latinLnBrk="1">
                  <a:lnSpc>
                    <a:spcPts val="3300"/>
                  </a:lnSpc>
                </a:pPr>
                <a:r>
                  <a:rPr lang="en-US" altLang="zh-CN" sz="1800" b="0" i="0" dirty="0">
                    <a:solidFill>
                      <a:srgbClr val="003760"/>
                    </a:solidFill>
                    <a:latin typeface="Times New Roman" pitchFamily="34" charset="0"/>
                    <a:ea typeface="微软雅黑" pitchFamily="34" charset="-122"/>
                    <a:cs typeface="Times New Roman" pitchFamily="34" charset="-120"/>
                  </a:rPr>
                  <a:t>由已知得</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𝐶𝑀</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𝑁𝐷</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𝑂𝐶</m:t>
                    </m:r>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𝑥</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𝐶𝐹</m:t>
                    </m:r>
                    <m:r>
                      <a:rPr lang="en-US" altLang="zh-CN" sz="1800" b="0" i="0">
                        <a:solidFill>
                          <a:srgbClr val="003760"/>
                        </a:solidFill>
                        <a:latin typeface="Cambria Math" pitchFamily="34" charset="0"/>
                        <a:ea typeface="Cambria Math" pitchFamily="34" charset="-122"/>
                        <a:cs typeface="Cambria Math" pitchFamily="34" charset="-120"/>
                      </a:rPr>
                      <m:t>=2</m:t>
                    </m:r>
                    <m:r>
                      <a:rPr lang="en-US" altLang="zh-CN" sz="1800" b="0" i="0">
                        <a:solidFill>
                          <a:srgbClr val="003760"/>
                        </a:solidFill>
                        <a:latin typeface="Cambria Math" pitchFamily="34" charset="0"/>
                        <a:ea typeface="Cambria Math" pitchFamily="34" charset="-122"/>
                        <a:cs typeface="Cambria Math" pitchFamily="34" charset="-120"/>
                      </a:rPr>
                      <m:t>𝐶𝑀</m:t>
                    </m:r>
                    <m:r>
                      <a:rPr lang="en-US" altLang="zh-CN" sz="1800" b="0" i="0">
                        <a:solidFill>
                          <a:srgbClr val="003760"/>
                        </a:solidFill>
                        <a:latin typeface="Cambria Math" pitchFamily="34" charset="0"/>
                        <a:ea typeface="Cambria Math" pitchFamily="34" charset="-122"/>
                        <a:cs typeface="Cambria Math" pitchFamily="34" charset="-120"/>
                      </a:rPr>
                      <m:t>=2</m:t>
                    </m:r>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𝑥</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latinLnBrk="1">
                  <a:lnSpc>
                    <a:spcPts val="4200"/>
                  </a:lnSpc>
                </a:pP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𝑂𝑀</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𝑂𝐶</m:t>
                    </m:r>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𝑥</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𝑂𝑁</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𝑁𝐷</m:t>
                        </m:r>
                      </m:num>
                      <m:den>
                        <m:r>
                          <m:rPr>
                            <m:sty m:val="p"/>
                          </m:rPr>
                          <a:rPr lang="en-US" altLang="zh-CN" sz="1800" b="0" i="0">
                            <a:solidFill>
                              <a:srgbClr val="003760"/>
                            </a:solidFill>
                            <a:latin typeface="Cambria Math" pitchFamily="34" charset="0"/>
                            <a:ea typeface="Cambria Math" pitchFamily="34" charset="-122"/>
                            <a:cs typeface="Cambria Math" pitchFamily="34" charset="-120"/>
                          </a:rPr>
                          <m:t>tan</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m:t>
                            </m:r>
                          </m:den>
                        </m:f>
                      </m:den>
                    </m:f>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3</m:t>
                            </m:r>
                          </m:e>
                        </m:rad>
                      </m:num>
                      <m:den>
                        <m:r>
                          <a:rPr lang="en-US" altLang="zh-CN" sz="1800" b="0" i="0">
                            <a:solidFill>
                              <a:srgbClr val="003760"/>
                            </a:solidFill>
                            <a:latin typeface="Cambria Math" pitchFamily="34" charset="0"/>
                            <a:ea typeface="Cambria Math" pitchFamily="34" charset="-122"/>
                            <a:cs typeface="Cambria Math" pitchFamily="34" charset="-120"/>
                          </a:rPr>
                          <m:t>3</m:t>
                        </m:r>
                      </m:den>
                    </m:f>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𝑥</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latinLnBrk="1">
                  <a:lnSpc>
                    <a:spcPts val="3500"/>
                  </a:lnSpc>
                </a:pPr>
                <a:r>
                  <a:rPr lang="en-US" altLang="zh-CN" b="0" i="0">
                    <a:solidFill>
                      <a:srgbClr val="003760"/>
                    </a:solidFill>
                    <a:latin typeface="Times New Roman" pitchFamily="34" charset="0"/>
                    <a:ea typeface="微软雅黑" pitchFamily="34" charset="-122"/>
                    <a:cs typeface="Times New Roman" pitchFamily="34" charset="-120"/>
                  </a:rPr>
                  <a:t>所</a:t>
                </a:r>
                <a:r>
                  <a:rPr lang="en-US" altLang="zh-CN" sz="1800" b="0" i="0">
                    <a:solidFill>
                      <a:srgbClr val="003760"/>
                    </a:solidFill>
                    <a:latin typeface="Times New Roman" pitchFamily="34" charset="0"/>
                    <a:ea typeface="微软雅黑" pitchFamily="34" charset="-122"/>
                    <a:cs typeface="Times New Roman" pitchFamily="34" charset="-120"/>
                  </a:rPr>
                  <a:t>以</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𝐶𝐷</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𝑀𝑁</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𝑂𝑀</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𝑂𝑁</m:t>
                    </m:r>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3</m:t>
                            </m:r>
                          </m:e>
                        </m:rad>
                      </m:num>
                      <m:den>
                        <m:r>
                          <a:rPr lang="en-US" altLang="zh-CN" sz="1800" b="0" i="0">
                            <a:solidFill>
                              <a:srgbClr val="003760"/>
                            </a:solidFill>
                            <a:latin typeface="Cambria Math" pitchFamily="34" charset="0"/>
                            <a:ea typeface="Cambria Math" pitchFamily="34" charset="-122"/>
                            <a:cs typeface="Cambria Math" pitchFamily="34" charset="-120"/>
                          </a:rPr>
                          <m:t>3</m:t>
                        </m:r>
                      </m:den>
                    </m:f>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𝑥</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latinLnBrk="1">
                  <a:lnSpc>
                    <a:spcPts val="3500"/>
                  </a:lnSpc>
                </a:pPr>
                <a:r>
                  <a:rPr lang="en-US" altLang="zh-CN" b="0" i="0">
                    <a:solidFill>
                      <a:srgbClr val="003760"/>
                    </a:solidFill>
                    <a:latin typeface="Times New Roman" pitchFamily="34" charset="0"/>
                    <a:ea typeface="微软雅黑" pitchFamily="34" charset="-122"/>
                    <a:cs typeface="Times New Roman" pitchFamily="34" charset="-120"/>
                  </a:rPr>
                  <a:t>故</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𝑆</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𝐶𝐹</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𝐶𝐷</m:t>
                    </m:r>
                    <m:r>
                      <a:rPr lang="en-US" altLang="zh-CN" sz="1800" b="0" i="0">
                        <a:solidFill>
                          <a:srgbClr val="003760"/>
                        </a:solidFill>
                        <a:latin typeface="Cambria Math" pitchFamily="34" charset="0"/>
                        <a:ea typeface="Cambria Math" pitchFamily="34" charset="-122"/>
                        <a:cs typeface="Cambria Math" pitchFamily="34" charset="-120"/>
                      </a:rPr>
                      <m:t>=2</m:t>
                    </m:r>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3</m:t>
                            </m:r>
                          </m:e>
                        </m:rad>
                      </m:num>
                      <m:den>
                        <m:r>
                          <a:rPr lang="en-US" altLang="zh-CN" sz="1800" b="0" i="0">
                            <a:solidFill>
                              <a:srgbClr val="003760"/>
                            </a:solidFill>
                            <a:latin typeface="Cambria Math" pitchFamily="34" charset="0"/>
                            <a:ea typeface="Cambria Math" pitchFamily="34" charset="-122"/>
                            <a:cs typeface="Cambria Math" pitchFamily="34" charset="-120"/>
                          </a:rPr>
                          <m:t>3</m:t>
                        </m:r>
                      </m:den>
                    </m:f>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800" dirty="0"/>
              </a:p>
              <a:p>
                <a:pPr latinLnBrk="1">
                  <a:lnSpc>
                    <a:spcPts val="3500"/>
                  </a:lnSpc>
                </a:pP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=2</m:t>
                    </m:r>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𝑥</m:t>
                    </m:r>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2</m:t>
                        </m:r>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3</m:t>
                            </m:r>
                          </m:e>
                        </m:rad>
                      </m:num>
                      <m:den>
                        <m:r>
                          <a:rPr lang="en-US" altLang="zh-CN" sz="1800" b="0" i="0">
                            <a:solidFill>
                              <a:srgbClr val="003760"/>
                            </a:solidFill>
                            <a:latin typeface="Cambria Math" pitchFamily="34" charset="0"/>
                            <a:ea typeface="Cambria Math" pitchFamily="34" charset="-122"/>
                            <a:cs typeface="Cambria Math" pitchFamily="34" charset="-120"/>
                          </a:rPr>
                          <m:t>3</m:t>
                        </m:r>
                      </m:den>
                    </m:f>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m:rPr>
                            <m:sty m:val="p"/>
                          </m:rPr>
                          <a:rPr lang="en-US" altLang="zh-CN" sz="1800" b="0" i="0">
                            <a:solidFill>
                              <a:srgbClr val="003760"/>
                            </a:solidFill>
                            <a:latin typeface="Cambria Math" pitchFamily="34" charset="0"/>
                            <a:ea typeface="Cambria Math" pitchFamily="34" charset="-122"/>
                            <a:cs typeface="Cambria Math" pitchFamily="34" charset="-120"/>
                          </a:rPr>
                          <m:t>sin</m:t>
                        </m:r>
                      </m:e>
                      <m:sup>
                        <m:r>
                          <a:rPr lang="en-US" altLang="zh-CN" sz="1800" b="0" i="0">
                            <a:solidFill>
                              <a:srgbClr val="003760"/>
                            </a:solidFill>
                            <a:latin typeface="Cambria Math" pitchFamily="34" charset="0"/>
                            <a:ea typeface="Cambria Math" pitchFamily="34" charset="-122"/>
                            <a:cs typeface="Cambria Math" pitchFamily="34" charset="-120"/>
                          </a:rPr>
                          <m:t>2</m:t>
                        </m:r>
                      </m:sup>
                    </m:sSup>
                    <m:r>
                      <a:rPr lang="en-US" altLang="zh-CN" sz="1800" b="0" i="0">
                        <a:solidFill>
                          <a:srgbClr val="003760"/>
                        </a:solidFill>
                        <a:latin typeface="Cambria Math" pitchFamily="34" charset="0"/>
                        <a:ea typeface="Cambria Math" pitchFamily="34" charset="-122"/>
                        <a:cs typeface="Cambria Math" pitchFamily="34" charset="-120"/>
                      </a:rPr>
                      <m:t>𝑥</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800" dirty="0"/>
              </a:p>
              <a:p>
                <a:pPr latinLnBrk="1">
                  <a:lnSpc>
                    <a:spcPts val="3500"/>
                  </a:lnSpc>
                </a:pP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2</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3</m:t>
                            </m:r>
                          </m:e>
                        </m:rad>
                      </m:num>
                      <m:den>
                        <m:r>
                          <a:rPr lang="en-US" altLang="zh-CN" sz="1800" b="0" i="0">
                            <a:solidFill>
                              <a:srgbClr val="003760"/>
                            </a:solidFill>
                            <a:latin typeface="Cambria Math" pitchFamily="34" charset="0"/>
                            <a:ea typeface="Cambria Math" pitchFamily="34" charset="-122"/>
                            <a:cs typeface="Cambria Math" pitchFamily="34" charset="-120"/>
                          </a:rPr>
                          <m:t>3</m:t>
                        </m:r>
                      </m:den>
                    </m:f>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2</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3</m:t>
                            </m:r>
                          </m:e>
                        </m:rad>
                      </m:num>
                      <m:den>
                        <m:r>
                          <a:rPr lang="en-US" altLang="zh-CN" sz="1800" b="0" i="0">
                            <a:solidFill>
                              <a:srgbClr val="003760"/>
                            </a:solidFill>
                            <a:latin typeface="Cambria Math" pitchFamily="34" charset="0"/>
                            <a:ea typeface="Cambria Math" pitchFamily="34" charset="-122"/>
                            <a:cs typeface="Cambria Math" pitchFamily="34" charset="-120"/>
                          </a:rPr>
                          <m:t>3</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800" dirty="0"/>
              </a:p>
              <a:p>
                <a:pPr latinLnBrk="1">
                  <a:lnSpc>
                    <a:spcPts val="3500"/>
                  </a:lnSpc>
                </a:pP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2</m:t>
                        </m:r>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3</m:t>
                            </m:r>
                          </m:e>
                        </m:rad>
                      </m:num>
                      <m:den>
                        <m:r>
                          <a:rPr lang="en-US" altLang="zh-CN" sz="1800" b="0" i="0">
                            <a:solidFill>
                              <a:srgbClr val="003760"/>
                            </a:solidFill>
                            <a:latin typeface="Cambria Math" pitchFamily="34" charset="0"/>
                            <a:ea typeface="Cambria Math" pitchFamily="34" charset="-122"/>
                            <a:cs typeface="Cambria Math" pitchFamily="34" charset="-120"/>
                          </a:rPr>
                          <m:t>3</m:t>
                        </m:r>
                      </m:den>
                    </m:f>
                    <m:r>
                      <m:rPr>
                        <m:sty m:val="p"/>
                      </m:rPr>
                      <a:rPr lang="en-US" altLang="zh-CN" sz="1800" b="0" i="0">
                        <a:solidFill>
                          <a:srgbClr val="003760"/>
                        </a:solidFill>
                        <a:latin typeface="Cambria Math" pitchFamily="34" charset="0"/>
                        <a:ea typeface="Cambria Math" pitchFamily="34" charset="-122"/>
                        <a:cs typeface="Cambria Math" pitchFamily="34" charset="-120"/>
                      </a:rPr>
                      <m:t>sin</m:t>
                    </m:r>
                    <m:r>
                      <a:rPr lang="en-US" altLang="zh-CN" sz="1800" b="0" i="0">
                        <a:solidFill>
                          <a:srgbClr val="003760"/>
                        </a:solidFill>
                        <a:latin typeface="Cambria Math" pitchFamily="34" charset="0"/>
                        <a:ea typeface="Cambria Math" pitchFamily="34" charset="-122"/>
                        <a:cs typeface="Cambria Math" pitchFamily="34" charset="-120"/>
                      </a:rPr>
                      <m:t>(2</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6</m:t>
                        </m:r>
                      </m:den>
                    </m:f>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3</m:t>
                            </m:r>
                          </m:e>
                        </m:rad>
                      </m:num>
                      <m:den>
                        <m:r>
                          <a:rPr lang="en-US" altLang="zh-CN" sz="1800" b="0" i="0">
                            <a:solidFill>
                              <a:srgbClr val="003760"/>
                            </a:solidFill>
                            <a:latin typeface="Cambria Math" pitchFamily="34" charset="0"/>
                            <a:ea typeface="Cambria Math" pitchFamily="34" charset="-122"/>
                            <a:cs typeface="Cambria Math" pitchFamily="34" charset="-120"/>
                          </a:rPr>
                          <m:t>3</m:t>
                        </m:r>
                      </m:den>
                    </m:f>
                    <m:r>
                      <a:rPr lang="en-US" altLang="zh-CN" sz="1800" b="0" i="0">
                        <a:solidFill>
                          <a:srgbClr val="003760"/>
                        </a:solidFill>
                        <a:latin typeface="Cambria Math" pitchFamily="34" charset="0"/>
                        <a:ea typeface="Cambria Math" pitchFamily="34" charset="-122"/>
                        <a:cs typeface="Cambria Math" pitchFamily="34" charset="-120"/>
                      </a:rPr>
                      <m:t>(0&lt;</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&lt;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m:t>
                        </m:r>
                      </m:den>
                    </m:f>
                    <m:r>
                      <a:rPr lang="en-US" altLang="zh-CN" sz="1800" b="0" i="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latinLnBrk="1">
                  <a:lnSpc>
                    <a:spcPts val="3400"/>
                  </a:lnSpc>
                </a:pPr>
                <a:r>
                  <a:rPr lang="en-US" altLang="zh-CN" b="0" i="0">
                    <a:solidFill>
                      <a:srgbClr val="003760"/>
                    </a:solidFill>
                    <a:latin typeface="Times New Roman" pitchFamily="34" charset="0"/>
                    <a:ea typeface="微软雅黑" pitchFamily="34" charset="-122"/>
                    <a:cs typeface="Times New Roman" pitchFamily="34" charset="-120"/>
                  </a:rPr>
                  <a:t>当</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12</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时，</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𝑆</m:t>
                    </m:r>
                    <m:r>
                      <a:rPr lang="en-US" altLang="zh-CN" sz="1800" b="0" i="0">
                        <a:solidFill>
                          <a:srgbClr val="003760"/>
                        </a:solidFill>
                        <a:latin typeface="Cambria Math" pitchFamily="34" charset="0"/>
                        <a:ea typeface="Cambria Math" pitchFamily="34" charset="-122"/>
                        <a:cs typeface="Cambria Math" pitchFamily="34" charset="-120"/>
                      </a:rPr>
                      <m:t>=1−</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3</m:t>
                            </m:r>
                          </m:e>
                        </m:rad>
                      </m:num>
                      <m:den>
                        <m:r>
                          <a:rPr lang="en-US" altLang="zh-CN" sz="1800" b="0" i="0">
                            <a:solidFill>
                              <a:srgbClr val="003760"/>
                            </a:solidFill>
                            <a:latin typeface="Cambria Math" pitchFamily="34" charset="0"/>
                            <a:ea typeface="Cambria Math" pitchFamily="34" charset="-122"/>
                            <a:cs typeface="Cambria Math" pitchFamily="34" charset="-120"/>
                          </a:rPr>
                          <m:t>3</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p:txBody>
          </p:sp>
        </mc:Choice>
        <mc:Fallback xmlns="">
          <p:sp>
            <p:nvSpPr>
              <p:cNvPr id="4" name="QO_7_AN.80_3#03008b185?vcp=1&amp;vop=1&amp;pid=0d27b9d7a&amp;color=0,55,96&amp;vtp=1&amp;bbb=1">
                <a:extLst>
                  <a:ext uri="{FF2B5EF4-FFF2-40B4-BE49-F238E27FC236}">
                    <a16:creationId xmlns:a16="http://schemas.microsoft.com/office/drawing/2014/main" id="{9AD86C2E-63CB-D416-3B16-E831F6531269}"/>
                  </a:ext>
                </a:extLst>
              </p:cNvPr>
              <p:cNvSpPr>
                <a:spLocks noRot="1" noChangeAspect="1" noMove="1" noResize="1" noEditPoints="1" noAdjustHandles="1" noChangeArrowheads="1" noChangeShapeType="1" noTextEdit="1"/>
              </p:cNvSpPr>
              <p:nvPr/>
            </p:nvSpPr>
            <p:spPr>
              <a:xfrm>
                <a:off x="502920" y="2595377"/>
                <a:ext cx="10570464" cy="3608261"/>
              </a:xfrm>
              <a:prstGeom prst="rect">
                <a:avLst/>
              </a:prstGeom>
              <a:blipFill>
                <a:blip r:embed="rId4"/>
                <a:stretch>
                  <a:fillRect l="-1384" b="-2196"/>
                </a:stretch>
              </a:blipFill>
              <a:ln/>
            </p:spPr>
            <p:txBody>
              <a:bodyPr/>
              <a:lstStyle/>
              <a:p>
                <a:r>
                  <a:rPr lang="zh-CN" altLang="en-US">
                    <a:noFill/>
                  </a:rPr>
                  <a:t> </a:t>
                </a:r>
              </a:p>
            </p:txBody>
          </p:sp>
        </mc:Fallback>
      </mc:AlternateContent>
    </p:spTree>
    <p:extLst>
      <p:ext uri="{BB962C8B-B14F-4D97-AF65-F5344CB8AC3E}">
        <p14:creationId xmlns:p14="http://schemas.microsoft.com/office/powerpoint/2010/main" val="1124206364"/>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anim calcmode="lin" valueType="num">
                                      <p:cBhvr>
                                        <p:cTn id="8" dur="500" fill="hold"/>
                                        <p:tgtEl>
                                          <p:spTgt spid="2">
                                            <p:bg/>
                                          </p:spTgt>
                                        </p:tgtEl>
                                        <p:attrNameLst>
                                          <p:attrName>ppt_x</p:attrName>
                                        </p:attrNameLst>
                                      </p:cBhvr>
                                      <p:tavLst>
                                        <p:tav tm="0">
                                          <p:val>
                                            <p:strVal val="#ppt_x"/>
                                          </p:val>
                                        </p:tav>
                                        <p:tav tm="100000">
                                          <p:val>
                                            <p:strVal val="#ppt_x"/>
                                          </p:val>
                                        </p:tav>
                                      </p:tavLst>
                                    </p:anim>
                                    <p:anim calcmode="lin" valueType="num">
                                      <p:cBhvr>
                                        <p:cTn id="9" dur="500" fill="hold"/>
                                        <p:tgtEl>
                                          <p:spTgt spid="2">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2">
                                            <p:txEl>
                                              <p:pRg st="0" end="0"/>
                                            </p:txEl>
                                          </p:spTgt>
                                        </p:tgtEl>
                                        <p:attrNameLst>
                                          <p:attrName>style.visibility</p:attrName>
                                        </p:attrNameLst>
                                      </p:cBhvr>
                                      <p:to>
                                        <p:strVal val="visible"/>
                                      </p:to>
                                    </p:set>
                                    <p:animEffect transition="in" filter="fade">
                                      <p:cBhvr>
                                        <p:cTn id="12" dur="500"/>
                                        <p:tgtEl>
                                          <p:spTgt spid="2">
                                            <p:txEl>
                                              <p:pRg st="0" end="0"/>
                                            </p:txEl>
                                          </p:spTgt>
                                        </p:tgtEl>
                                      </p:cBhvr>
                                    </p:animEffect>
                                    <p:anim calcmode="lin" valueType="num">
                                      <p:cBhvr>
                                        <p:cTn id="13"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2">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3"/>
                                        </p:tgtEl>
                                        <p:attrNameLst>
                                          <p:attrName>style.visibility</p:attrName>
                                        </p:attrNameLst>
                                      </p:cBhvr>
                                      <p:to>
                                        <p:strVal val="visible"/>
                                      </p:to>
                                    </p:set>
                                    <p:animEffect transition="in" filter="fade">
                                      <p:cBhvr>
                                        <p:cTn id="17" dur="500"/>
                                        <p:tgtEl>
                                          <p:spTgt spid="3"/>
                                        </p:tgtEl>
                                      </p:cBhvr>
                                    </p:animEffect>
                                    <p:anim calcmode="lin" valueType="num">
                                      <p:cBhvr>
                                        <p:cTn id="18" dur="500" fill="hold"/>
                                        <p:tgtEl>
                                          <p:spTgt spid="3"/>
                                        </p:tgtEl>
                                        <p:attrNameLst>
                                          <p:attrName>ppt_x</p:attrName>
                                        </p:attrNameLst>
                                      </p:cBhvr>
                                      <p:tavLst>
                                        <p:tav tm="0">
                                          <p:val>
                                            <p:strVal val="#ppt_x"/>
                                          </p:val>
                                        </p:tav>
                                        <p:tav tm="100000">
                                          <p:val>
                                            <p:strVal val="#ppt_x"/>
                                          </p:val>
                                        </p:tav>
                                      </p:tavLst>
                                    </p:anim>
                                    <p:anim calcmode="lin" valueType="num">
                                      <p:cBhvr>
                                        <p:cTn id="19" dur="500" fill="hold"/>
                                        <p:tgtEl>
                                          <p:spTgt spid="3"/>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4">
                                            <p:bg/>
                                          </p:spTgt>
                                        </p:tgtEl>
                                        <p:attrNameLst>
                                          <p:attrName>style.visibility</p:attrName>
                                        </p:attrNameLst>
                                      </p:cBhvr>
                                      <p:to>
                                        <p:strVal val="visible"/>
                                      </p:to>
                                    </p:set>
                                    <p:animEffect transition="in" filter="fade">
                                      <p:cBhvr>
                                        <p:cTn id="22" dur="500"/>
                                        <p:tgtEl>
                                          <p:spTgt spid="4">
                                            <p:bg/>
                                          </p:spTgt>
                                        </p:tgtEl>
                                      </p:cBhvr>
                                    </p:animEffect>
                                    <p:anim calcmode="lin" valueType="num">
                                      <p:cBhvr>
                                        <p:cTn id="23" dur="500" fill="hold"/>
                                        <p:tgtEl>
                                          <p:spTgt spid="4">
                                            <p:bg/>
                                          </p:spTgt>
                                        </p:tgtEl>
                                        <p:attrNameLst>
                                          <p:attrName>ppt_x</p:attrName>
                                        </p:attrNameLst>
                                      </p:cBhvr>
                                      <p:tavLst>
                                        <p:tav tm="0">
                                          <p:val>
                                            <p:strVal val="#ppt_x"/>
                                          </p:val>
                                        </p:tav>
                                        <p:tav tm="100000">
                                          <p:val>
                                            <p:strVal val="#ppt_x"/>
                                          </p:val>
                                        </p:tav>
                                      </p:tavLst>
                                    </p:anim>
                                    <p:anim calcmode="lin" valueType="num">
                                      <p:cBhvr>
                                        <p:cTn id="24" dur="500" fill="hold"/>
                                        <p:tgtEl>
                                          <p:spTgt spid="4">
                                            <p:bg/>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4">
                                            <p:txEl>
                                              <p:pRg st="0" end="0"/>
                                            </p:txEl>
                                          </p:spTgt>
                                        </p:tgtEl>
                                        <p:attrNameLst>
                                          <p:attrName>style.visibility</p:attrName>
                                        </p:attrNameLst>
                                      </p:cBhvr>
                                      <p:to>
                                        <p:strVal val="visible"/>
                                      </p:to>
                                    </p:set>
                                    <p:animEffect transition="in" filter="fade">
                                      <p:cBhvr>
                                        <p:cTn id="27" dur="500"/>
                                        <p:tgtEl>
                                          <p:spTgt spid="4">
                                            <p:txEl>
                                              <p:pRg st="0" end="0"/>
                                            </p:txEl>
                                          </p:spTgt>
                                        </p:tgtEl>
                                      </p:cBhvr>
                                    </p:animEffect>
                                    <p:anim calcmode="lin" valueType="num">
                                      <p:cBhvr>
                                        <p:cTn id="28"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29" dur="500" fill="hold"/>
                                        <p:tgtEl>
                                          <p:spTgt spid="4">
                                            <p:txEl>
                                              <p:pRg st="0" end="0"/>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4">
                                            <p:txEl>
                                              <p:pRg st="1" end="1"/>
                                            </p:txEl>
                                          </p:spTgt>
                                        </p:tgtEl>
                                        <p:attrNameLst>
                                          <p:attrName>style.visibility</p:attrName>
                                        </p:attrNameLst>
                                      </p:cBhvr>
                                      <p:to>
                                        <p:strVal val="visible"/>
                                      </p:to>
                                    </p:set>
                                    <p:animEffect transition="in" filter="fade">
                                      <p:cBhvr>
                                        <p:cTn id="32" dur="500"/>
                                        <p:tgtEl>
                                          <p:spTgt spid="4">
                                            <p:txEl>
                                              <p:pRg st="1" end="1"/>
                                            </p:txEl>
                                          </p:spTgt>
                                        </p:tgtEl>
                                      </p:cBhvr>
                                    </p:animEffect>
                                    <p:anim calcmode="lin" valueType="num">
                                      <p:cBhvr>
                                        <p:cTn id="33"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p:cTn id="34" dur="500" fill="hold"/>
                                        <p:tgtEl>
                                          <p:spTgt spid="4">
                                            <p:txEl>
                                              <p:pRg st="1" end="1"/>
                                            </p:txEl>
                                          </p:spTgt>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4">
                                            <p:txEl>
                                              <p:pRg st="2" end="2"/>
                                            </p:txEl>
                                          </p:spTgt>
                                        </p:tgtEl>
                                        <p:attrNameLst>
                                          <p:attrName>style.visibility</p:attrName>
                                        </p:attrNameLst>
                                      </p:cBhvr>
                                      <p:to>
                                        <p:strVal val="visible"/>
                                      </p:to>
                                    </p:set>
                                    <p:animEffect transition="in" filter="fade">
                                      <p:cBhvr>
                                        <p:cTn id="37" dur="500"/>
                                        <p:tgtEl>
                                          <p:spTgt spid="4">
                                            <p:txEl>
                                              <p:pRg st="2" end="2"/>
                                            </p:txEl>
                                          </p:spTgt>
                                        </p:tgtEl>
                                      </p:cBhvr>
                                    </p:animEffect>
                                    <p:anim calcmode="lin" valueType="num">
                                      <p:cBhvr>
                                        <p:cTn id="38"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p:cTn id="39" dur="500" fill="hold"/>
                                        <p:tgtEl>
                                          <p:spTgt spid="4">
                                            <p:txEl>
                                              <p:pRg st="2" end="2"/>
                                            </p:txEl>
                                          </p:spTgt>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4">
                                            <p:txEl>
                                              <p:pRg st="3" end="3"/>
                                            </p:txEl>
                                          </p:spTgt>
                                        </p:tgtEl>
                                        <p:attrNameLst>
                                          <p:attrName>style.visibility</p:attrName>
                                        </p:attrNameLst>
                                      </p:cBhvr>
                                      <p:to>
                                        <p:strVal val="visible"/>
                                      </p:to>
                                    </p:set>
                                    <p:animEffect transition="in" filter="fade">
                                      <p:cBhvr>
                                        <p:cTn id="42" dur="500"/>
                                        <p:tgtEl>
                                          <p:spTgt spid="4">
                                            <p:txEl>
                                              <p:pRg st="3" end="3"/>
                                            </p:txEl>
                                          </p:spTgt>
                                        </p:tgtEl>
                                      </p:cBhvr>
                                    </p:animEffect>
                                    <p:anim calcmode="lin" valueType="num">
                                      <p:cBhvr>
                                        <p:cTn id="43"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p:cTn id="44" dur="500" fill="hold"/>
                                        <p:tgtEl>
                                          <p:spTgt spid="4">
                                            <p:txEl>
                                              <p:pRg st="3" end="3"/>
                                            </p:txEl>
                                          </p:spTgt>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4">
                                            <p:txEl>
                                              <p:pRg st="4" end="4"/>
                                            </p:txEl>
                                          </p:spTgt>
                                        </p:tgtEl>
                                        <p:attrNameLst>
                                          <p:attrName>style.visibility</p:attrName>
                                        </p:attrNameLst>
                                      </p:cBhvr>
                                      <p:to>
                                        <p:strVal val="visible"/>
                                      </p:to>
                                    </p:set>
                                    <p:animEffect transition="in" filter="fade">
                                      <p:cBhvr>
                                        <p:cTn id="47" dur="500"/>
                                        <p:tgtEl>
                                          <p:spTgt spid="4">
                                            <p:txEl>
                                              <p:pRg st="4" end="4"/>
                                            </p:txEl>
                                          </p:spTgt>
                                        </p:tgtEl>
                                      </p:cBhvr>
                                    </p:animEffect>
                                    <p:anim calcmode="lin" valueType="num">
                                      <p:cBhvr>
                                        <p:cTn id="48" dur="500" fill="hold"/>
                                        <p:tgtEl>
                                          <p:spTgt spid="4">
                                            <p:txEl>
                                              <p:pRg st="4" end="4"/>
                                            </p:txEl>
                                          </p:spTgt>
                                        </p:tgtEl>
                                        <p:attrNameLst>
                                          <p:attrName>ppt_x</p:attrName>
                                        </p:attrNameLst>
                                      </p:cBhvr>
                                      <p:tavLst>
                                        <p:tav tm="0">
                                          <p:val>
                                            <p:strVal val="#ppt_x"/>
                                          </p:val>
                                        </p:tav>
                                        <p:tav tm="100000">
                                          <p:val>
                                            <p:strVal val="#ppt_x"/>
                                          </p:val>
                                        </p:tav>
                                      </p:tavLst>
                                    </p:anim>
                                    <p:anim calcmode="lin" valueType="num">
                                      <p:cBhvr>
                                        <p:cTn id="49" dur="500" fill="hold"/>
                                        <p:tgtEl>
                                          <p:spTgt spid="4">
                                            <p:txEl>
                                              <p:pRg st="4" end="4"/>
                                            </p:txEl>
                                          </p:spTgt>
                                        </p:tgtEl>
                                        <p:attrNameLst>
                                          <p:attrName>ppt_y</p:attrName>
                                        </p:attrNameLst>
                                      </p:cBhvr>
                                      <p:tavLst>
                                        <p:tav tm="0">
                                          <p:val>
                                            <p:strVal val="#ppt_y+.1"/>
                                          </p:val>
                                        </p:tav>
                                        <p:tav tm="100000">
                                          <p:val>
                                            <p:strVal val="#ppt_y"/>
                                          </p:val>
                                        </p:tav>
                                      </p:tavLst>
                                    </p:anim>
                                  </p:childTnLst>
                                </p:cTn>
                              </p:par>
                              <p:par>
                                <p:cTn id="50" presetID="42" presetClass="entr" presetSubtype="0" fill="hold" grpId="0" nodeType="withEffect">
                                  <p:stCondLst>
                                    <p:cond delay="0"/>
                                  </p:stCondLst>
                                  <p:childTnLst>
                                    <p:set>
                                      <p:cBhvr>
                                        <p:cTn id="51" dur="1" fill="hold">
                                          <p:stCondLst>
                                            <p:cond delay="0"/>
                                          </p:stCondLst>
                                        </p:cTn>
                                        <p:tgtEl>
                                          <p:spTgt spid="4">
                                            <p:txEl>
                                              <p:pRg st="5" end="5"/>
                                            </p:txEl>
                                          </p:spTgt>
                                        </p:tgtEl>
                                        <p:attrNameLst>
                                          <p:attrName>style.visibility</p:attrName>
                                        </p:attrNameLst>
                                      </p:cBhvr>
                                      <p:to>
                                        <p:strVal val="visible"/>
                                      </p:to>
                                    </p:set>
                                    <p:animEffect transition="in" filter="fade">
                                      <p:cBhvr>
                                        <p:cTn id="52" dur="500"/>
                                        <p:tgtEl>
                                          <p:spTgt spid="4">
                                            <p:txEl>
                                              <p:pRg st="5" end="5"/>
                                            </p:txEl>
                                          </p:spTgt>
                                        </p:tgtEl>
                                      </p:cBhvr>
                                    </p:animEffect>
                                    <p:anim calcmode="lin" valueType="num">
                                      <p:cBhvr>
                                        <p:cTn id="53" dur="500" fill="hold"/>
                                        <p:tgtEl>
                                          <p:spTgt spid="4">
                                            <p:txEl>
                                              <p:pRg st="5" end="5"/>
                                            </p:txEl>
                                          </p:spTgt>
                                        </p:tgtEl>
                                        <p:attrNameLst>
                                          <p:attrName>ppt_x</p:attrName>
                                        </p:attrNameLst>
                                      </p:cBhvr>
                                      <p:tavLst>
                                        <p:tav tm="0">
                                          <p:val>
                                            <p:strVal val="#ppt_x"/>
                                          </p:val>
                                        </p:tav>
                                        <p:tav tm="100000">
                                          <p:val>
                                            <p:strVal val="#ppt_x"/>
                                          </p:val>
                                        </p:tav>
                                      </p:tavLst>
                                    </p:anim>
                                    <p:anim calcmode="lin" valueType="num">
                                      <p:cBhvr>
                                        <p:cTn id="54" dur="500" fill="hold"/>
                                        <p:tgtEl>
                                          <p:spTgt spid="4">
                                            <p:txEl>
                                              <p:pRg st="5" end="5"/>
                                            </p:txEl>
                                          </p:spTgt>
                                        </p:tgtEl>
                                        <p:attrNameLst>
                                          <p:attrName>ppt_y</p:attrName>
                                        </p:attrNameLst>
                                      </p:cBhvr>
                                      <p:tavLst>
                                        <p:tav tm="0">
                                          <p:val>
                                            <p:strVal val="#ppt_y+.1"/>
                                          </p:val>
                                        </p:tav>
                                        <p:tav tm="100000">
                                          <p:val>
                                            <p:strVal val="#ppt_y"/>
                                          </p:val>
                                        </p:tav>
                                      </p:tavLst>
                                    </p:anim>
                                  </p:childTnLst>
                                </p:cTn>
                              </p:par>
                              <p:par>
                                <p:cTn id="55" presetID="42" presetClass="entr" presetSubtype="0" fill="hold" grpId="0" nodeType="withEffect">
                                  <p:stCondLst>
                                    <p:cond delay="0"/>
                                  </p:stCondLst>
                                  <p:childTnLst>
                                    <p:set>
                                      <p:cBhvr>
                                        <p:cTn id="56" dur="1" fill="hold">
                                          <p:stCondLst>
                                            <p:cond delay="0"/>
                                          </p:stCondLst>
                                        </p:cTn>
                                        <p:tgtEl>
                                          <p:spTgt spid="4">
                                            <p:txEl>
                                              <p:pRg st="6" end="6"/>
                                            </p:txEl>
                                          </p:spTgt>
                                        </p:tgtEl>
                                        <p:attrNameLst>
                                          <p:attrName>style.visibility</p:attrName>
                                        </p:attrNameLst>
                                      </p:cBhvr>
                                      <p:to>
                                        <p:strVal val="visible"/>
                                      </p:to>
                                    </p:set>
                                    <p:animEffect transition="in" filter="fade">
                                      <p:cBhvr>
                                        <p:cTn id="57" dur="500"/>
                                        <p:tgtEl>
                                          <p:spTgt spid="4">
                                            <p:txEl>
                                              <p:pRg st="6" end="6"/>
                                            </p:txEl>
                                          </p:spTgt>
                                        </p:tgtEl>
                                      </p:cBhvr>
                                    </p:animEffect>
                                    <p:anim calcmode="lin" valueType="num">
                                      <p:cBhvr>
                                        <p:cTn id="58" dur="500" fill="hold"/>
                                        <p:tgtEl>
                                          <p:spTgt spid="4">
                                            <p:txEl>
                                              <p:pRg st="6" end="6"/>
                                            </p:txEl>
                                          </p:spTgt>
                                        </p:tgtEl>
                                        <p:attrNameLst>
                                          <p:attrName>ppt_x</p:attrName>
                                        </p:attrNameLst>
                                      </p:cBhvr>
                                      <p:tavLst>
                                        <p:tav tm="0">
                                          <p:val>
                                            <p:strVal val="#ppt_x"/>
                                          </p:val>
                                        </p:tav>
                                        <p:tav tm="100000">
                                          <p:val>
                                            <p:strVal val="#ppt_x"/>
                                          </p:val>
                                        </p:tav>
                                      </p:tavLst>
                                    </p:anim>
                                    <p:anim calcmode="lin" valueType="num">
                                      <p:cBhvr>
                                        <p:cTn id="59" dur="500" fill="hold"/>
                                        <p:tgtEl>
                                          <p:spTgt spid="4">
                                            <p:txEl>
                                              <p:pRg st="6" end="6"/>
                                            </p:txEl>
                                          </p:spTgt>
                                        </p:tgtEl>
                                        <p:attrNameLst>
                                          <p:attrName>ppt_y</p:attrName>
                                        </p:attrNameLst>
                                      </p:cBhvr>
                                      <p:tavLst>
                                        <p:tav tm="0">
                                          <p:val>
                                            <p:strVal val="#ppt_y+.1"/>
                                          </p:val>
                                        </p:tav>
                                        <p:tav tm="100000">
                                          <p:val>
                                            <p:strVal val="#ppt_y"/>
                                          </p:val>
                                        </p:tav>
                                      </p:tavLst>
                                    </p:anim>
                                  </p:childTnLst>
                                </p:cTn>
                              </p:par>
                              <p:par>
                                <p:cTn id="60" presetID="42" presetClass="entr" presetSubtype="0" fill="hold" grpId="0" nodeType="withEffect">
                                  <p:stCondLst>
                                    <p:cond delay="0"/>
                                  </p:stCondLst>
                                  <p:childTnLst>
                                    <p:set>
                                      <p:cBhvr>
                                        <p:cTn id="61" dur="1" fill="hold">
                                          <p:stCondLst>
                                            <p:cond delay="0"/>
                                          </p:stCondLst>
                                        </p:cTn>
                                        <p:tgtEl>
                                          <p:spTgt spid="4">
                                            <p:txEl>
                                              <p:pRg st="7" end="7"/>
                                            </p:txEl>
                                          </p:spTgt>
                                        </p:tgtEl>
                                        <p:attrNameLst>
                                          <p:attrName>style.visibility</p:attrName>
                                        </p:attrNameLst>
                                      </p:cBhvr>
                                      <p:to>
                                        <p:strVal val="visible"/>
                                      </p:to>
                                    </p:set>
                                    <p:animEffect transition="in" filter="fade">
                                      <p:cBhvr>
                                        <p:cTn id="62" dur="500"/>
                                        <p:tgtEl>
                                          <p:spTgt spid="4">
                                            <p:txEl>
                                              <p:pRg st="7" end="7"/>
                                            </p:txEl>
                                          </p:spTgt>
                                        </p:tgtEl>
                                      </p:cBhvr>
                                    </p:animEffect>
                                    <p:anim calcmode="lin" valueType="num">
                                      <p:cBhvr>
                                        <p:cTn id="63" dur="500" fill="hold"/>
                                        <p:tgtEl>
                                          <p:spTgt spid="4">
                                            <p:txEl>
                                              <p:pRg st="7" end="7"/>
                                            </p:txEl>
                                          </p:spTgt>
                                        </p:tgtEl>
                                        <p:attrNameLst>
                                          <p:attrName>ppt_x</p:attrName>
                                        </p:attrNameLst>
                                      </p:cBhvr>
                                      <p:tavLst>
                                        <p:tav tm="0">
                                          <p:val>
                                            <p:strVal val="#ppt_x"/>
                                          </p:val>
                                        </p:tav>
                                        <p:tav tm="100000">
                                          <p:val>
                                            <p:strVal val="#ppt_x"/>
                                          </p:val>
                                        </p:tav>
                                      </p:tavLst>
                                    </p:anim>
                                    <p:anim calcmode="lin" valueType="num">
                                      <p:cBhvr>
                                        <p:cTn id="64" dur="500" fill="hold"/>
                                        <p:tgtEl>
                                          <p:spTgt spid="4">
                                            <p:txEl>
                                              <p:pRg st="7" end="7"/>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P spid="4" grpId="0" build="p" animBg="1"/>
    </p:bldLst>
  </p:timing>
</p:sld>
</file>

<file path=ppt/slides/slide44.xml><?xml version="1.0" encoding="utf-8"?>
<p:sld xmlns:a="http://schemas.openxmlformats.org/drawingml/2006/main" xmlns:r="http://schemas.openxmlformats.org/officeDocument/2006/relationships" xmlns:p="http://schemas.openxmlformats.org/presentationml/2006/main">
  <p:cSld name="Slide 40&amp;si=40">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O_7_BD.81_1#b58272c01?vcp=1&amp;vop=1&amp;pid=0d27b9d7a&amp;color=0,55,96&amp;vtp=1&amp;bt=1&amp;bbb=1"/>
              <p:cNvSpPr/>
              <p:nvPr/>
            </p:nvSpPr>
            <p:spPr>
              <a:xfrm>
                <a:off x="502920" y="2812274"/>
                <a:ext cx="10570464" cy="363665"/>
              </a:xfrm>
              <a:prstGeom prst="rect">
                <a:avLst/>
              </a:prstGeom>
              <a:noFill/>
              <a:ln/>
            </p:spPr>
            <p:txBody>
              <a:bodyPr wrap="none" lIns="0" tIns="0" rIns="0" bIns="0" rtlCol="0" anchor="t"/>
              <a:lstStyle/>
              <a:p>
                <a:pPr algn="l" latinLnBrk="1">
                  <a:lnSpc>
                    <a:spcPts val="3200"/>
                  </a:lnSpc>
                </a:pPr>
                <a:r>
                  <a:rPr lang="en-US" altLang="zh-CN" sz="1800" b="0" i="0" dirty="0">
                    <a:solidFill>
                      <a:srgbClr val="003760"/>
                    </a:solidFill>
                    <a:latin typeface="Times New Roman" pitchFamily="34" charset="0"/>
                    <a:ea typeface="微软雅黑" pitchFamily="34" charset="-122"/>
                    <a:cs typeface="Times New Roman" pitchFamily="34" charset="-120"/>
                  </a:rPr>
                  <a:t>（2）求</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𝑆</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的最大值.</a:t>
                </a:r>
                <a:endParaRPr lang="en-US" altLang="zh-CN" sz="1800" dirty="0"/>
              </a:p>
            </p:txBody>
          </p:sp>
        </mc:Choice>
        <mc:Fallback xmlns="">
          <p:sp>
            <p:nvSpPr>
              <p:cNvPr id="2" name="QO_7_BD.81_1#b58272c01?vcp=1&amp;vop=1&amp;pid=0d27b9d7a&amp;color=0,55,96&amp;vtp=1&amp;bt=1&amp;bbb=1"/>
              <p:cNvSpPr>
                <a:spLocks noRot="1" noChangeAspect="1" noMove="1" noResize="1" noEditPoints="1" noAdjustHandles="1" noChangeArrowheads="1" noChangeShapeType="1" noTextEdit="1"/>
              </p:cNvSpPr>
              <p:nvPr/>
            </p:nvSpPr>
            <p:spPr>
              <a:xfrm>
                <a:off x="502920" y="2812274"/>
                <a:ext cx="10570464" cy="363665"/>
              </a:xfrm>
              <a:prstGeom prst="rect">
                <a:avLst/>
              </a:prstGeom>
              <a:blipFill>
                <a:blip r:embed="rId3"/>
                <a:stretch>
                  <a:fillRect l="-1384" b="-38333"/>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3" name="QO_7_AN.82_1#b58272c01?vcp=1&amp;vop=1&amp;pid=0d27b9d7a&amp;color=0,55,96&amp;vtp=1&amp;bbb=1"/>
              <p:cNvSpPr/>
              <p:nvPr/>
            </p:nvSpPr>
            <p:spPr>
              <a:xfrm>
                <a:off x="502920" y="3184385"/>
                <a:ext cx="10570464" cy="915924"/>
              </a:xfrm>
              <a:prstGeom prst="rect">
                <a:avLst/>
              </a:prstGeom>
              <a:noFill/>
              <a:ln/>
            </p:spPr>
            <p:txBody>
              <a:bodyPr wrap="none" lIns="0" tIns="0" rIns="0" bIns="0" rtlCol="0" anchor="t"/>
              <a:lstStyle/>
              <a:p>
                <a:pPr algn="l" latinLnBrk="1">
                  <a:lnSpc>
                    <a:spcPts val="3500"/>
                  </a:lnSpc>
                </a:pPr>
                <a:r>
                  <a:rPr lang="en-US" altLang="zh-CN" sz="1800" b="1" i="0" dirty="0">
                    <a:solidFill>
                      <a:srgbClr val="003760"/>
                    </a:solidFill>
                    <a:latin typeface="Times New Roman" pitchFamily="34" charset="0"/>
                    <a:ea typeface="微软雅黑" pitchFamily="34" charset="-122"/>
                    <a:cs typeface="Times New Roman" pitchFamily="34" charset="-120"/>
                  </a:rPr>
                  <a:t>【解】</a:t>
                </a:r>
                <a:r>
                  <a:rPr lang="en-US" altLang="zh-CN" sz="1800" b="0" i="0" dirty="0">
                    <a:solidFill>
                      <a:srgbClr val="003760"/>
                    </a:solidFill>
                    <a:latin typeface="Times New Roman" pitchFamily="34" charset="0"/>
                    <a:ea typeface="微软雅黑" pitchFamily="34" charset="-122"/>
                    <a:cs typeface="Times New Roman" pitchFamily="34" charset="-120"/>
                  </a:rPr>
                  <a:t>因为</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0&lt;</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&lt;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，所以</a:t>
                </a:r>
                <a14:m>
                  <m:oMath xmlns:m="http://schemas.openxmlformats.org/officeDocument/2006/math">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6</m:t>
                        </m:r>
                      </m:den>
                    </m:f>
                    <m:r>
                      <a:rPr lang="en-US" altLang="zh-CN" sz="1800" b="0" i="0">
                        <a:solidFill>
                          <a:srgbClr val="003760"/>
                        </a:solidFill>
                        <a:latin typeface="Cambria Math" pitchFamily="34" charset="0"/>
                        <a:ea typeface="Cambria Math" pitchFamily="34" charset="-122"/>
                        <a:cs typeface="Cambria Math" pitchFamily="34" charset="-120"/>
                      </a:rPr>
                      <m:t>&lt;2</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6</m:t>
                        </m:r>
                      </m:den>
                    </m:f>
                    <m:r>
                      <a:rPr lang="en-US" altLang="zh-CN" sz="1800" b="0" i="0">
                        <a:solidFill>
                          <a:srgbClr val="003760"/>
                        </a:solidFill>
                        <a:latin typeface="Cambria Math" pitchFamily="34" charset="0"/>
                        <a:ea typeface="Cambria Math" pitchFamily="34" charset="-122"/>
                        <a:cs typeface="Cambria Math" pitchFamily="34" charset="-120"/>
                      </a:rPr>
                      <m:t>&lt;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5</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6</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latinLnBrk="1">
                  <a:lnSpc>
                    <a:spcPts val="3800"/>
                  </a:lnSpc>
                </a:pPr>
                <a:r>
                  <a:rPr lang="en-US" altLang="zh-CN" b="0" i="0">
                    <a:solidFill>
                      <a:srgbClr val="003760"/>
                    </a:solidFill>
                    <a:latin typeface="Times New Roman" pitchFamily="34" charset="0"/>
                    <a:ea typeface="微软雅黑" pitchFamily="34" charset="-122"/>
                    <a:cs typeface="Times New Roman" pitchFamily="34" charset="-120"/>
                  </a:rPr>
                  <a:t>当</a:t>
                </a:r>
                <a:r>
                  <a:rPr lang="en-US" altLang="zh-CN" sz="1800" b="0" i="0">
                    <a:solidFill>
                      <a:srgbClr val="003760"/>
                    </a:solidFill>
                    <a:latin typeface="Times New Roman" pitchFamily="34" charset="0"/>
                    <a:ea typeface="微软雅黑" pitchFamily="34" charset="-122"/>
                    <a:cs typeface="Times New Roman" pitchFamily="34" charset="-120"/>
                  </a:rPr>
                  <a:t>且仅当</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2</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6</m:t>
                        </m:r>
                      </m:den>
                    </m:f>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，即</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6</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时，</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𝑆</m:t>
                    </m:r>
                  </m:oMath>
                </a14:m>
                <a:r>
                  <a:rPr lang="en-US" altLang="zh-CN" sz="1800" b="0" i="0" dirty="0">
                    <a:solidFill>
                      <a:srgbClr val="003760"/>
                    </a:solidFill>
                    <a:latin typeface="Times New Roman" pitchFamily="34" charset="0"/>
                    <a:ea typeface="微软雅黑" pitchFamily="34" charset="-122"/>
                    <a:cs typeface="Times New Roman" pitchFamily="34" charset="-120"/>
                  </a:rPr>
                  <a:t>取得最大值</a:t>
                </a:r>
                <a14:m>
                  <m:oMath xmlns:m="http://schemas.openxmlformats.org/officeDocument/2006/math">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3</m:t>
                            </m:r>
                          </m:e>
                        </m:rad>
                      </m:num>
                      <m:den>
                        <m:r>
                          <a:rPr lang="en-US" altLang="zh-CN" sz="1800" b="0" i="0">
                            <a:solidFill>
                              <a:srgbClr val="003760"/>
                            </a:solidFill>
                            <a:latin typeface="Cambria Math" pitchFamily="34" charset="0"/>
                            <a:ea typeface="Cambria Math" pitchFamily="34" charset="-122"/>
                            <a:cs typeface="Cambria Math" pitchFamily="34" charset="-120"/>
                          </a:rPr>
                          <m:t>3</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p:txBody>
          </p:sp>
        </mc:Choice>
        <mc:Fallback xmlns="">
          <p:sp>
            <p:nvSpPr>
              <p:cNvPr id="3" name="QO_7_AN.82_1#b58272c01?vcp=1&amp;vop=1&amp;pid=0d27b9d7a&amp;color=0,55,96&amp;vtp=1&amp;bbb=1"/>
              <p:cNvSpPr>
                <a:spLocks noRot="1" noChangeAspect="1" noMove="1" noResize="1" noEditPoints="1" noAdjustHandles="1" noChangeArrowheads="1" noChangeShapeType="1" noTextEdit="1"/>
              </p:cNvSpPr>
              <p:nvPr/>
            </p:nvSpPr>
            <p:spPr>
              <a:xfrm>
                <a:off x="502920" y="3184385"/>
                <a:ext cx="10570464" cy="915924"/>
              </a:xfrm>
              <a:prstGeom prst="rect">
                <a:avLst/>
              </a:prstGeom>
              <a:blipFill>
                <a:blip r:embed="rId4"/>
                <a:stretch>
                  <a:fillRect l="-1384" b="-8609"/>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anim calcmode="lin" valueType="num">
                                      <p:cBhvr>
                                        <p:cTn id="8" dur="500" fill="hold"/>
                                        <p:tgtEl>
                                          <p:spTgt spid="3">
                                            <p:bg/>
                                          </p:spTgt>
                                        </p:tgtEl>
                                        <p:attrNameLst>
                                          <p:attrName>ppt_x</p:attrName>
                                        </p:attrNameLst>
                                      </p:cBhvr>
                                      <p:tavLst>
                                        <p:tav tm="0">
                                          <p:val>
                                            <p:strVal val="#ppt_x"/>
                                          </p:val>
                                        </p:tav>
                                        <p:tav tm="100000">
                                          <p:val>
                                            <p:strVal val="#ppt_x"/>
                                          </p:val>
                                        </p:tav>
                                      </p:tavLst>
                                    </p:anim>
                                    <p:anim calcmode="lin" valueType="num">
                                      <p:cBhvr>
                                        <p:cTn id="9" dur="500" fill="hold"/>
                                        <p:tgtEl>
                                          <p:spTgt spid="3">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500"/>
                                        <p:tgtEl>
                                          <p:spTgt spid="3">
                                            <p:txEl>
                                              <p:pRg st="0" end="0"/>
                                            </p:txEl>
                                          </p:spTgt>
                                        </p:tgtEl>
                                      </p:cBhvr>
                                    </p:animEffect>
                                    <p:anim calcmode="lin" valueType="num">
                                      <p:cBhvr>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3">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fade">
                                      <p:cBhvr>
                                        <p:cTn id="17" dur="500"/>
                                        <p:tgtEl>
                                          <p:spTgt spid="3">
                                            <p:txEl>
                                              <p:pRg st="1" end="1"/>
                                            </p:txEl>
                                          </p:spTgt>
                                        </p:tgtEl>
                                      </p:cBhvr>
                                    </p:animEffect>
                                    <p:anim calcmode="lin" valueType="num">
                                      <p:cBhvr>
                                        <p:cTn id="18"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45.xml><?xml version="1.0" encoding="utf-8"?>
<p:sld xmlns:a="http://schemas.openxmlformats.org/drawingml/2006/main" xmlns:r="http://schemas.openxmlformats.org/officeDocument/2006/relationships" xmlns:p="http://schemas.openxmlformats.org/presentationml/2006/main">
  <p:cSld name="Slide 41&amp;si=41">
    <p:spTree>
      <p:nvGrpSpPr>
        <p:cNvPr id="1" name=""/>
        <p:cNvGrpSpPr/>
        <p:nvPr/>
      </p:nvGrpSpPr>
      <p:grpSpPr>
        <a:xfrm>
          <a:off x="0" y="0"/>
          <a:ext cx="0" cy="0"/>
          <a:chOff x="0" y="0"/>
          <a:chExt cx="0" cy="0"/>
        </a:xfrm>
      </p:grpSpPr>
      <p:pic>
        <p:nvPicPr>
          <p:cNvPr id="2" name="C_4#209c453fa?vcp=1&amp;pid=0dafb67db&amp;color=0,55,96&amp;tib=255,255,255&amp;vtp=1&amp;bt=1" descr="preencoded.png"/>
          <p:cNvPicPr>
            <a:picLocks noChangeAspect="1"/>
          </p:cNvPicPr>
          <p:nvPr/>
        </p:nvPicPr>
        <p:blipFill>
          <a:blip r:embed="rId3"/>
          <a:stretch>
            <a:fillRect/>
          </a:stretch>
        </p:blipFill>
        <p:spPr>
          <a:xfrm>
            <a:off x="521208" y="792000"/>
            <a:ext cx="612648" cy="649224"/>
          </a:xfrm>
          <a:prstGeom prst="rect">
            <a:avLst/>
          </a:prstGeom>
        </p:spPr>
      </p:pic>
      <p:sp>
        <p:nvSpPr>
          <p:cNvPr id="3" name="C_4_BD#209c453fa?vcp=1&amp;pid=0dafb67db&amp;color=61,88,159&amp;vtp=1&amp;bbb=1"/>
          <p:cNvSpPr/>
          <p:nvPr/>
        </p:nvSpPr>
        <p:spPr>
          <a:xfrm>
            <a:off x="1261872" y="856008"/>
            <a:ext cx="1801368" cy="521208"/>
          </a:xfrm>
          <a:prstGeom prst="rect">
            <a:avLst/>
          </a:prstGeom>
          <a:noFill/>
          <a:ln/>
        </p:spPr>
        <p:txBody>
          <a:bodyPr wrap="none" lIns="0" tIns="0" rIns="0" bIns="0" rtlCol="0" anchor="ctr"/>
          <a:lstStyle/>
          <a:p>
            <a:pPr algn="l" latinLnBrk="1">
              <a:lnSpc>
                <a:spcPts val="2900"/>
              </a:lnSpc>
            </a:pPr>
            <a:r>
              <a:rPr lang="en-US" altLang="zh-CN" sz="2400" b="0" i="0" dirty="0">
                <a:solidFill>
                  <a:srgbClr val="3D589F"/>
                </a:solidFill>
                <a:latin typeface="微软雅黑" pitchFamily="34" charset="0"/>
                <a:ea typeface="微软雅黑" pitchFamily="34" charset="-122"/>
                <a:cs typeface="微软雅黑" pitchFamily="34" charset="-120"/>
              </a:rPr>
              <a:t>巩固练</a:t>
            </a:r>
            <a:endParaRPr lang="en-US" altLang="zh-CN" sz="2400" dirty="0"/>
          </a:p>
        </p:txBody>
      </p:sp>
      <p:sp>
        <p:nvSpPr>
          <p:cNvPr id="4" name="C_5_BD#69e52d30c?vcp=1&amp;pid=209c453fa&amp;color=0,55,96&amp;vtp=1&amp;bbb=1"/>
          <p:cNvSpPr/>
          <p:nvPr/>
        </p:nvSpPr>
        <p:spPr>
          <a:xfrm>
            <a:off x="502920" y="1571272"/>
            <a:ext cx="10570464" cy="849376"/>
          </a:xfrm>
          <a:prstGeom prst="rect">
            <a:avLst/>
          </a:prstGeom>
          <a:noFill/>
          <a:ln/>
        </p:spPr>
        <p:txBody>
          <a:bodyPr wrap="none" lIns="0" tIns="0" rIns="0" bIns="0" rtlCol="0" anchor="t"/>
          <a:lstStyle/>
          <a:p>
            <a:pPr algn="ctr" latinLnBrk="1">
              <a:lnSpc>
                <a:spcPts val="3900"/>
              </a:lnSpc>
            </a:pPr>
            <a:r>
              <a:rPr lang="en-US" altLang="zh-CN" sz="2200" b="1" i="0" dirty="0">
                <a:solidFill>
                  <a:srgbClr val="003760"/>
                </a:solidFill>
                <a:latin typeface="Times New Roman" pitchFamily="34" charset="0"/>
                <a:ea typeface="微软雅黑" pitchFamily="34" charset="-122"/>
                <a:cs typeface="Times New Roman" pitchFamily="34" charset="-120"/>
              </a:rPr>
              <a:t>A组</a:t>
            </a:r>
            <a:r>
              <a:rPr lang="en-US" altLang="zh-CN" sz="2200" b="1" i="0" dirty="0">
                <a:solidFill>
                  <a:srgbClr val="003760"/>
                </a:solidFill>
                <a:latin typeface="SimSun" pitchFamily="34" charset="0"/>
                <a:ea typeface="SimSun" pitchFamily="34" charset="-122"/>
                <a:cs typeface="SimSun" pitchFamily="34" charset="-120"/>
              </a:rPr>
              <a:t> </a:t>
            </a:r>
            <a:r>
              <a:rPr lang="en-US" altLang="zh-CN" sz="2200" b="1" i="0" dirty="0">
                <a:solidFill>
                  <a:srgbClr val="003760"/>
                </a:solidFill>
                <a:latin typeface="Times New Roman" pitchFamily="34" charset="0"/>
                <a:ea typeface="微软雅黑" pitchFamily="34" charset="-122"/>
                <a:cs typeface="Times New Roman" pitchFamily="34" charset="-120"/>
              </a:rPr>
              <a:t>学业基础</a:t>
            </a:r>
            <a:endParaRPr lang="en-US" altLang="zh-CN" sz="2200" dirty="0"/>
          </a:p>
        </p:txBody>
      </p:sp>
      <mc:AlternateContent xmlns:mc="http://schemas.openxmlformats.org/markup-compatibility/2006" xmlns:a14="http://schemas.microsoft.com/office/drawing/2010/main">
        <mc:Choice Requires="a14">
          <p:sp>
            <p:nvSpPr>
              <p:cNvPr id="5" name="QC_6_BD.83_1#bdc127132?vaa=1&amp;vcp=1&amp;vop=1&amp;pid=69e52d30c&amp;color=0,55,96&amp;vtp=1&amp;bbb=1"/>
              <p:cNvSpPr/>
              <p:nvPr/>
            </p:nvSpPr>
            <p:spPr>
              <a:xfrm>
                <a:off x="502920" y="2022757"/>
                <a:ext cx="10570464" cy="535559"/>
              </a:xfrm>
              <a:prstGeom prst="rect">
                <a:avLst/>
              </a:prstGeom>
              <a:noFill/>
              <a:ln/>
            </p:spPr>
            <p:txBody>
              <a:bodyPr wrap="none" lIns="0" tIns="0" rIns="0" bIns="0" rtlCol="0" anchor="t"/>
              <a:lstStyle/>
              <a:p>
                <a:pPr algn="l" latinLnBrk="1">
                  <a:lnSpc>
                    <a:spcPts val="4600"/>
                  </a:lnSpc>
                </a:pPr>
                <a:r>
                  <a:rPr lang="en-US" altLang="zh-CN" sz="1800" b="1" i="0" dirty="0">
                    <a:solidFill>
                      <a:srgbClr val="003760"/>
                    </a:solidFill>
                    <a:latin typeface="Times New Roman" pitchFamily="34" charset="0"/>
                    <a:ea typeface="微软雅黑" pitchFamily="34" charset="-122"/>
                    <a:cs typeface="Times New Roman" pitchFamily="34" charset="-120"/>
                  </a:rPr>
                  <a:t>1.</a:t>
                </a:r>
                <a:r>
                  <a:rPr lang="en-US" altLang="zh-CN" sz="1800" b="0" i="0" dirty="0">
                    <a:solidFill>
                      <a:srgbClr val="003760"/>
                    </a:solidFill>
                    <a:latin typeface="Times New Roman" pitchFamily="34" charset="0"/>
                    <a:ea typeface="微软雅黑" pitchFamily="34" charset="-122"/>
                    <a:cs typeface="Times New Roman" pitchFamily="34" charset="-120"/>
                  </a:rPr>
                  <a:t>已知</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𝛼</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π</m:t>
                    </m:r>
                    <m:r>
                      <a:rPr lang="en-US" altLang="zh-CN" sz="1800" b="0" i="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m:rPr>
                        <m:nor/>
                      </m:rPr>
                      <a:rPr lang="en-US" altLang="zh-CN" sz="1800" b="0" i="0">
                        <a:solidFill>
                          <a:srgbClr val="003760"/>
                        </a:solidFill>
                        <a:latin typeface="Cambria Math" pitchFamily="34" charset="0"/>
                        <a:ea typeface="Cambria Math" pitchFamily="34" charset="-122"/>
                        <a:cs typeface="Cambria Math" pitchFamily="34" charset="-120"/>
                      </a:rPr>
                      <m:t>sin</m:t>
                    </m:r>
                    <m:r>
                      <a:rPr lang="en-US" altLang="zh-CN" sz="1800" b="0" i="0">
                        <a:solidFill>
                          <a:srgbClr val="003760"/>
                        </a:solidFill>
                        <a:latin typeface="Cambria Math" pitchFamily="34" charset="0"/>
                        <a:ea typeface="Cambria Math" pitchFamily="34" charset="-122"/>
                        <a:cs typeface="Cambria Math" pitchFamily="34" charset="-120"/>
                      </a:rPr>
                      <m:t>𝛼</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3</m:t>
                        </m:r>
                      </m:num>
                      <m:den>
                        <m:r>
                          <a:rPr lang="en-US" altLang="zh-CN" sz="1800" b="0" i="0">
                            <a:solidFill>
                              <a:srgbClr val="003760"/>
                            </a:solidFill>
                            <a:latin typeface="Cambria Math" pitchFamily="34" charset="0"/>
                            <a:ea typeface="Cambria Math" pitchFamily="34" charset="-122"/>
                            <a:cs typeface="Cambria Math" pitchFamily="34" charset="-120"/>
                          </a:rPr>
                          <m:t>5</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，则</a:t>
                </a:r>
                <a14:m>
                  <m:oMath xmlns:m="http://schemas.openxmlformats.org/officeDocument/2006/math">
                    <m:r>
                      <m:rPr>
                        <m:nor/>
                      </m:rPr>
                      <a:rPr lang="en-US" altLang="zh-CN" sz="1800" b="0" i="0">
                        <a:solidFill>
                          <a:srgbClr val="003760"/>
                        </a:solidFill>
                        <a:latin typeface="Cambria Math" pitchFamily="34" charset="0"/>
                        <a:ea typeface="Cambria Math" pitchFamily="34" charset="-122"/>
                        <a:cs typeface="Cambria Math" pitchFamily="34" charset="-120"/>
                      </a:rPr>
                      <m:t>cos</m:t>
                    </m:r>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π</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𝛼</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t>
                </a:r>
                <a:endParaRPr lang="en-US" altLang="zh-CN" sz="1800" dirty="0"/>
              </a:p>
            </p:txBody>
          </p:sp>
        </mc:Choice>
        <mc:Fallback xmlns="">
          <p:sp>
            <p:nvSpPr>
              <p:cNvPr id="5" name="QC_6_BD.83_1#bdc127132?vaa=1&amp;vcp=1&amp;vop=1&amp;pid=69e52d30c&amp;color=0,55,96&amp;vtp=1&amp;bbb=1"/>
              <p:cNvSpPr>
                <a:spLocks noRot="1" noChangeAspect="1" noMove="1" noResize="1" noEditPoints="1" noAdjustHandles="1" noChangeArrowheads="1" noChangeShapeType="1" noTextEdit="1"/>
              </p:cNvSpPr>
              <p:nvPr/>
            </p:nvSpPr>
            <p:spPr>
              <a:xfrm>
                <a:off x="502920" y="2022757"/>
                <a:ext cx="10570464" cy="535559"/>
              </a:xfrm>
              <a:prstGeom prst="rect">
                <a:avLst/>
              </a:prstGeom>
              <a:blipFill>
                <a:blip r:embed="rId4"/>
                <a:stretch>
                  <a:fillRect l="-1384" b="-14773"/>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7" name="QC_6_BD.83_2#bdc127132.choices?vaa=1&amp;vcp=1&amp;vop=1&amp;pid=69e52d30c&amp;color=0,55,96&amp;vtp=1&amp;bbb=1"/>
              <p:cNvSpPr/>
              <p:nvPr/>
            </p:nvSpPr>
            <p:spPr>
              <a:xfrm>
                <a:off x="502920" y="2568666"/>
                <a:ext cx="10570464" cy="471424"/>
              </a:xfrm>
              <a:prstGeom prst="rect">
                <a:avLst/>
              </a:prstGeom>
              <a:noFill/>
              <a:ln/>
            </p:spPr>
            <p:txBody>
              <a:bodyPr wrap="none" lIns="0" tIns="0" rIns="0" bIns="0" rtlCol="0" anchor="t"/>
              <a:lstStyle/>
              <a:p>
                <a:pPr latinLnBrk="1">
                  <a:lnSpc>
                    <a:spcPts val="3800"/>
                  </a:lnSpc>
                  <a:tabLst>
                    <a:tab pos="2760091" algn="l"/>
                    <a:tab pos="5291582" algn="l"/>
                    <a:tab pos="8127873" algn="l"/>
                  </a:tabLst>
                </a:pP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10</m:t>
                            </m:r>
                          </m:e>
                        </m:rad>
                      </m:num>
                      <m:den>
                        <m:r>
                          <a:rPr lang="en-US" altLang="zh-CN" sz="1800" b="0" i="0">
                            <a:solidFill>
                              <a:srgbClr val="003760"/>
                            </a:solidFill>
                            <a:latin typeface="Cambria Math" pitchFamily="34" charset="0"/>
                            <a:ea typeface="Cambria Math" pitchFamily="34" charset="-122"/>
                            <a:cs typeface="Cambria Math" pitchFamily="34" charset="-120"/>
                          </a:rPr>
                          <m:t>10</m:t>
                        </m:r>
                      </m:den>
                    </m:f>
                  </m:oMath>
                </a14:m>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B</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14:m>
                  <m:oMath xmlns:m="http://schemas.openxmlformats.org/officeDocument/2006/math">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10</m:t>
                            </m:r>
                          </m:e>
                        </m:rad>
                      </m:num>
                      <m:den>
                        <m:r>
                          <a:rPr lang="en-US" altLang="zh-CN" sz="1800" b="0" i="0">
                            <a:solidFill>
                              <a:srgbClr val="003760"/>
                            </a:solidFill>
                            <a:latin typeface="Cambria Math" pitchFamily="34" charset="0"/>
                            <a:ea typeface="Cambria Math" pitchFamily="34" charset="-122"/>
                            <a:cs typeface="Cambria Math" pitchFamily="34" charset="-120"/>
                          </a:rPr>
                          <m:t>10</m:t>
                        </m:r>
                      </m:den>
                    </m:f>
                  </m:oMath>
                </a14:m>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C</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3</m:t>
                        </m:r>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10</m:t>
                            </m:r>
                          </m:e>
                        </m:rad>
                      </m:num>
                      <m:den>
                        <m:r>
                          <a:rPr lang="en-US" altLang="zh-CN" sz="1800" b="0" i="0">
                            <a:solidFill>
                              <a:srgbClr val="003760"/>
                            </a:solidFill>
                            <a:latin typeface="Cambria Math" pitchFamily="34" charset="0"/>
                            <a:ea typeface="Cambria Math" pitchFamily="34" charset="-122"/>
                            <a:cs typeface="Cambria Math" pitchFamily="34" charset="-120"/>
                          </a:rPr>
                          <m:t>10</m:t>
                        </m:r>
                      </m:den>
                    </m:f>
                  </m:oMath>
                </a14:m>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D</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14:m>
                  <m:oMath xmlns:m="http://schemas.openxmlformats.org/officeDocument/2006/math">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3</m:t>
                        </m:r>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10</m:t>
                            </m:r>
                          </m:e>
                        </m:rad>
                      </m:num>
                      <m:den>
                        <m:r>
                          <a:rPr lang="en-US" altLang="zh-CN" sz="1800" b="0" i="0">
                            <a:solidFill>
                              <a:srgbClr val="003760"/>
                            </a:solidFill>
                            <a:latin typeface="Cambria Math" pitchFamily="34" charset="0"/>
                            <a:ea typeface="Cambria Math" pitchFamily="34" charset="-122"/>
                            <a:cs typeface="Cambria Math" pitchFamily="34" charset="-120"/>
                          </a:rPr>
                          <m:t>10</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800" dirty="0"/>
              </a:p>
            </p:txBody>
          </p:sp>
        </mc:Choice>
        <mc:Fallback xmlns="">
          <p:sp>
            <p:nvSpPr>
              <p:cNvPr id="7" name="QC_6_BD.83_2#bdc127132.choices?vaa=1&amp;vcp=1&amp;vop=1&amp;pid=69e52d30c&amp;color=0,55,96&amp;vtp=1&amp;bbb=1"/>
              <p:cNvSpPr>
                <a:spLocks noRot="1" noChangeAspect="1" noMove="1" noResize="1" noEditPoints="1" noAdjustHandles="1" noChangeArrowheads="1" noChangeShapeType="1" noTextEdit="1"/>
              </p:cNvSpPr>
              <p:nvPr/>
            </p:nvSpPr>
            <p:spPr>
              <a:xfrm>
                <a:off x="502920" y="2568666"/>
                <a:ext cx="10570464" cy="471424"/>
              </a:xfrm>
              <a:prstGeom prst="rect">
                <a:avLst/>
              </a:prstGeom>
              <a:blipFill>
                <a:blip r:embed="rId5"/>
                <a:stretch>
                  <a:fillRect l="-1384" b="-16667"/>
                </a:stretch>
              </a:blipFill>
              <a:ln/>
            </p:spPr>
            <p:txBody>
              <a:bodyPr/>
              <a:lstStyle/>
              <a:p>
                <a:r>
                  <a:rPr lang="zh-CN" altLang="en-US">
                    <a:noFill/>
                  </a:rPr>
                  <a:t> </a:t>
                </a:r>
              </a:p>
            </p:txBody>
          </p:sp>
        </mc:Fallback>
      </mc:AlternateContent>
    </p:spTree>
  </p:cSld>
  <p:clrMapOvr>
    <a:masterClrMapping/>
  </p:clrMapOvr>
  <p:transition/>
</p:sld>
</file>

<file path=ppt/slides/slide46.xml><?xml version="1.0" encoding="utf-8"?>
<p:sld xmlns:a="http://schemas.openxmlformats.org/drawingml/2006/main" xmlns:r="http://schemas.openxmlformats.org/officeDocument/2006/relationships" xmlns:p="http://schemas.openxmlformats.org/presentationml/2006/main">
  <p:cSld name="Slide 42&amp;si=42">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C_6_AS.85_1#bdc127132?vaa=1&amp;vcp=1&amp;vop=1&amp;pid=69e52d30c&amp;color=0,55,96&amp;mp=1&amp;vtp=1&amp;bt=1&amp;bbb=1"/>
              <p:cNvSpPr/>
              <p:nvPr/>
            </p:nvSpPr>
            <p:spPr>
              <a:xfrm>
                <a:off x="502920" y="1358919"/>
                <a:ext cx="10570464" cy="3681540"/>
              </a:xfrm>
              <a:prstGeom prst="rect">
                <a:avLst/>
              </a:prstGeom>
              <a:noFill/>
              <a:ln/>
            </p:spPr>
            <p:txBody>
              <a:bodyPr wrap="none" lIns="0" tIns="0" rIns="0" bIns="0" rtlCol="0" anchor="t"/>
              <a:lstStyle/>
              <a:p>
                <a:pPr algn="l" latinLnBrk="1">
                  <a:lnSpc>
                    <a:spcPts val="43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0" i="0" dirty="0">
                    <a:solidFill>
                      <a:srgbClr val="003760"/>
                    </a:solidFill>
                    <a:latin typeface="Times New Roman" pitchFamily="34" charset="0"/>
                    <a:ea typeface="微软雅黑" pitchFamily="34" charset="-122"/>
                    <a:cs typeface="Times New Roman" pitchFamily="34" charset="-120"/>
                  </a:rPr>
                  <a:t>由</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𝛼</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π</m:t>
                    </m:r>
                    <m:r>
                      <a:rPr lang="en-US" altLang="zh-CN" sz="1800" b="0" i="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latinLnBrk="1">
                  <a:lnSpc>
                    <a:spcPts val="3400"/>
                  </a:lnSpc>
                </a:pPr>
                <a14:m>
                  <m:oMath xmlns:m="http://schemas.openxmlformats.org/officeDocument/2006/math">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𝛼</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3</m:t>
                        </m:r>
                      </m:num>
                      <m:den>
                        <m:r>
                          <a:rPr lang="en-US" altLang="zh-CN" sz="1800" b="0" i="0">
                            <a:solidFill>
                              <a:srgbClr val="003760"/>
                            </a:solidFill>
                            <a:latin typeface="Cambria Math" pitchFamily="34" charset="0"/>
                            <a:ea typeface="Cambria Math" pitchFamily="34" charset="-122"/>
                            <a:cs typeface="Cambria Math" pitchFamily="34" charset="-120"/>
                          </a:rPr>
                          <m:t>5</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latinLnBrk="1">
                  <a:lnSpc>
                    <a:spcPts val="4900"/>
                  </a:lnSpc>
                </a:pPr>
                <a:r>
                  <a:rPr lang="en-US" altLang="zh-CN" b="0" i="0">
                    <a:solidFill>
                      <a:srgbClr val="003760"/>
                    </a:solidFill>
                    <a:latin typeface="Times New Roman" pitchFamily="34" charset="0"/>
                    <a:ea typeface="微软雅黑" pitchFamily="34" charset="-122"/>
                    <a:cs typeface="Times New Roman" pitchFamily="34" charset="-120"/>
                  </a:rPr>
                  <a:t>得</a:t>
                </a:r>
                <a14:m>
                  <m:oMath xmlns:m="http://schemas.openxmlformats.org/officeDocument/2006/math">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𝛼</m:t>
                    </m:r>
                    <m:r>
                      <a:rPr lang="en-US" altLang="zh-CN" sz="1800" b="0" i="0">
                        <a:solidFill>
                          <a:srgbClr val="003760"/>
                        </a:solidFill>
                        <a:latin typeface="Cambria Math" pitchFamily="34" charset="0"/>
                        <a:ea typeface="Cambria Math" pitchFamily="34" charset="-122"/>
                        <a:cs typeface="Cambria Math" pitchFamily="34" charset="-120"/>
                      </a:rPr>
                      <m:t>=−</m:t>
                    </m:r>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1−</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m:rPr>
                                <m:sty m:val="p"/>
                              </m:rPr>
                              <a:rPr lang="en-US" altLang="zh-CN" sz="1800" b="0" i="0">
                                <a:solidFill>
                                  <a:srgbClr val="003760"/>
                                </a:solidFill>
                                <a:latin typeface="Cambria Math" pitchFamily="34" charset="0"/>
                                <a:ea typeface="Cambria Math" pitchFamily="34" charset="-122"/>
                                <a:cs typeface="Cambria Math" pitchFamily="34" charset="-120"/>
                              </a:rPr>
                              <m:t>sin</m:t>
                            </m:r>
                          </m:e>
                          <m:sup>
                            <m:r>
                              <a:rPr lang="en-US" altLang="zh-CN" sz="1800" b="0" i="0">
                                <a:solidFill>
                                  <a:srgbClr val="003760"/>
                                </a:solidFill>
                                <a:latin typeface="Cambria Math" pitchFamily="34" charset="0"/>
                                <a:ea typeface="Cambria Math" pitchFamily="34" charset="-122"/>
                                <a:cs typeface="Cambria Math" pitchFamily="34" charset="-120"/>
                              </a:rPr>
                              <m:t>2</m:t>
                            </m:r>
                          </m:sup>
                        </m:sSup>
                        <m:r>
                          <a:rPr lang="en-US" altLang="zh-CN" sz="1800" b="0" i="0">
                            <a:solidFill>
                              <a:srgbClr val="003760"/>
                            </a:solidFill>
                            <a:latin typeface="Cambria Math" pitchFamily="34" charset="0"/>
                            <a:ea typeface="Cambria Math" pitchFamily="34" charset="-122"/>
                            <a:cs typeface="Cambria Math" pitchFamily="34" charset="-120"/>
                          </a:rPr>
                          <m:t>𝛼</m:t>
                        </m:r>
                      </m:e>
                    </m:rad>
                    <m:r>
                      <a:rPr lang="en-US" altLang="zh-CN" sz="1800" b="0" i="0">
                        <a:solidFill>
                          <a:srgbClr val="003760"/>
                        </a:solidFill>
                        <a:latin typeface="Cambria Math" pitchFamily="34" charset="0"/>
                        <a:ea typeface="Cambria Math" pitchFamily="34" charset="-122"/>
                        <a:cs typeface="Cambria Math" pitchFamily="34" charset="-120"/>
                      </a:rPr>
                      <m:t>=−</m:t>
                    </m:r>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1−</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3</m:t>
                                </m:r>
                              </m:num>
                              <m:den>
                                <m:r>
                                  <a:rPr lang="en-US" altLang="zh-CN" sz="1800" b="0" i="0">
                                    <a:solidFill>
                                      <a:srgbClr val="003760"/>
                                    </a:solidFill>
                                    <a:latin typeface="Cambria Math" pitchFamily="34" charset="0"/>
                                    <a:ea typeface="Cambria Math" pitchFamily="34" charset="-122"/>
                                    <a:cs typeface="Cambria Math" pitchFamily="34" charset="-120"/>
                                  </a:rPr>
                                  <m:t>5</m:t>
                                </m:r>
                              </m:den>
                            </m:f>
                            <m:r>
                              <a:rPr lang="en-US" altLang="zh-CN" sz="1800" b="0" i="0">
                                <a:solidFill>
                                  <a:srgbClr val="003760"/>
                                </a:solidFill>
                                <a:latin typeface="Cambria Math" pitchFamily="34" charset="0"/>
                                <a:ea typeface="Cambria Math" pitchFamily="34" charset="-122"/>
                                <a:cs typeface="Cambria Math" pitchFamily="34" charset="-120"/>
                              </a:rPr>
                              <m:t>)</m:t>
                            </m:r>
                          </m:e>
                          <m:sup>
                            <m:r>
                              <a:rPr lang="en-US" altLang="zh-CN" sz="1800" b="0" i="0">
                                <a:solidFill>
                                  <a:srgbClr val="003760"/>
                                </a:solidFill>
                                <a:latin typeface="Cambria Math" pitchFamily="34" charset="0"/>
                                <a:ea typeface="Cambria Math" pitchFamily="34" charset="-122"/>
                                <a:cs typeface="Cambria Math" pitchFamily="34" charset="-120"/>
                              </a:rPr>
                              <m:t>2</m:t>
                            </m:r>
                          </m:sup>
                        </m:sSup>
                      </m:e>
                    </m:rad>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4</m:t>
                        </m:r>
                      </m:num>
                      <m:den>
                        <m:r>
                          <a:rPr lang="en-US" altLang="zh-CN" sz="1800" b="0" i="0">
                            <a:solidFill>
                              <a:srgbClr val="003760"/>
                            </a:solidFill>
                            <a:latin typeface="Cambria Math" pitchFamily="34" charset="0"/>
                            <a:ea typeface="Cambria Math" pitchFamily="34" charset="-122"/>
                            <a:cs typeface="Cambria Math" pitchFamily="34" charset="-120"/>
                          </a:rPr>
                          <m:t>5</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latinLnBrk="1">
                  <a:lnSpc>
                    <a:spcPts val="4400"/>
                  </a:lnSpc>
                </a:pP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a:solidFill>
                          <a:srgbClr val="003760"/>
                        </a:solidFill>
                        <a:latin typeface="Cambria Math" pitchFamily="34" charset="0"/>
                        <a:ea typeface="Cambria Math" pitchFamily="34" charset="-122"/>
                        <a:cs typeface="Cambria Math" pitchFamily="34" charset="-120"/>
                      </a:rPr>
                      <m:t>&lt;</m:t>
                    </m:r>
                    <m:r>
                      <a:rPr lang="en-US" altLang="zh-CN" sz="1800" b="0" i="0">
                        <a:solidFill>
                          <a:srgbClr val="003760"/>
                        </a:solidFill>
                        <a:latin typeface="Cambria Math" pitchFamily="34" charset="0"/>
                        <a:ea typeface="Cambria Math" pitchFamily="34" charset="-122"/>
                        <a:cs typeface="Cambria Math" pitchFamily="34" charset="-120"/>
                      </a:rPr>
                      <m:t>𝛼</m:t>
                    </m:r>
                    <m:r>
                      <a:rPr lang="en-US" altLang="zh-CN" sz="1800" b="0" i="0">
                        <a:solidFill>
                          <a:srgbClr val="003760"/>
                        </a:solidFill>
                        <a:latin typeface="Cambria Math" pitchFamily="34" charset="0"/>
                        <a:ea typeface="Cambria Math" pitchFamily="34" charset="-122"/>
                        <a:cs typeface="Cambria Math" pitchFamily="34" charset="-120"/>
                      </a:rPr>
                      <m:t>&lt;</m:t>
                    </m:r>
                    <m:r>
                      <m:rPr>
                        <m:sty m:val="p"/>
                      </m:rPr>
                      <a:rPr lang="en-US" altLang="zh-CN" sz="1800" b="0" i="0">
                        <a:solidFill>
                          <a:srgbClr val="003760"/>
                        </a:solidFill>
                        <a:latin typeface="Cambria Math" pitchFamily="34" charset="0"/>
                        <a:ea typeface="Cambria Math" pitchFamily="34" charset="-122"/>
                        <a:cs typeface="Cambria Math" pitchFamily="34" charset="-120"/>
                      </a:rPr>
                      <m:t>π</m:t>
                    </m:r>
                  </m:oMath>
                </a14:m>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4</m:t>
                        </m:r>
                      </m:den>
                    </m:f>
                    <m:r>
                      <a:rPr lang="en-US" altLang="zh-CN" sz="1800" b="0" i="0">
                        <a:solidFill>
                          <a:srgbClr val="003760"/>
                        </a:solidFill>
                        <a:latin typeface="Cambria Math" pitchFamily="34" charset="0"/>
                        <a:ea typeface="Cambria Math" pitchFamily="34" charset="-122"/>
                        <a:cs typeface="Cambria Math" pitchFamily="34" charset="-120"/>
                      </a:rPr>
                      <m:t>&lt;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𝛼</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a:solidFill>
                          <a:srgbClr val="003760"/>
                        </a:solidFill>
                        <a:latin typeface="Cambria Math" pitchFamily="34" charset="0"/>
                        <a:ea typeface="Cambria Math" pitchFamily="34" charset="-122"/>
                        <a:cs typeface="Cambria Math" pitchFamily="34" charset="-120"/>
                      </a:rPr>
                      <m:t>&lt;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cos</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𝛼</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a:solidFill>
                          <a:srgbClr val="003760"/>
                        </a:solidFill>
                        <a:latin typeface="Cambria Math" pitchFamily="34" charset="0"/>
                        <a:ea typeface="Cambria Math" pitchFamily="34" charset="-122"/>
                        <a:cs typeface="Cambria Math" pitchFamily="34" charset="-120"/>
                      </a:rPr>
                      <m:t>&gt;0</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latinLnBrk="1">
                  <a:lnSpc>
                    <a:spcPts val="5400"/>
                  </a:lnSpc>
                </a:pP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cos</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𝛼</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a:solidFill>
                          <a:srgbClr val="003760"/>
                        </a:solidFill>
                        <a:latin typeface="Cambria Math" pitchFamily="34" charset="0"/>
                        <a:ea typeface="Cambria Math" pitchFamily="34" charset="-122"/>
                        <a:cs typeface="Cambria Math" pitchFamily="34" charset="-120"/>
                      </a:rPr>
                      <m:t>=</m:t>
                    </m:r>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𝛼</m:t>
                            </m:r>
                          </m:num>
                          <m:den>
                            <m:r>
                              <a:rPr lang="en-US" altLang="zh-CN" sz="1800" b="0" i="0">
                                <a:solidFill>
                                  <a:srgbClr val="003760"/>
                                </a:solidFill>
                                <a:latin typeface="Cambria Math" pitchFamily="34" charset="0"/>
                                <a:ea typeface="Cambria Math" pitchFamily="34" charset="-122"/>
                                <a:cs typeface="Cambria Math" pitchFamily="34" charset="-120"/>
                              </a:rPr>
                              <m:t>2</m:t>
                            </m:r>
                          </m:den>
                        </m:f>
                      </m:e>
                    </m:rad>
                    <m:r>
                      <a:rPr lang="en-US" altLang="zh-CN" sz="1800" b="0" i="0">
                        <a:solidFill>
                          <a:srgbClr val="003760"/>
                        </a:solidFill>
                        <a:latin typeface="Cambria Math" pitchFamily="34" charset="0"/>
                        <a:ea typeface="Cambria Math" pitchFamily="34" charset="-122"/>
                        <a:cs typeface="Cambria Math" pitchFamily="34" charset="-120"/>
                      </a:rPr>
                      <m:t>=</m:t>
                    </m:r>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4</m:t>
                                </m:r>
                              </m:num>
                              <m:den>
                                <m:r>
                                  <a:rPr lang="en-US" altLang="zh-CN" sz="1800" b="0" i="0">
                                    <a:solidFill>
                                      <a:srgbClr val="003760"/>
                                    </a:solidFill>
                                    <a:latin typeface="Cambria Math" pitchFamily="34" charset="0"/>
                                    <a:ea typeface="Cambria Math" pitchFamily="34" charset="-122"/>
                                    <a:cs typeface="Cambria Math" pitchFamily="34" charset="-120"/>
                                  </a:rPr>
                                  <m:t>5</m:t>
                                </m:r>
                              </m:den>
                            </m:f>
                            <m:r>
                              <a:rPr lang="en-US" altLang="zh-CN" sz="1800" b="0" i="0">
                                <a:solidFill>
                                  <a:srgbClr val="003760"/>
                                </a:solidFill>
                                <a:latin typeface="Cambria Math" pitchFamily="34" charset="0"/>
                                <a:ea typeface="Cambria Math" pitchFamily="34" charset="-122"/>
                                <a:cs typeface="Cambria Math" pitchFamily="34" charset="-120"/>
                              </a:rPr>
                              <m:t>)</m:t>
                            </m:r>
                          </m:num>
                          <m:den>
                            <m:r>
                              <a:rPr lang="en-US" altLang="zh-CN" sz="1800" b="0" i="0">
                                <a:solidFill>
                                  <a:srgbClr val="003760"/>
                                </a:solidFill>
                                <a:latin typeface="Cambria Math" pitchFamily="34" charset="0"/>
                                <a:ea typeface="Cambria Math" pitchFamily="34" charset="-122"/>
                                <a:cs typeface="Cambria Math" pitchFamily="34" charset="-120"/>
                              </a:rPr>
                              <m:t>2</m:t>
                            </m:r>
                          </m:den>
                        </m:f>
                      </m:e>
                    </m:rad>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10</m:t>
                            </m:r>
                          </m:e>
                        </m:rad>
                      </m:num>
                      <m:den>
                        <m:r>
                          <a:rPr lang="en-US" altLang="zh-CN" sz="1800" b="0" i="0">
                            <a:solidFill>
                              <a:srgbClr val="003760"/>
                            </a:solidFill>
                            <a:latin typeface="Cambria Math" pitchFamily="34" charset="0"/>
                            <a:ea typeface="Cambria Math" pitchFamily="34" charset="-122"/>
                            <a:cs typeface="Cambria Math" pitchFamily="34" charset="-120"/>
                          </a:rPr>
                          <m:t>10</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latinLnBrk="1">
                  <a:lnSpc>
                    <a:spcPts val="3800"/>
                  </a:lnSpc>
                </a:pP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cos</m:t>
                    </m:r>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π</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𝛼</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cos</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𝛼</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10</m:t>
                            </m:r>
                          </m:e>
                        </m:rad>
                      </m:num>
                      <m:den>
                        <m:r>
                          <a:rPr lang="en-US" altLang="zh-CN" sz="1800" b="0" i="0">
                            <a:solidFill>
                              <a:srgbClr val="003760"/>
                            </a:solidFill>
                            <a:latin typeface="Cambria Math" pitchFamily="34" charset="0"/>
                            <a:ea typeface="Cambria Math" pitchFamily="34" charset="-122"/>
                            <a:cs typeface="Cambria Math" pitchFamily="34" charset="-120"/>
                          </a:rPr>
                          <m:t>10</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latinLnBrk="1">
                  <a:lnSpc>
                    <a:spcPts val="3100"/>
                  </a:lnSpc>
                </a:pPr>
                <a:r>
                  <a:rPr lang="en-US" altLang="zh-CN" b="0" i="0">
                    <a:solidFill>
                      <a:srgbClr val="003760"/>
                    </a:solidFill>
                    <a:latin typeface="Times New Roman" pitchFamily="34" charset="0"/>
                    <a:ea typeface="微软雅黑" pitchFamily="34" charset="-122"/>
                    <a:cs typeface="Times New Roman" pitchFamily="34" charset="-120"/>
                  </a:rPr>
                  <a:t>故</a:t>
                </a:r>
                <a:r>
                  <a:rPr lang="en-US" altLang="zh-CN" sz="1800" b="0" i="0">
                    <a:solidFill>
                      <a:srgbClr val="003760"/>
                    </a:solidFill>
                    <a:latin typeface="Times New Roman" pitchFamily="34" charset="0"/>
                    <a:ea typeface="微软雅黑" pitchFamily="34" charset="-122"/>
                    <a:cs typeface="Times New Roman" pitchFamily="34" charset="-120"/>
                  </a:rPr>
                  <a:t>选</a:t>
                </a:r>
                <a:r>
                  <a:rPr lang="en-US" altLang="zh-CN" sz="1800" b="0" i="0" dirty="0">
                    <a:solidFill>
                      <a:srgbClr val="003760"/>
                    </a:solidFill>
                    <a:latin typeface="Times New Roman" pitchFamily="34" charset="0"/>
                    <a:ea typeface="微软雅黑" pitchFamily="34" charset="-122"/>
                    <a:cs typeface="Times New Roman" pitchFamily="34" charset="-120"/>
                  </a:rPr>
                  <a:t>A.</a:t>
                </a:r>
                <a:endParaRPr lang="en-US" altLang="zh-CN" sz="1800" dirty="0"/>
              </a:p>
            </p:txBody>
          </p:sp>
        </mc:Choice>
        <mc:Fallback xmlns="">
          <p:sp>
            <p:nvSpPr>
              <p:cNvPr id="2" name="QC_6_AS.85_1#bdc127132?vaa=1&amp;vcp=1&amp;vop=1&amp;pid=69e52d30c&amp;color=0,55,96&amp;mp=1&amp;vtp=1&amp;bt=1&amp;bbb=1"/>
              <p:cNvSpPr>
                <a:spLocks noRot="1" noChangeAspect="1" noMove="1" noResize="1" noEditPoints="1" noAdjustHandles="1" noChangeArrowheads="1" noChangeShapeType="1" noTextEdit="1"/>
              </p:cNvSpPr>
              <p:nvPr/>
            </p:nvSpPr>
            <p:spPr>
              <a:xfrm>
                <a:off x="502920" y="1358919"/>
                <a:ext cx="10570464" cy="3681540"/>
              </a:xfrm>
              <a:prstGeom prst="rect">
                <a:avLst/>
              </a:prstGeom>
              <a:blipFill>
                <a:blip r:embed="rId3"/>
                <a:stretch>
                  <a:fillRect l="-1384" b="-3642"/>
                </a:stretch>
              </a:blipFill>
              <a:ln/>
            </p:spPr>
            <p:txBody>
              <a:bodyPr/>
              <a:lstStyle/>
              <a:p>
                <a:r>
                  <a:rPr lang="zh-CN" altLang="en-US">
                    <a:noFill/>
                  </a:rPr>
                  <a:t> </a:t>
                </a:r>
              </a:p>
            </p:txBody>
          </p:sp>
        </mc:Fallback>
      </mc:AlternateContent>
      <p:sp>
        <p:nvSpPr>
          <p:cNvPr id="3" name="QC_6_AN.86_1#bdc127132?vaa=1&amp;vcp=1&amp;vop=1&amp;pid=69e52d30c&amp;color=0,55,96&amp;vtp=1&amp;bbb=1"/>
          <p:cNvSpPr/>
          <p:nvPr/>
        </p:nvSpPr>
        <p:spPr>
          <a:xfrm>
            <a:off x="502920" y="5093924"/>
            <a:ext cx="10570464" cy="408305"/>
          </a:xfrm>
          <a:prstGeom prst="rect">
            <a:avLst/>
          </a:prstGeom>
          <a:noFill/>
          <a:ln/>
        </p:spPr>
        <p:txBody>
          <a:bodyPr wrap="none" lIns="0" tIns="0" rIns="0" bIns="0" rtlCol="0" anchor="t"/>
          <a:lstStyle/>
          <a:p>
            <a:pPr algn="l" latinLnBrk="1">
              <a:lnSpc>
                <a:spcPts val="3600"/>
              </a:lnSpc>
            </a:pPr>
            <a:r>
              <a:rPr lang="en-US" altLang="zh-CN" sz="2000" b="1" i="0" dirty="0">
                <a:solidFill>
                  <a:srgbClr val="6161F4"/>
                </a:solidFill>
                <a:latin typeface="Times New Roman" pitchFamily="34" charset="0"/>
                <a:ea typeface="微软雅黑" pitchFamily="34" charset="-122"/>
                <a:cs typeface="Times New Roman" pitchFamily="34" charset="-120"/>
              </a:rPr>
              <a:t>【答案】</a:t>
            </a:r>
            <a:r>
              <a:rPr lang="en-US" altLang="zh-CN" sz="2000" b="0" i="0" dirty="0">
                <a:solidFill>
                  <a:srgbClr val="6161F4"/>
                </a:solidFill>
                <a:latin typeface="Times New Roman" pitchFamily="34" charset="0"/>
                <a:ea typeface="微软雅黑" pitchFamily="34" charset="-122"/>
                <a:cs typeface="Times New Roman" pitchFamily="34" charset="-120"/>
              </a:rPr>
              <a:t>A</a:t>
            </a:r>
            <a:endParaRPr lang="en-US" altLang="zh-CN" sz="2000"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anim calcmode="lin" valueType="num">
                                      <p:cBhvr>
                                        <p:cTn id="8" dur="500" fill="hold"/>
                                        <p:tgtEl>
                                          <p:spTgt spid="2">
                                            <p:bg/>
                                          </p:spTgt>
                                        </p:tgtEl>
                                        <p:attrNameLst>
                                          <p:attrName>ppt_x</p:attrName>
                                        </p:attrNameLst>
                                      </p:cBhvr>
                                      <p:tavLst>
                                        <p:tav tm="0">
                                          <p:val>
                                            <p:strVal val="#ppt_x"/>
                                          </p:val>
                                        </p:tav>
                                        <p:tav tm="100000">
                                          <p:val>
                                            <p:strVal val="#ppt_x"/>
                                          </p:val>
                                        </p:tav>
                                      </p:tavLst>
                                    </p:anim>
                                    <p:anim calcmode="lin" valueType="num">
                                      <p:cBhvr>
                                        <p:cTn id="9" dur="500" fill="hold"/>
                                        <p:tgtEl>
                                          <p:spTgt spid="2">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2">
                                            <p:txEl>
                                              <p:pRg st="0" end="0"/>
                                            </p:txEl>
                                          </p:spTgt>
                                        </p:tgtEl>
                                        <p:attrNameLst>
                                          <p:attrName>style.visibility</p:attrName>
                                        </p:attrNameLst>
                                      </p:cBhvr>
                                      <p:to>
                                        <p:strVal val="visible"/>
                                      </p:to>
                                    </p:set>
                                    <p:animEffect transition="in" filter="fade">
                                      <p:cBhvr>
                                        <p:cTn id="12" dur="500"/>
                                        <p:tgtEl>
                                          <p:spTgt spid="2">
                                            <p:txEl>
                                              <p:pRg st="0" end="0"/>
                                            </p:txEl>
                                          </p:spTgt>
                                        </p:tgtEl>
                                      </p:cBhvr>
                                    </p:animEffect>
                                    <p:anim calcmode="lin" valueType="num">
                                      <p:cBhvr>
                                        <p:cTn id="13"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2">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2">
                                            <p:txEl>
                                              <p:pRg st="1" end="1"/>
                                            </p:txEl>
                                          </p:spTgt>
                                        </p:tgtEl>
                                        <p:attrNameLst>
                                          <p:attrName>style.visibility</p:attrName>
                                        </p:attrNameLst>
                                      </p:cBhvr>
                                      <p:to>
                                        <p:strVal val="visible"/>
                                      </p:to>
                                    </p:set>
                                    <p:animEffect transition="in" filter="fade">
                                      <p:cBhvr>
                                        <p:cTn id="17" dur="500"/>
                                        <p:tgtEl>
                                          <p:spTgt spid="2">
                                            <p:txEl>
                                              <p:pRg st="1" end="1"/>
                                            </p:txEl>
                                          </p:spTgt>
                                        </p:tgtEl>
                                      </p:cBhvr>
                                    </p:animEffect>
                                    <p:anim calcmode="lin" valueType="num">
                                      <p:cBhvr>
                                        <p:cTn id="18"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2">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2">
                                            <p:txEl>
                                              <p:pRg st="2" end="2"/>
                                            </p:txEl>
                                          </p:spTgt>
                                        </p:tgtEl>
                                        <p:attrNameLst>
                                          <p:attrName>style.visibility</p:attrName>
                                        </p:attrNameLst>
                                      </p:cBhvr>
                                      <p:to>
                                        <p:strVal val="visible"/>
                                      </p:to>
                                    </p:set>
                                    <p:animEffect transition="in" filter="fade">
                                      <p:cBhvr>
                                        <p:cTn id="22" dur="500"/>
                                        <p:tgtEl>
                                          <p:spTgt spid="2">
                                            <p:txEl>
                                              <p:pRg st="2" end="2"/>
                                            </p:txEl>
                                          </p:spTgt>
                                        </p:tgtEl>
                                      </p:cBhvr>
                                    </p:animEffect>
                                    <p:anim calcmode="lin" valueType="num">
                                      <p:cBhvr>
                                        <p:cTn id="23"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2">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2">
                                            <p:txEl>
                                              <p:pRg st="3" end="3"/>
                                            </p:txEl>
                                          </p:spTgt>
                                        </p:tgtEl>
                                        <p:attrNameLst>
                                          <p:attrName>style.visibility</p:attrName>
                                        </p:attrNameLst>
                                      </p:cBhvr>
                                      <p:to>
                                        <p:strVal val="visible"/>
                                      </p:to>
                                    </p:set>
                                    <p:animEffect transition="in" filter="fade">
                                      <p:cBhvr>
                                        <p:cTn id="27" dur="500"/>
                                        <p:tgtEl>
                                          <p:spTgt spid="2">
                                            <p:txEl>
                                              <p:pRg st="3" end="3"/>
                                            </p:txEl>
                                          </p:spTgt>
                                        </p:tgtEl>
                                      </p:cBhvr>
                                    </p:animEffect>
                                    <p:anim calcmode="lin" valueType="num">
                                      <p:cBhvr>
                                        <p:cTn id="28" dur="500" fill="hold"/>
                                        <p:tgtEl>
                                          <p:spTgt spid="2">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2">
                                            <p:txEl>
                                              <p:pRg st="3" end="3"/>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2">
                                            <p:txEl>
                                              <p:pRg st="4" end="4"/>
                                            </p:txEl>
                                          </p:spTgt>
                                        </p:tgtEl>
                                        <p:attrNameLst>
                                          <p:attrName>style.visibility</p:attrName>
                                        </p:attrNameLst>
                                      </p:cBhvr>
                                      <p:to>
                                        <p:strVal val="visible"/>
                                      </p:to>
                                    </p:set>
                                    <p:animEffect transition="in" filter="fade">
                                      <p:cBhvr>
                                        <p:cTn id="32" dur="500"/>
                                        <p:tgtEl>
                                          <p:spTgt spid="2">
                                            <p:txEl>
                                              <p:pRg st="4" end="4"/>
                                            </p:txEl>
                                          </p:spTgt>
                                        </p:tgtEl>
                                      </p:cBhvr>
                                    </p:animEffect>
                                    <p:anim calcmode="lin" valueType="num">
                                      <p:cBhvr>
                                        <p:cTn id="33" dur="500" fill="hold"/>
                                        <p:tgtEl>
                                          <p:spTgt spid="2">
                                            <p:txEl>
                                              <p:pRg st="4" end="4"/>
                                            </p:txEl>
                                          </p:spTgt>
                                        </p:tgtEl>
                                        <p:attrNameLst>
                                          <p:attrName>ppt_x</p:attrName>
                                        </p:attrNameLst>
                                      </p:cBhvr>
                                      <p:tavLst>
                                        <p:tav tm="0">
                                          <p:val>
                                            <p:strVal val="#ppt_x"/>
                                          </p:val>
                                        </p:tav>
                                        <p:tav tm="100000">
                                          <p:val>
                                            <p:strVal val="#ppt_x"/>
                                          </p:val>
                                        </p:tav>
                                      </p:tavLst>
                                    </p:anim>
                                    <p:anim calcmode="lin" valueType="num">
                                      <p:cBhvr>
                                        <p:cTn id="34" dur="500" fill="hold"/>
                                        <p:tgtEl>
                                          <p:spTgt spid="2">
                                            <p:txEl>
                                              <p:pRg st="4" end="4"/>
                                            </p:txEl>
                                          </p:spTgt>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2">
                                            <p:txEl>
                                              <p:pRg st="5" end="5"/>
                                            </p:txEl>
                                          </p:spTgt>
                                        </p:tgtEl>
                                        <p:attrNameLst>
                                          <p:attrName>style.visibility</p:attrName>
                                        </p:attrNameLst>
                                      </p:cBhvr>
                                      <p:to>
                                        <p:strVal val="visible"/>
                                      </p:to>
                                    </p:set>
                                    <p:animEffect transition="in" filter="fade">
                                      <p:cBhvr>
                                        <p:cTn id="37" dur="500"/>
                                        <p:tgtEl>
                                          <p:spTgt spid="2">
                                            <p:txEl>
                                              <p:pRg st="5" end="5"/>
                                            </p:txEl>
                                          </p:spTgt>
                                        </p:tgtEl>
                                      </p:cBhvr>
                                    </p:animEffect>
                                    <p:anim calcmode="lin" valueType="num">
                                      <p:cBhvr>
                                        <p:cTn id="38" dur="500" fill="hold"/>
                                        <p:tgtEl>
                                          <p:spTgt spid="2">
                                            <p:txEl>
                                              <p:pRg st="5" end="5"/>
                                            </p:txEl>
                                          </p:spTgt>
                                        </p:tgtEl>
                                        <p:attrNameLst>
                                          <p:attrName>ppt_x</p:attrName>
                                        </p:attrNameLst>
                                      </p:cBhvr>
                                      <p:tavLst>
                                        <p:tav tm="0">
                                          <p:val>
                                            <p:strVal val="#ppt_x"/>
                                          </p:val>
                                        </p:tav>
                                        <p:tav tm="100000">
                                          <p:val>
                                            <p:strVal val="#ppt_x"/>
                                          </p:val>
                                        </p:tav>
                                      </p:tavLst>
                                    </p:anim>
                                    <p:anim calcmode="lin" valueType="num">
                                      <p:cBhvr>
                                        <p:cTn id="39" dur="500" fill="hold"/>
                                        <p:tgtEl>
                                          <p:spTgt spid="2">
                                            <p:txEl>
                                              <p:pRg st="5" end="5"/>
                                            </p:txEl>
                                          </p:spTgt>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2">
                                            <p:txEl>
                                              <p:pRg st="6" end="6"/>
                                            </p:txEl>
                                          </p:spTgt>
                                        </p:tgtEl>
                                        <p:attrNameLst>
                                          <p:attrName>style.visibility</p:attrName>
                                        </p:attrNameLst>
                                      </p:cBhvr>
                                      <p:to>
                                        <p:strVal val="visible"/>
                                      </p:to>
                                    </p:set>
                                    <p:animEffect transition="in" filter="fade">
                                      <p:cBhvr>
                                        <p:cTn id="42" dur="500"/>
                                        <p:tgtEl>
                                          <p:spTgt spid="2">
                                            <p:txEl>
                                              <p:pRg st="6" end="6"/>
                                            </p:txEl>
                                          </p:spTgt>
                                        </p:tgtEl>
                                      </p:cBhvr>
                                    </p:animEffect>
                                    <p:anim calcmode="lin" valueType="num">
                                      <p:cBhvr>
                                        <p:cTn id="43" dur="500" fill="hold"/>
                                        <p:tgtEl>
                                          <p:spTgt spid="2">
                                            <p:txEl>
                                              <p:pRg st="6" end="6"/>
                                            </p:txEl>
                                          </p:spTgt>
                                        </p:tgtEl>
                                        <p:attrNameLst>
                                          <p:attrName>ppt_x</p:attrName>
                                        </p:attrNameLst>
                                      </p:cBhvr>
                                      <p:tavLst>
                                        <p:tav tm="0">
                                          <p:val>
                                            <p:strVal val="#ppt_x"/>
                                          </p:val>
                                        </p:tav>
                                        <p:tav tm="100000">
                                          <p:val>
                                            <p:strVal val="#ppt_x"/>
                                          </p:val>
                                        </p:tav>
                                      </p:tavLst>
                                    </p:anim>
                                    <p:anim calcmode="lin" valueType="num">
                                      <p:cBhvr>
                                        <p:cTn id="44" dur="500" fill="hold"/>
                                        <p:tgtEl>
                                          <p:spTgt spid="2">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grpId="0" nodeType="clickEffect">
                                  <p:stCondLst>
                                    <p:cond delay="0"/>
                                  </p:stCondLst>
                                  <p:childTnLst>
                                    <p:set>
                                      <p:cBhvr>
                                        <p:cTn id="48" dur="1" fill="hold">
                                          <p:stCondLst>
                                            <p:cond delay="0"/>
                                          </p:stCondLst>
                                        </p:cTn>
                                        <p:tgtEl>
                                          <p:spTgt spid="3">
                                            <p:bg/>
                                          </p:spTgt>
                                        </p:tgtEl>
                                        <p:attrNameLst>
                                          <p:attrName>style.visibility</p:attrName>
                                        </p:attrNameLst>
                                      </p:cBhvr>
                                      <p:to>
                                        <p:strVal val="visible"/>
                                      </p:to>
                                    </p:set>
                                    <p:animEffect transition="in" filter="fade">
                                      <p:cBhvr>
                                        <p:cTn id="49" dur="500"/>
                                        <p:tgtEl>
                                          <p:spTgt spid="3">
                                            <p:bg/>
                                          </p:spTgt>
                                        </p:tgtEl>
                                      </p:cBhvr>
                                    </p:animEffect>
                                    <p:anim calcmode="lin" valueType="num">
                                      <p:cBhvr>
                                        <p:cTn id="50" dur="500" fill="hold"/>
                                        <p:tgtEl>
                                          <p:spTgt spid="3">
                                            <p:bg/>
                                          </p:spTgt>
                                        </p:tgtEl>
                                        <p:attrNameLst>
                                          <p:attrName>ppt_x</p:attrName>
                                        </p:attrNameLst>
                                      </p:cBhvr>
                                      <p:tavLst>
                                        <p:tav tm="0">
                                          <p:val>
                                            <p:strVal val="#ppt_x"/>
                                          </p:val>
                                        </p:tav>
                                        <p:tav tm="100000">
                                          <p:val>
                                            <p:strVal val="#ppt_x"/>
                                          </p:val>
                                        </p:tav>
                                      </p:tavLst>
                                    </p:anim>
                                    <p:anim calcmode="lin" valueType="num">
                                      <p:cBhvr>
                                        <p:cTn id="51" dur="500" fill="hold"/>
                                        <p:tgtEl>
                                          <p:spTgt spid="3">
                                            <p:bg/>
                                          </p:spTgt>
                                        </p:tgtEl>
                                        <p:attrNameLst>
                                          <p:attrName>ppt_y</p:attrName>
                                        </p:attrNameLst>
                                      </p:cBhvr>
                                      <p:tavLst>
                                        <p:tav tm="0">
                                          <p:val>
                                            <p:strVal val="#ppt_y+.1"/>
                                          </p:val>
                                        </p:tav>
                                        <p:tav tm="100000">
                                          <p:val>
                                            <p:strVal val="#ppt_y"/>
                                          </p:val>
                                        </p:tav>
                                      </p:tavLst>
                                    </p:anim>
                                  </p:childTnLst>
                                </p:cTn>
                              </p:par>
                              <p:par>
                                <p:cTn id="52" presetID="42" presetClass="entr" presetSubtype="0" fill="hold" grpId="0" nodeType="withEffect">
                                  <p:stCondLst>
                                    <p:cond delay="0"/>
                                  </p:stCondLst>
                                  <p:childTnLst>
                                    <p:set>
                                      <p:cBhvr>
                                        <p:cTn id="53" dur="1" fill="hold">
                                          <p:stCondLst>
                                            <p:cond delay="0"/>
                                          </p:stCondLst>
                                        </p:cTn>
                                        <p:tgtEl>
                                          <p:spTgt spid="3">
                                            <p:txEl>
                                              <p:pRg st="0" end="0"/>
                                            </p:txEl>
                                          </p:spTgt>
                                        </p:tgtEl>
                                        <p:attrNameLst>
                                          <p:attrName>style.visibility</p:attrName>
                                        </p:attrNameLst>
                                      </p:cBhvr>
                                      <p:to>
                                        <p:strVal val="visible"/>
                                      </p:to>
                                    </p:set>
                                    <p:animEffect transition="in" filter="fade">
                                      <p:cBhvr>
                                        <p:cTn id="54" dur="500"/>
                                        <p:tgtEl>
                                          <p:spTgt spid="3">
                                            <p:txEl>
                                              <p:pRg st="0" end="0"/>
                                            </p:txEl>
                                          </p:spTgt>
                                        </p:tgtEl>
                                      </p:cBhvr>
                                    </p:animEffect>
                                    <p:anim calcmode="lin" valueType="num">
                                      <p:cBhvr>
                                        <p:cTn id="55"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56" dur="5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P spid="3" grpId="0" build="p" animBg="1"/>
    </p:bldLst>
  </p:timing>
</p:sld>
</file>

<file path=ppt/slides/slide47.xml><?xml version="1.0" encoding="utf-8"?>
<p:sld xmlns:a="http://schemas.openxmlformats.org/drawingml/2006/main" xmlns:r="http://schemas.openxmlformats.org/officeDocument/2006/relationships" xmlns:p="http://schemas.openxmlformats.org/presentationml/2006/main">
  <p:cSld name="Slide 43&amp;si=43">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C_6_BD.87_1#437ddfd6e?vaa=1&amp;vcp=1&amp;vop=1&amp;pid=69e52d30c&amp;color=0,55,96&amp;vtp=1&amp;bt=1&amp;bbb=1"/>
              <p:cNvSpPr/>
              <p:nvPr/>
            </p:nvSpPr>
            <p:spPr>
              <a:xfrm>
                <a:off x="502920" y="1745411"/>
                <a:ext cx="10570464" cy="461137"/>
              </a:xfrm>
              <a:prstGeom prst="rect">
                <a:avLst/>
              </a:prstGeom>
              <a:noFill/>
              <a:ln/>
            </p:spPr>
            <p:txBody>
              <a:bodyPr wrap="none" lIns="0" tIns="0" rIns="0" bIns="0" rtlCol="0" anchor="t"/>
              <a:lstStyle/>
              <a:p>
                <a:pPr algn="l" latinLnBrk="1">
                  <a:lnSpc>
                    <a:spcPts val="3700"/>
                  </a:lnSpc>
                </a:pPr>
                <a:r>
                  <a:rPr lang="en-US" altLang="zh-CN" sz="1800" b="1" i="0" dirty="0">
                    <a:solidFill>
                      <a:srgbClr val="003760"/>
                    </a:solidFill>
                    <a:latin typeface="Times New Roman" pitchFamily="34" charset="0"/>
                    <a:ea typeface="微软雅黑" pitchFamily="34" charset="-122"/>
                    <a:cs typeface="Times New Roman" pitchFamily="34" charset="-120"/>
                  </a:rPr>
                  <a:t>2.</a:t>
                </a:r>
                <a:r>
                  <a:rPr lang="en-US" altLang="zh-CN" sz="1800" b="0" i="0" dirty="0">
                    <a:solidFill>
                      <a:srgbClr val="003760"/>
                    </a:solidFill>
                    <a:latin typeface="Times New Roman" pitchFamily="34" charset="0"/>
                    <a:ea typeface="微软雅黑" pitchFamily="34" charset="-122"/>
                    <a:cs typeface="Times New Roman" pitchFamily="34" charset="-120"/>
                  </a:rPr>
                  <a:t>若</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𝛼</m:t>
                    </m:r>
                    <m:r>
                      <a:rPr lang="en-US" altLang="zh-CN" sz="1800" b="0" i="0" smtClean="0">
                        <a:solidFill>
                          <a:srgbClr val="003760"/>
                        </a:solidFill>
                        <a:latin typeface="Cambria Math" pitchFamily="34" charset="0"/>
                        <a:ea typeface="Cambria Math" pitchFamily="34" charset="-122"/>
                        <a:cs typeface="Cambria Math" pitchFamily="34" charset="-120"/>
                      </a:rPr>
                      <m:t>∈(0,</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nor/>
                          </m:rPr>
                          <a:rPr lang="en-US" altLang="zh-CN" sz="1800" b="0" i="0">
                            <a:solidFill>
                              <a:srgbClr val="003760"/>
                            </a:solidFill>
                            <a:latin typeface="Cambria Math" pitchFamily="34" charset="0"/>
                            <a:ea typeface="Cambria Math" pitchFamily="34" charset="-122"/>
                            <a:cs typeface="Cambria Math" pitchFamily="34" charset="-120"/>
                          </a:rPr>
                          <m:t>sin</m:t>
                        </m:r>
                        <m:r>
                          <a:rPr lang="en-US" altLang="zh-CN" sz="1800" b="0" i="0">
                            <a:solidFill>
                              <a:srgbClr val="003760"/>
                            </a:solidFill>
                            <a:latin typeface="Cambria Math" pitchFamily="34" charset="0"/>
                            <a:ea typeface="Cambria Math" pitchFamily="34" charset="-122"/>
                            <a:cs typeface="Cambria Math" pitchFamily="34" charset="-120"/>
                          </a:rPr>
                          <m:t>𝛼</m:t>
                        </m:r>
                      </m:num>
                      <m:den>
                        <m:r>
                          <a:rPr lang="en-US" altLang="zh-CN" sz="1800" b="0" i="0">
                            <a:solidFill>
                              <a:srgbClr val="003760"/>
                            </a:solidFill>
                            <a:latin typeface="Cambria Math" pitchFamily="34" charset="0"/>
                            <a:ea typeface="Cambria Math" pitchFamily="34" charset="-122"/>
                            <a:cs typeface="Cambria Math" pitchFamily="34" charset="-120"/>
                          </a:rPr>
                          <m:t>2−</m:t>
                        </m:r>
                        <m:r>
                          <m:rPr>
                            <m:nor/>
                          </m:rPr>
                          <a:rPr lang="en-US" altLang="zh-CN" sz="1800" b="0" i="0">
                            <a:solidFill>
                              <a:srgbClr val="003760"/>
                            </a:solidFill>
                            <a:latin typeface="Cambria Math" pitchFamily="34" charset="0"/>
                            <a:ea typeface="Cambria Math" pitchFamily="34" charset="-122"/>
                            <a:cs typeface="Cambria Math" pitchFamily="34" charset="-120"/>
                          </a:rPr>
                          <m:t>cos</m:t>
                        </m:r>
                        <m:r>
                          <a:rPr lang="en-US" altLang="zh-CN" sz="1800" b="0" i="0">
                            <a:solidFill>
                              <a:srgbClr val="003760"/>
                            </a:solidFill>
                            <a:latin typeface="Cambria Math" pitchFamily="34" charset="0"/>
                            <a:ea typeface="Cambria Math" pitchFamily="34" charset="-122"/>
                            <a:cs typeface="Cambria Math" pitchFamily="34" charset="-120"/>
                          </a:rPr>
                          <m:t>𝛼</m:t>
                        </m:r>
                      </m:den>
                    </m:f>
                    <m:r>
                      <a:rPr lang="en-US" altLang="zh-CN" sz="1800" b="0" i="0" smtClean="0">
                        <a:solidFill>
                          <a:srgbClr val="003760"/>
                        </a:solidFill>
                        <a:latin typeface="Cambria Math" pitchFamily="34" charset="0"/>
                        <a:ea typeface="Cambria Math" pitchFamily="34" charset="-122"/>
                        <a:cs typeface="Cambria Math" pitchFamily="34" charset="-120"/>
                      </a:rPr>
                      <m:t>=</m:t>
                    </m:r>
                    <m:r>
                      <m:rPr>
                        <m:nor/>
                      </m:rPr>
                      <a:rPr lang="en-US" altLang="zh-CN" sz="1800" b="0" i="0" smtClean="0">
                        <a:solidFill>
                          <a:srgbClr val="003760"/>
                        </a:solidFill>
                        <a:latin typeface="Cambria Math" pitchFamily="34" charset="0"/>
                        <a:ea typeface="Cambria Math" pitchFamily="34" charset="-122"/>
                        <a:cs typeface="Cambria Math" pitchFamily="34" charset="-120"/>
                      </a:rPr>
                      <m:t>tan</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𝛼</m:t>
                        </m:r>
                      </m:num>
                      <m:den>
                        <m:r>
                          <a:rPr lang="en-US" altLang="zh-CN" sz="1800" b="0" i="0">
                            <a:solidFill>
                              <a:srgbClr val="003760"/>
                            </a:solidFill>
                            <a:latin typeface="Cambria Math" pitchFamily="34" charset="0"/>
                            <a:ea typeface="Cambria Math" pitchFamily="34" charset="-122"/>
                            <a:cs typeface="Cambria Math" pitchFamily="34" charset="-120"/>
                          </a:rPr>
                          <m:t>2</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，则</a:t>
                </a:r>
                <a14:m>
                  <m:oMath xmlns:m="http://schemas.openxmlformats.org/officeDocument/2006/math">
                    <m:r>
                      <m:rPr>
                        <m:nor/>
                      </m:rPr>
                      <a:rPr lang="en-US" altLang="zh-CN" sz="1800" b="0" i="0" smtClean="0">
                        <a:solidFill>
                          <a:srgbClr val="003760"/>
                        </a:solidFill>
                        <a:latin typeface="Cambria Math" pitchFamily="34" charset="0"/>
                        <a:ea typeface="Cambria Math" pitchFamily="34" charset="-122"/>
                        <a:cs typeface="Cambria Math" pitchFamily="34" charset="-120"/>
                      </a:rPr>
                      <m:t>tan</m:t>
                    </m:r>
                    <m:r>
                      <a:rPr lang="en-US" altLang="zh-CN" sz="1800" b="0" i="0" smtClean="0">
                        <a:solidFill>
                          <a:srgbClr val="003760"/>
                        </a:solidFill>
                        <a:latin typeface="Cambria Math" pitchFamily="34" charset="0"/>
                        <a:ea typeface="Cambria Math" pitchFamily="34" charset="-122"/>
                        <a:cs typeface="Cambria Math" pitchFamily="34" charset="-120"/>
                      </a:rPr>
                      <m:t>𝛼</m:t>
                    </m:r>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p:txBody>
          </p:sp>
        </mc:Choice>
        <mc:Fallback xmlns="">
          <p:sp>
            <p:nvSpPr>
              <p:cNvPr id="2" name="QC_6_BD.87_1#437ddfd6e?vaa=1&amp;vcp=1&amp;vop=1&amp;pid=69e52d30c&amp;color=0,55,96&amp;vtp=1&amp;bt=1&amp;bbb=1"/>
              <p:cNvSpPr>
                <a:spLocks noRot="1" noChangeAspect="1" noMove="1" noResize="1" noEditPoints="1" noAdjustHandles="1" noChangeArrowheads="1" noChangeShapeType="1" noTextEdit="1"/>
              </p:cNvSpPr>
              <p:nvPr/>
            </p:nvSpPr>
            <p:spPr>
              <a:xfrm>
                <a:off x="502920" y="1745411"/>
                <a:ext cx="10570464" cy="461137"/>
              </a:xfrm>
              <a:prstGeom prst="rect">
                <a:avLst/>
              </a:prstGeom>
              <a:blipFill>
                <a:blip r:embed="rId3"/>
                <a:stretch>
                  <a:fillRect l="-1384" b="-17105"/>
                </a:stretch>
              </a:blipFill>
              <a:ln/>
            </p:spPr>
            <p:txBody>
              <a:bodyPr/>
              <a:lstStyle/>
              <a:p>
                <a:r>
                  <a:rPr lang="zh-CN" altLang="en-US">
                    <a:noFill/>
                  </a:rPr>
                  <a:t> </a:t>
                </a:r>
              </a:p>
            </p:txBody>
          </p:sp>
        </mc:Fallback>
      </mc:AlternateContent>
      <p:sp>
        <p:nvSpPr>
          <p:cNvPr id="3" name="QC_6_AN.89_1#437ddfd6e.bracket?vaa=1&amp;vcp=1&amp;vop=1&amp;pid=69e52d30c&amp;color=0,55,96&amp;vpa=15&amp;vtp=1"/>
          <p:cNvSpPr/>
          <p:nvPr/>
        </p:nvSpPr>
        <p:spPr>
          <a:xfrm>
            <a:off x="4784471" y="1881998"/>
            <a:ext cx="354013" cy="303530"/>
          </a:xfrm>
          <a:prstGeom prst="rect">
            <a:avLst/>
          </a:prstGeom>
          <a:noFill/>
          <a:ln/>
        </p:spPr>
        <p:txBody>
          <a:bodyPr wrap="none" lIns="0" tIns="0" rIns="0" bIns="0" rtlCol="0" anchor="t"/>
          <a:lstStyle/>
          <a:p>
            <a:pPr algn="ctr" latinLnBrk="1">
              <a:lnSpc>
                <a:spcPts val="2500"/>
              </a:lnSpc>
            </a:pPr>
            <a:r>
              <a:rPr lang="en-US" altLang="zh-CN" sz="2000" b="0" i="0" dirty="0">
                <a:solidFill>
                  <a:srgbClr val="6161F4"/>
                </a:solidFill>
                <a:latin typeface="Times New Roman" pitchFamily="34" charset="0"/>
                <a:ea typeface="微软雅黑" pitchFamily="34" charset="-122"/>
                <a:cs typeface="Times New Roman" pitchFamily="34" charset="-120"/>
              </a:rPr>
              <a:t>B</a:t>
            </a:r>
            <a:endParaRPr lang="en-US" altLang="zh-CN" sz="2000" dirty="0">
              <a:solidFill>
                <a:srgbClr val="6161F4"/>
              </a:solidFill>
            </a:endParaRPr>
          </a:p>
        </p:txBody>
      </p:sp>
      <mc:AlternateContent xmlns:mc="http://schemas.openxmlformats.org/markup-compatibility/2006" xmlns:a14="http://schemas.microsoft.com/office/drawing/2010/main">
        <mc:Choice Requires="a14">
          <p:sp>
            <p:nvSpPr>
              <p:cNvPr id="4" name="QC_6_BD.87_2#437ddfd6e.choices?vaa=1&amp;vcp=1&amp;vop=1&amp;pid=69e52d30c&amp;color=0,55,96&amp;vtp=1&amp;bbb=1"/>
              <p:cNvSpPr/>
              <p:nvPr/>
            </p:nvSpPr>
            <p:spPr>
              <a:xfrm>
                <a:off x="502920" y="2213723"/>
                <a:ext cx="10570464" cy="471424"/>
              </a:xfrm>
              <a:prstGeom prst="rect">
                <a:avLst/>
              </a:prstGeom>
              <a:noFill/>
              <a:ln/>
            </p:spPr>
            <p:txBody>
              <a:bodyPr wrap="none" lIns="0" tIns="0" rIns="0" bIns="0" rtlCol="0" anchor="t"/>
              <a:lstStyle/>
              <a:p>
                <a:pPr latinLnBrk="1">
                  <a:lnSpc>
                    <a:spcPts val="3800"/>
                  </a:lnSpc>
                  <a:tabLst>
                    <a:tab pos="2690241" algn="l"/>
                    <a:tab pos="5431282" algn="l"/>
                    <a:tab pos="8096123" algn="l"/>
                  </a:tabLst>
                </a:pP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14:m>
                  <m:oMath xmlns:m="http://schemas.openxmlformats.org/officeDocument/2006/math">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3</m:t>
                            </m:r>
                          </m:e>
                        </m:rad>
                      </m:num>
                      <m:den>
                        <m:r>
                          <a:rPr lang="en-US" altLang="zh-CN" sz="1800" b="0" i="0">
                            <a:solidFill>
                              <a:srgbClr val="003760"/>
                            </a:solidFill>
                            <a:latin typeface="Cambria Math" pitchFamily="34" charset="0"/>
                            <a:ea typeface="Cambria Math" pitchFamily="34" charset="-122"/>
                            <a:cs typeface="Cambria Math" pitchFamily="34" charset="-120"/>
                          </a:rPr>
                          <m:t>3</m:t>
                        </m:r>
                      </m:den>
                    </m:f>
                  </m:oMath>
                </a14:m>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B</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14:m>
                  <m:oMath xmlns:m="http://schemas.openxmlformats.org/officeDocument/2006/math">
                    <m:rad>
                      <m:radPr>
                        <m:degHide m:val="on"/>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3</m:t>
                        </m:r>
                      </m:e>
                    </m:rad>
                  </m:oMath>
                </a14:m>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C</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14:m>
                  <m:oMath xmlns:m="http://schemas.openxmlformats.org/officeDocument/2006/math">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3</m:t>
                            </m:r>
                          </m:e>
                        </m:rad>
                      </m:num>
                      <m:den>
                        <m:r>
                          <a:rPr lang="en-US" altLang="zh-CN" sz="1800" b="0" i="0">
                            <a:solidFill>
                              <a:srgbClr val="003760"/>
                            </a:solidFill>
                            <a:latin typeface="Cambria Math" pitchFamily="34" charset="0"/>
                            <a:ea typeface="Cambria Math" pitchFamily="34" charset="-122"/>
                            <a:cs typeface="Cambria Math" pitchFamily="34" charset="-120"/>
                          </a:rPr>
                          <m:t>4</m:t>
                        </m:r>
                      </m:den>
                    </m:f>
                  </m:oMath>
                </a14:m>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D</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14:m>
                  <m:oMath xmlns:m="http://schemas.openxmlformats.org/officeDocument/2006/math">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6</m:t>
                            </m:r>
                          </m:e>
                        </m:rad>
                      </m:num>
                      <m:den>
                        <m:r>
                          <a:rPr lang="en-US" altLang="zh-CN" sz="1800" b="0" i="0">
                            <a:solidFill>
                              <a:srgbClr val="003760"/>
                            </a:solidFill>
                            <a:latin typeface="Cambria Math" pitchFamily="34" charset="0"/>
                            <a:ea typeface="Cambria Math" pitchFamily="34" charset="-122"/>
                            <a:cs typeface="Cambria Math" pitchFamily="34" charset="-120"/>
                          </a:rPr>
                          <m:t>2</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800" dirty="0"/>
              </a:p>
            </p:txBody>
          </p:sp>
        </mc:Choice>
        <mc:Fallback xmlns="">
          <p:sp>
            <p:nvSpPr>
              <p:cNvPr id="4" name="QC_6_BD.87_2#437ddfd6e.choices?vaa=1&amp;vcp=1&amp;vop=1&amp;pid=69e52d30c&amp;color=0,55,96&amp;vtp=1&amp;bbb=1"/>
              <p:cNvSpPr>
                <a:spLocks noRot="1" noChangeAspect="1" noMove="1" noResize="1" noEditPoints="1" noAdjustHandles="1" noChangeArrowheads="1" noChangeShapeType="1" noTextEdit="1"/>
              </p:cNvSpPr>
              <p:nvPr/>
            </p:nvSpPr>
            <p:spPr>
              <a:xfrm>
                <a:off x="502920" y="2213723"/>
                <a:ext cx="10570464" cy="471424"/>
              </a:xfrm>
              <a:prstGeom prst="rect">
                <a:avLst/>
              </a:prstGeom>
              <a:blipFill>
                <a:blip r:embed="rId4"/>
                <a:stretch>
                  <a:fillRect l="-1384" b="-18182"/>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5" name="QC_6_AS.88_1#437ddfd6e?vaa=1&amp;vcp=1&amp;vop=1&amp;pid=69e52d30c&amp;color=0,55,96&amp;vtp=1&amp;bbb=1"/>
              <p:cNvSpPr/>
              <p:nvPr/>
            </p:nvSpPr>
            <p:spPr>
              <a:xfrm>
                <a:off x="502920" y="2696323"/>
                <a:ext cx="10570464" cy="2589340"/>
              </a:xfrm>
              <a:prstGeom prst="rect">
                <a:avLst/>
              </a:prstGeom>
              <a:noFill/>
              <a:ln/>
            </p:spPr>
            <p:txBody>
              <a:bodyPr wrap="none" lIns="0" tIns="0" rIns="0" bIns="0" rtlCol="0" anchor="t"/>
              <a:lstStyle/>
              <a:p>
                <a:pPr algn="l" latinLnBrk="1">
                  <a:lnSpc>
                    <a:spcPts val="35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0" i="0" dirty="0">
                    <a:solidFill>
                      <a:srgbClr val="003760"/>
                    </a:solidFill>
                    <a:latin typeface="Times New Roman" pitchFamily="34" charset="0"/>
                    <a:ea typeface="微软雅黑" pitchFamily="34" charset="-122"/>
                    <a:cs typeface="Times New Roman" pitchFamily="34" charset="-120"/>
                  </a:rPr>
                  <a:t>因为</a:t>
                </a:r>
                <a14:m>
                  <m:oMath xmlns:m="http://schemas.openxmlformats.org/officeDocument/2006/math">
                    <m:r>
                      <m:rPr>
                        <m:sty m:val="p"/>
                      </m:rPr>
                      <a:rPr lang="en-US" altLang="zh-CN" sz="1800" b="0" i="0" smtClean="0">
                        <a:solidFill>
                          <a:srgbClr val="003760"/>
                        </a:solidFill>
                        <a:latin typeface="Cambria Math" pitchFamily="34" charset="0"/>
                        <a:ea typeface="Cambria Math" pitchFamily="34" charset="-122"/>
                        <a:cs typeface="Cambria Math" pitchFamily="34" charset="-120"/>
                      </a:rPr>
                      <m:t>tan</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𝛼</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𝛼</m:t>
                        </m:r>
                      </m:num>
                      <m:den>
                        <m:r>
                          <a:rPr lang="en-US" altLang="zh-CN" sz="1800" b="0" i="0">
                            <a:solidFill>
                              <a:srgbClr val="003760"/>
                            </a:solidFill>
                            <a:latin typeface="Cambria Math" pitchFamily="34" charset="0"/>
                            <a:ea typeface="Cambria Math" pitchFamily="34" charset="-122"/>
                            <a:cs typeface="Cambria Math" pitchFamily="34" charset="-120"/>
                          </a:rPr>
                          <m:t>2−</m:t>
                        </m:r>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𝛼</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a:p>
                <a:pPr latinLnBrk="1">
                  <a:lnSpc>
                    <a:spcPts val="5100"/>
                  </a:lnSpc>
                </a:pPr>
                <a:r>
                  <a:rPr lang="en-US" altLang="zh-CN" b="0" i="0">
                    <a:solidFill>
                      <a:srgbClr val="003760"/>
                    </a:solidFill>
                    <a:latin typeface="Times New Roman" pitchFamily="34" charset="0"/>
                    <a:ea typeface="微软雅黑" pitchFamily="34" charset="-122"/>
                    <a:cs typeface="Times New Roman" pitchFamily="34" charset="-120"/>
                  </a:rPr>
                  <a:t>所</a:t>
                </a:r>
                <a:r>
                  <a:rPr lang="en-US" altLang="zh-CN" sz="1800" b="0" i="0">
                    <a:solidFill>
                      <a:srgbClr val="003760"/>
                    </a:solidFill>
                    <a:latin typeface="Times New Roman" pitchFamily="34" charset="0"/>
                    <a:ea typeface="微软雅黑" pitchFamily="34" charset="-122"/>
                    <a:cs typeface="Times New Roman" pitchFamily="34" charset="-120"/>
                  </a:rPr>
                  <a:t>以</a:t>
                </a:r>
                <a14:m>
                  <m:oMath xmlns:m="http://schemas.openxmlformats.org/officeDocument/2006/math">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sin</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𝛼</m:t>
                            </m:r>
                          </m:num>
                          <m:den>
                            <m:r>
                              <a:rPr lang="en-US" altLang="zh-CN" sz="1800" b="0" i="0">
                                <a:solidFill>
                                  <a:srgbClr val="003760"/>
                                </a:solidFill>
                                <a:latin typeface="Cambria Math" pitchFamily="34" charset="0"/>
                                <a:ea typeface="Cambria Math" pitchFamily="34" charset="-122"/>
                                <a:cs typeface="Cambria Math" pitchFamily="34" charset="-120"/>
                              </a:rPr>
                              <m:t>2</m:t>
                            </m:r>
                          </m:den>
                        </m:f>
                      </m:num>
                      <m:den>
                        <m:r>
                          <m:rPr>
                            <m:sty m:val="p"/>
                          </m:rPr>
                          <a:rPr lang="en-US" altLang="zh-CN" sz="1800" b="0" i="0">
                            <a:solidFill>
                              <a:srgbClr val="003760"/>
                            </a:solidFill>
                            <a:latin typeface="Cambria Math" pitchFamily="34" charset="0"/>
                            <a:ea typeface="Cambria Math" pitchFamily="34" charset="-122"/>
                            <a:cs typeface="Cambria Math" pitchFamily="34" charset="-120"/>
                          </a:rPr>
                          <m:t>cos</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𝛼</m:t>
                            </m:r>
                          </m:num>
                          <m:den>
                            <m:r>
                              <a:rPr lang="en-US" altLang="zh-CN" sz="1800" b="0" i="0">
                                <a:solidFill>
                                  <a:srgbClr val="003760"/>
                                </a:solidFill>
                                <a:latin typeface="Cambria Math" pitchFamily="34" charset="0"/>
                                <a:ea typeface="Cambria Math" pitchFamily="34" charset="-122"/>
                                <a:cs typeface="Cambria Math" pitchFamily="34" charset="-120"/>
                              </a:rPr>
                              <m:t>2</m:t>
                            </m:r>
                          </m:den>
                        </m:f>
                      </m:den>
                    </m:f>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2</m:t>
                        </m:r>
                        <m:r>
                          <m:rPr>
                            <m:sty m:val="p"/>
                          </m:rPr>
                          <a:rPr lang="en-US" altLang="zh-CN" sz="1800" b="0" i="0">
                            <a:solidFill>
                              <a:srgbClr val="003760"/>
                            </a:solidFill>
                            <a:latin typeface="Cambria Math" pitchFamily="34" charset="0"/>
                            <a:ea typeface="Cambria Math" pitchFamily="34" charset="-122"/>
                            <a:cs typeface="Cambria Math" pitchFamily="34" charset="-120"/>
                          </a:rPr>
                          <m:t>sin</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𝛼</m:t>
                            </m:r>
                          </m:num>
                          <m:den>
                            <m:r>
                              <a:rPr lang="en-US" altLang="zh-CN" sz="1800" b="0" i="0">
                                <a:solidFill>
                                  <a:srgbClr val="003760"/>
                                </a:solidFill>
                                <a:latin typeface="Cambria Math" pitchFamily="34" charset="0"/>
                                <a:ea typeface="Cambria Math" pitchFamily="34" charset="-122"/>
                                <a:cs typeface="Cambria Math" pitchFamily="34" charset="-120"/>
                              </a:rPr>
                              <m:t>2</m:t>
                            </m:r>
                          </m:den>
                        </m:f>
                        <m:r>
                          <m:rPr>
                            <m:sty m:val="p"/>
                          </m:rPr>
                          <a:rPr lang="en-US" altLang="zh-CN" sz="1800" b="0" i="0">
                            <a:solidFill>
                              <a:srgbClr val="003760"/>
                            </a:solidFill>
                            <a:latin typeface="Cambria Math" pitchFamily="34" charset="0"/>
                            <a:ea typeface="Cambria Math" pitchFamily="34" charset="-122"/>
                            <a:cs typeface="Cambria Math" pitchFamily="34" charset="-120"/>
                          </a:rPr>
                          <m:t>cos</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𝛼</m:t>
                            </m:r>
                          </m:num>
                          <m:den>
                            <m:r>
                              <a:rPr lang="en-US" altLang="zh-CN" sz="1800" b="0" i="0">
                                <a:solidFill>
                                  <a:srgbClr val="003760"/>
                                </a:solidFill>
                                <a:latin typeface="Cambria Math" pitchFamily="34" charset="0"/>
                                <a:ea typeface="Cambria Math" pitchFamily="34" charset="-122"/>
                                <a:cs typeface="Cambria Math" pitchFamily="34" charset="-120"/>
                              </a:rPr>
                              <m:t>2</m:t>
                            </m:r>
                          </m:den>
                        </m:f>
                      </m:num>
                      <m:den>
                        <m:r>
                          <a:rPr lang="en-US" altLang="zh-CN" sz="1800" b="0" i="0">
                            <a:solidFill>
                              <a:srgbClr val="003760"/>
                            </a:solidFill>
                            <a:latin typeface="Cambria Math" pitchFamily="34" charset="0"/>
                            <a:ea typeface="Cambria Math" pitchFamily="34" charset="-122"/>
                            <a:cs typeface="Cambria Math" pitchFamily="34" charset="-120"/>
                          </a:rPr>
                          <m:t>2−</m:t>
                        </m:r>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𝛼</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，又</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𝛼</m:t>
                    </m:r>
                    <m:r>
                      <a:rPr lang="en-US" altLang="zh-CN" sz="1800" b="0" i="0" smtClean="0">
                        <a:solidFill>
                          <a:srgbClr val="003760"/>
                        </a:solidFill>
                        <a:latin typeface="Cambria Math" pitchFamily="34" charset="0"/>
                        <a:ea typeface="Cambria Math" pitchFamily="34" charset="-122"/>
                        <a:cs typeface="Cambria Math" pitchFamily="34" charset="-120"/>
                      </a:rPr>
                      <m:t>∈(0,</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𝛼</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smtClean="0">
                        <a:solidFill>
                          <a:srgbClr val="003760"/>
                        </a:solidFill>
                        <a:latin typeface="Cambria Math" pitchFamily="34" charset="0"/>
                        <a:ea typeface="Cambria Math" pitchFamily="34" charset="-122"/>
                        <a:cs typeface="Cambria Math" pitchFamily="34" charset="-120"/>
                      </a:rPr>
                      <m:t>≠0</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a:p>
                <a:pPr latinLnBrk="1">
                  <a:lnSpc>
                    <a:spcPts val="4400"/>
                  </a:lnSpc>
                </a:pPr>
                <a:r>
                  <a:rPr lang="en-US" altLang="zh-CN" b="0" i="0">
                    <a:solidFill>
                      <a:srgbClr val="003760"/>
                    </a:solidFill>
                    <a:latin typeface="Times New Roman" pitchFamily="34" charset="0"/>
                    <a:ea typeface="微软雅黑" pitchFamily="34" charset="-122"/>
                    <a:cs typeface="Times New Roman" pitchFamily="34" charset="-120"/>
                  </a:rPr>
                  <a:t>所</a:t>
                </a:r>
                <a:r>
                  <a:rPr lang="en-US" altLang="zh-CN" sz="1800" b="0" i="0">
                    <a:solidFill>
                      <a:srgbClr val="003760"/>
                    </a:solidFill>
                    <a:latin typeface="Times New Roman" pitchFamily="34" charset="0"/>
                    <a:ea typeface="微软雅黑" pitchFamily="34" charset="-122"/>
                    <a:cs typeface="Times New Roman" pitchFamily="34" charset="-120"/>
                  </a:rPr>
                  <a:t>以</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2−</m:t>
                    </m:r>
                    <m:r>
                      <m:rPr>
                        <m:sty m:val="p"/>
                      </m:rPr>
                      <a:rPr lang="en-US" altLang="zh-CN" sz="1800" b="0" i="0" smtClean="0">
                        <a:solidFill>
                          <a:srgbClr val="003760"/>
                        </a:solidFill>
                        <a:latin typeface="Cambria Math" pitchFamily="34" charset="0"/>
                        <a:ea typeface="Cambria Math" pitchFamily="34" charset="-122"/>
                        <a:cs typeface="Cambria Math" pitchFamily="34" charset="-120"/>
                      </a:rPr>
                      <m:t>cos</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𝛼</m:t>
                    </m:r>
                    <m:r>
                      <a:rPr lang="en-US" altLang="zh-CN" sz="1800" b="0" i="0" smtClean="0">
                        <a:solidFill>
                          <a:srgbClr val="003760"/>
                        </a:solidFill>
                        <a:latin typeface="Cambria Math" pitchFamily="34" charset="0"/>
                        <a:ea typeface="Cambria Math" pitchFamily="34" charset="-122"/>
                        <a:cs typeface="Cambria Math" pitchFamily="34" charset="-120"/>
                      </a:rPr>
                      <m:t>=2</m:t>
                    </m:r>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m:rPr>
                            <m:sty m:val="p"/>
                          </m:rPr>
                          <a:rPr lang="en-US" altLang="zh-CN" sz="1800" b="0" i="0">
                            <a:solidFill>
                              <a:srgbClr val="003760"/>
                            </a:solidFill>
                            <a:latin typeface="Cambria Math" pitchFamily="34" charset="0"/>
                            <a:ea typeface="Cambria Math" pitchFamily="34" charset="-122"/>
                            <a:cs typeface="Cambria Math" pitchFamily="34" charset="-120"/>
                          </a:rPr>
                          <m:t>cos</m:t>
                        </m:r>
                      </m:e>
                      <m:sup>
                        <m:r>
                          <a:rPr lang="en-US" altLang="zh-CN" sz="1800" b="0" i="0">
                            <a:solidFill>
                              <a:srgbClr val="003760"/>
                            </a:solidFill>
                            <a:latin typeface="Cambria Math" pitchFamily="34" charset="0"/>
                            <a:ea typeface="Cambria Math" pitchFamily="34" charset="-122"/>
                            <a:cs typeface="Cambria Math" pitchFamily="34" charset="-120"/>
                          </a:rPr>
                          <m:t>2</m:t>
                        </m:r>
                      </m:sup>
                    </m:sSup>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𝛼</m:t>
                        </m:r>
                      </m:num>
                      <m:den>
                        <m:r>
                          <a:rPr lang="en-US" altLang="zh-CN" sz="1800" b="0" i="0">
                            <a:solidFill>
                              <a:srgbClr val="003760"/>
                            </a:solidFill>
                            <a:latin typeface="Cambria Math" pitchFamily="34" charset="0"/>
                            <a:ea typeface="Cambria Math" pitchFamily="34" charset="-122"/>
                            <a:cs typeface="Cambria Math" pitchFamily="34" charset="-120"/>
                          </a:rPr>
                          <m:t>2</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，即</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2−</m:t>
                    </m:r>
                    <m:r>
                      <m:rPr>
                        <m:sty m:val="p"/>
                      </m:rPr>
                      <a:rPr lang="en-US" altLang="zh-CN" sz="1800" b="0" i="0" smtClean="0">
                        <a:solidFill>
                          <a:srgbClr val="003760"/>
                        </a:solidFill>
                        <a:latin typeface="Cambria Math" pitchFamily="34" charset="0"/>
                        <a:ea typeface="Cambria Math" pitchFamily="34" charset="-122"/>
                        <a:cs typeface="Cambria Math" pitchFamily="34" charset="-120"/>
                      </a:rPr>
                      <m:t>cos</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𝛼</m:t>
                    </m:r>
                    <m:r>
                      <a:rPr lang="en-US" altLang="zh-CN" sz="1800" b="0" i="0" smtClean="0">
                        <a:solidFill>
                          <a:srgbClr val="003760"/>
                        </a:solidFill>
                        <a:latin typeface="Cambria Math" pitchFamily="34" charset="0"/>
                        <a:ea typeface="Cambria Math" pitchFamily="34" charset="-122"/>
                        <a:cs typeface="Cambria Math" pitchFamily="34" charset="-120"/>
                      </a:rPr>
                      <m:t>=1+</m:t>
                    </m:r>
                    <m:r>
                      <m:rPr>
                        <m:sty m:val="p"/>
                      </m:rPr>
                      <a:rPr lang="en-US" altLang="zh-CN" sz="1800" b="0" i="0" smtClean="0">
                        <a:solidFill>
                          <a:srgbClr val="003760"/>
                        </a:solidFill>
                        <a:latin typeface="Cambria Math" pitchFamily="34" charset="0"/>
                        <a:ea typeface="Cambria Math" pitchFamily="34" charset="-122"/>
                        <a:cs typeface="Cambria Math" pitchFamily="34" charset="-120"/>
                      </a:rPr>
                      <m:t>cos</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𝛼</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a:p>
                <a:pPr latinLnBrk="1">
                  <a:lnSpc>
                    <a:spcPts val="4600"/>
                  </a:lnSpc>
                </a:pPr>
                <a:r>
                  <a:rPr lang="en-US" altLang="zh-CN" b="0" i="0">
                    <a:solidFill>
                      <a:srgbClr val="003760"/>
                    </a:solidFill>
                    <a:latin typeface="Times New Roman" pitchFamily="34" charset="0"/>
                    <a:ea typeface="微软雅黑" pitchFamily="34" charset="-122"/>
                    <a:cs typeface="Times New Roman" pitchFamily="34" charset="-120"/>
                  </a:rPr>
                  <a:t>解</a:t>
                </a:r>
                <a:r>
                  <a:rPr lang="en-US" altLang="zh-CN" sz="1800" b="0" i="0">
                    <a:solidFill>
                      <a:srgbClr val="003760"/>
                    </a:solidFill>
                    <a:latin typeface="Times New Roman" pitchFamily="34" charset="0"/>
                    <a:ea typeface="微软雅黑" pitchFamily="34" charset="-122"/>
                    <a:cs typeface="Times New Roman" pitchFamily="34" charset="-120"/>
                  </a:rPr>
                  <a:t>得</a:t>
                </a:r>
                <a14:m>
                  <m:oMath xmlns:m="http://schemas.openxmlformats.org/officeDocument/2006/math">
                    <m:r>
                      <m:rPr>
                        <m:sty m:val="p"/>
                      </m:rPr>
                      <a:rPr lang="en-US" altLang="zh-CN" sz="1800" b="0" i="0" smtClean="0">
                        <a:solidFill>
                          <a:srgbClr val="003760"/>
                        </a:solidFill>
                        <a:latin typeface="Cambria Math" pitchFamily="34" charset="0"/>
                        <a:ea typeface="Cambria Math" pitchFamily="34" charset="-122"/>
                        <a:cs typeface="Cambria Math" pitchFamily="34" charset="-120"/>
                      </a:rPr>
                      <m:t>cos</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𝛼</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2</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.又因为</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𝛼</m:t>
                    </m:r>
                    <m:r>
                      <a:rPr lang="en-US" altLang="zh-CN" sz="1800" b="0" i="0" smtClean="0">
                        <a:solidFill>
                          <a:srgbClr val="003760"/>
                        </a:solidFill>
                        <a:latin typeface="Cambria Math" pitchFamily="34" charset="0"/>
                        <a:ea typeface="Cambria Math" pitchFamily="34" charset="-122"/>
                        <a:cs typeface="Cambria Math" pitchFamily="34" charset="-120"/>
                      </a:rPr>
                      <m:t>∈(0,</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，所以</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𝛼</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m:rPr>
                        <m:sty m:val="p"/>
                      </m:rPr>
                      <a:rPr lang="en-US" altLang="zh-CN" sz="1800" b="0" i="0" smtClean="0">
                        <a:solidFill>
                          <a:srgbClr val="003760"/>
                        </a:solidFill>
                        <a:latin typeface="Cambria Math" pitchFamily="34" charset="0"/>
                        <a:ea typeface="Cambria Math" pitchFamily="34" charset="-122"/>
                        <a:cs typeface="Cambria Math" pitchFamily="34" charset="-120"/>
                      </a:rPr>
                      <m:t>tan</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𝛼</m:t>
                    </m:r>
                    <m:r>
                      <a:rPr lang="en-US" altLang="zh-CN" sz="1800" b="0" i="0" smtClean="0">
                        <a:solidFill>
                          <a:srgbClr val="003760"/>
                        </a:solidFill>
                        <a:latin typeface="Cambria Math" pitchFamily="34" charset="0"/>
                        <a:ea typeface="Cambria Math" pitchFamily="34" charset="-122"/>
                        <a:cs typeface="Cambria Math" pitchFamily="34" charset="-120"/>
                      </a:rPr>
                      <m:t>=</m:t>
                    </m:r>
                    <m:rad>
                      <m:radPr>
                        <m:degHide m:val="on"/>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3</m:t>
                        </m:r>
                      </m:e>
                    </m:rad>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a:p>
                <a:pPr latinLnBrk="1">
                  <a:lnSpc>
                    <a:spcPts val="3100"/>
                  </a:lnSpc>
                </a:pPr>
                <a:r>
                  <a:rPr lang="en-US" altLang="zh-CN" b="0" i="0">
                    <a:solidFill>
                      <a:srgbClr val="003760"/>
                    </a:solidFill>
                    <a:latin typeface="Times New Roman" pitchFamily="34" charset="0"/>
                    <a:ea typeface="微软雅黑" pitchFamily="34" charset="-122"/>
                    <a:cs typeface="Times New Roman" pitchFamily="34" charset="-120"/>
                  </a:rPr>
                  <a:t>故</a:t>
                </a:r>
                <a:r>
                  <a:rPr lang="en-US" altLang="zh-CN" sz="1800" b="0" i="0">
                    <a:solidFill>
                      <a:srgbClr val="003760"/>
                    </a:solidFill>
                    <a:latin typeface="Times New Roman" pitchFamily="34" charset="0"/>
                    <a:ea typeface="微软雅黑" pitchFamily="34" charset="-122"/>
                    <a:cs typeface="Times New Roman" pitchFamily="34" charset="-120"/>
                  </a:rPr>
                  <a:t>选</a:t>
                </a:r>
                <a:r>
                  <a:rPr lang="en-US" altLang="zh-CN" sz="1800" b="0" i="0" dirty="0">
                    <a:solidFill>
                      <a:srgbClr val="003760"/>
                    </a:solidFill>
                    <a:latin typeface="Times New Roman" pitchFamily="34" charset="0"/>
                    <a:ea typeface="微软雅黑" pitchFamily="34" charset="-122"/>
                    <a:cs typeface="Times New Roman" pitchFamily="34" charset="-120"/>
                  </a:rPr>
                  <a:t>B．</a:t>
                </a:r>
                <a:endParaRPr lang="en-US" altLang="zh-CN" sz="1800" dirty="0">
                  <a:solidFill>
                    <a:srgbClr val="003760"/>
                  </a:solidFill>
                </a:endParaRPr>
              </a:p>
            </p:txBody>
          </p:sp>
        </mc:Choice>
        <mc:Fallback xmlns="">
          <p:sp>
            <p:nvSpPr>
              <p:cNvPr id="5" name="QC_6_AS.88_1#437ddfd6e?vaa=1&amp;vcp=1&amp;vop=1&amp;pid=69e52d30c&amp;color=0,55,96&amp;vtp=1&amp;bbb=1"/>
              <p:cNvSpPr>
                <a:spLocks noRot="1" noChangeAspect="1" noMove="1" noResize="1" noEditPoints="1" noAdjustHandles="1" noChangeArrowheads="1" noChangeShapeType="1" noTextEdit="1"/>
              </p:cNvSpPr>
              <p:nvPr/>
            </p:nvSpPr>
            <p:spPr>
              <a:xfrm>
                <a:off x="502920" y="2696323"/>
                <a:ext cx="10570464" cy="2589340"/>
              </a:xfrm>
              <a:prstGeom prst="rect">
                <a:avLst/>
              </a:prstGeom>
              <a:blipFill>
                <a:blip r:embed="rId5"/>
                <a:stretch>
                  <a:fillRect l="-1384" b="-5412"/>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anim calcmode="lin" valueType="num">
                                      <p:cBhvr>
                                        <p:cTn id="8" dur="500" fill="hold"/>
                                        <p:tgtEl>
                                          <p:spTgt spid="5">
                                            <p:bg/>
                                          </p:spTgt>
                                        </p:tgtEl>
                                        <p:attrNameLst>
                                          <p:attrName>ppt_x</p:attrName>
                                        </p:attrNameLst>
                                      </p:cBhvr>
                                      <p:tavLst>
                                        <p:tav tm="0">
                                          <p:val>
                                            <p:strVal val="#ppt_x"/>
                                          </p:val>
                                        </p:tav>
                                        <p:tav tm="100000">
                                          <p:val>
                                            <p:strVal val="#ppt_x"/>
                                          </p:val>
                                        </p:tav>
                                      </p:tavLst>
                                    </p:anim>
                                    <p:anim calcmode="lin" valueType="num">
                                      <p:cBhvr>
                                        <p:cTn id="9" dur="500" fill="hold"/>
                                        <p:tgtEl>
                                          <p:spTgt spid="5">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Effect transition="in" filter="fade">
                                      <p:cBhvr>
                                        <p:cTn id="12" dur="500"/>
                                        <p:tgtEl>
                                          <p:spTgt spid="5">
                                            <p:txEl>
                                              <p:pRg st="0" end="0"/>
                                            </p:txEl>
                                          </p:spTgt>
                                        </p:tgtEl>
                                      </p:cBhvr>
                                    </p:animEffect>
                                    <p:anim calcmode="lin" valueType="num">
                                      <p:cBhvr>
                                        <p:cTn id="13"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5">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5">
                                            <p:txEl>
                                              <p:pRg st="1" end="1"/>
                                            </p:txEl>
                                          </p:spTgt>
                                        </p:tgtEl>
                                        <p:attrNameLst>
                                          <p:attrName>style.visibility</p:attrName>
                                        </p:attrNameLst>
                                      </p:cBhvr>
                                      <p:to>
                                        <p:strVal val="visible"/>
                                      </p:to>
                                    </p:set>
                                    <p:animEffect transition="in" filter="fade">
                                      <p:cBhvr>
                                        <p:cTn id="17" dur="500"/>
                                        <p:tgtEl>
                                          <p:spTgt spid="5">
                                            <p:txEl>
                                              <p:pRg st="1" end="1"/>
                                            </p:txEl>
                                          </p:spTgt>
                                        </p:tgtEl>
                                      </p:cBhvr>
                                    </p:animEffect>
                                    <p:anim calcmode="lin" valueType="num">
                                      <p:cBhvr>
                                        <p:cTn id="18"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5">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5">
                                            <p:txEl>
                                              <p:pRg st="2" end="2"/>
                                            </p:txEl>
                                          </p:spTgt>
                                        </p:tgtEl>
                                        <p:attrNameLst>
                                          <p:attrName>style.visibility</p:attrName>
                                        </p:attrNameLst>
                                      </p:cBhvr>
                                      <p:to>
                                        <p:strVal val="visible"/>
                                      </p:to>
                                    </p:set>
                                    <p:animEffect transition="in" filter="fade">
                                      <p:cBhvr>
                                        <p:cTn id="22" dur="500"/>
                                        <p:tgtEl>
                                          <p:spTgt spid="5">
                                            <p:txEl>
                                              <p:pRg st="2" end="2"/>
                                            </p:txEl>
                                          </p:spTgt>
                                        </p:tgtEl>
                                      </p:cBhvr>
                                    </p:animEffect>
                                    <p:anim calcmode="lin" valueType="num">
                                      <p:cBhvr>
                                        <p:cTn id="23"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5">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5">
                                            <p:txEl>
                                              <p:pRg st="3" end="3"/>
                                            </p:txEl>
                                          </p:spTgt>
                                        </p:tgtEl>
                                        <p:attrNameLst>
                                          <p:attrName>style.visibility</p:attrName>
                                        </p:attrNameLst>
                                      </p:cBhvr>
                                      <p:to>
                                        <p:strVal val="visible"/>
                                      </p:to>
                                    </p:set>
                                    <p:animEffect transition="in" filter="fade">
                                      <p:cBhvr>
                                        <p:cTn id="27" dur="500"/>
                                        <p:tgtEl>
                                          <p:spTgt spid="5">
                                            <p:txEl>
                                              <p:pRg st="3" end="3"/>
                                            </p:txEl>
                                          </p:spTgt>
                                        </p:tgtEl>
                                      </p:cBhvr>
                                    </p:animEffect>
                                    <p:anim calcmode="lin" valueType="num">
                                      <p:cBhvr>
                                        <p:cTn id="28" dur="500" fill="hold"/>
                                        <p:tgtEl>
                                          <p:spTgt spid="5">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5">
                                            <p:txEl>
                                              <p:pRg st="3" end="3"/>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5">
                                            <p:txEl>
                                              <p:pRg st="4" end="4"/>
                                            </p:txEl>
                                          </p:spTgt>
                                        </p:tgtEl>
                                        <p:attrNameLst>
                                          <p:attrName>style.visibility</p:attrName>
                                        </p:attrNameLst>
                                      </p:cBhvr>
                                      <p:to>
                                        <p:strVal val="visible"/>
                                      </p:to>
                                    </p:set>
                                    <p:animEffect transition="in" filter="fade">
                                      <p:cBhvr>
                                        <p:cTn id="32" dur="500"/>
                                        <p:tgtEl>
                                          <p:spTgt spid="5">
                                            <p:txEl>
                                              <p:pRg st="4" end="4"/>
                                            </p:txEl>
                                          </p:spTgt>
                                        </p:tgtEl>
                                      </p:cBhvr>
                                    </p:animEffect>
                                    <p:anim calcmode="lin" valueType="num">
                                      <p:cBhvr>
                                        <p:cTn id="33" dur="500" fill="hold"/>
                                        <p:tgtEl>
                                          <p:spTgt spid="5">
                                            <p:txEl>
                                              <p:pRg st="4" end="4"/>
                                            </p:txEl>
                                          </p:spTgt>
                                        </p:tgtEl>
                                        <p:attrNameLst>
                                          <p:attrName>ppt_x</p:attrName>
                                        </p:attrNameLst>
                                      </p:cBhvr>
                                      <p:tavLst>
                                        <p:tav tm="0">
                                          <p:val>
                                            <p:strVal val="#ppt_x"/>
                                          </p:val>
                                        </p:tav>
                                        <p:tav tm="100000">
                                          <p:val>
                                            <p:strVal val="#ppt_x"/>
                                          </p:val>
                                        </p:tav>
                                      </p:tavLst>
                                    </p:anim>
                                    <p:anim calcmode="lin" valueType="num">
                                      <p:cBhvr>
                                        <p:cTn id="34" dur="500" fill="hold"/>
                                        <p:tgtEl>
                                          <p:spTgt spid="5">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42" presetClass="entr" presetSubtype="0" fill="hold" grpId="0" nodeType="clickEffect">
                                  <p:stCondLst>
                                    <p:cond delay="0"/>
                                  </p:stCondLst>
                                  <p:childTnLst>
                                    <p:set>
                                      <p:cBhvr>
                                        <p:cTn id="38" dur="1" fill="hold">
                                          <p:stCondLst>
                                            <p:cond delay="0"/>
                                          </p:stCondLst>
                                        </p:cTn>
                                        <p:tgtEl>
                                          <p:spTgt spid="3">
                                            <p:bg/>
                                          </p:spTgt>
                                        </p:tgtEl>
                                        <p:attrNameLst>
                                          <p:attrName>style.visibility</p:attrName>
                                        </p:attrNameLst>
                                      </p:cBhvr>
                                      <p:to>
                                        <p:strVal val="visible"/>
                                      </p:to>
                                    </p:set>
                                    <p:animEffect transition="in" filter="fade">
                                      <p:cBhvr>
                                        <p:cTn id="39" dur="500"/>
                                        <p:tgtEl>
                                          <p:spTgt spid="3">
                                            <p:bg/>
                                          </p:spTgt>
                                        </p:tgtEl>
                                      </p:cBhvr>
                                    </p:animEffect>
                                    <p:anim calcmode="lin" valueType="num">
                                      <p:cBhvr>
                                        <p:cTn id="40" dur="500" fill="hold"/>
                                        <p:tgtEl>
                                          <p:spTgt spid="3">
                                            <p:bg/>
                                          </p:spTgt>
                                        </p:tgtEl>
                                        <p:attrNameLst>
                                          <p:attrName>ppt_x</p:attrName>
                                        </p:attrNameLst>
                                      </p:cBhvr>
                                      <p:tavLst>
                                        <p:tav tm="0">
                                          <p:val>
                                            <p:strVal val="#ppt_x"/>
                                          </p:val>
                                        </p:tav>
                                        <p:tav tm="100000">
                                          <p:val>
                                            <p:strVal val="#ppt_x"/>
                                          </p:val>
                                        </p:tav>
                                      </p:tavLst>
                                    </p:anim>
                                    <p:anim calcmode="lin" valueType="num">
                                      <p:cBhvr>
                                        <p:cTn id="41" dur="500" fill="hold"/>
                                        <p:tgtEl>
                                          <p:spTgt spid="3">
                                            <p:bg/>
                                          </p:spTgt>
                                        </p:tgtEl>
                                        <p:attrNameLst>
                                          <p:attrName>ppt_y</p:attrName>
                                        </p:attrNameLst>
                                      </p:cBhvr>
                                      <p:tavLst>
                                        <p:tav tm="0">
                                          <p:val>
                                            <p:strVal val="#ppt_y+.1"/>
                                          </p:val>
                                        </p:tav>
                                        <p:tav tm="100000">
                                          <p:val>
                                            <p:strVal val="#ppt_y"/>
                                          </p:val>
                                        </p:tav>
                                      </p:tavLst>
                                    </p:anim>
                                  </p:childTnLst>
                                </p:cTn>
                              </p:par>
                              <p:par>
                                <p:cTn id="42" presetID="42" presetClass="entr" presetSubtype="0" fill="hold" grpId="0" nodeType="withEffect">
                                  <p:stCondLst>
                                    <p:cond delay="0"/>
                                  </p:stCondLst>
                                  <p:childTnLst>
                                    <p:set>
                                      <p:cBhvr>
                                        <p:cTn id="43" dur="1" fill="hold">
                                          <p:stCondLst>
                                            <p:cond delay="0"/>
                                          </p:stCondLst>
                                        </p:cTn>
                                        <p:tgtEl>
                                          <p:spTgt spid="3">
                                            <p:txEl>
                                              <p:pRg st="0" end="0"/>
                                            </p:txEl>
                                          </p:spTgt>
                                        </p:tgtEl>
                                        <p:attrNameLst>
                                          <p:attrName>style.visibility</p:attrName>
                                        </p:attrNameLst>
                                      </p:cBhvr>
                                      <p:to>
                                        <p:strVal val="visible"/>
                                      </p:to>
                                    </p:set>
                                    <p:animEffect transition="in" filter="fade">
                                      <p:cBhvr>
                                        <p:cTn id="44" dur="500"/>
                                        <p:tgtEl>
                                          <p:spTgt spid="3">
                                            <p:txEl>
                                              <p:pRg st="0" end="0"/>
                                            </p:txEl>
                                          </p:spTgt>
                                        </p:tgtEl>
                                      </p:cBhvr>
                                    </p:animEffect>
                                    <p:anim calcmode="lin" valueType="num">
                                      <p:cBhvr>
                                        <p:cTn id="45"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46" dur="5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48.xml><?xml version="1.0" encoding="utf-8"?>
<p:sld xmlns:a="http://schemas.openxmlformats.org/drawingml/2006/main" xmlns:r="http://schemas.openxmlformats.org/officeDocument/2006/relationships" xmlns:p="http://schemas.openxmlformats.org/presentationml/2006/main">
  <p:cSld name="Slide 44&amp;si=44">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C_6_BD.91_1#1a5d78e97?vaa=1&amp;vcp=1&amp;vop=1&amp;pid=69e52d30c&amp;color=0,55,96&amp;vtp=1&amp;bt=1&amp;bbb=1"/>
              <p:cNvSpPr/>
              <p:nvPr/>
            </p:nvSpPr>
            <p:spPr>
              <a:xfrm>
                <a:off x="502920" y="2793573"/>
                <a:ext cx="10570464" cy="360680"/>
              </a:xfrm>
              <a:prstGeom prst="rect">
                <a:avLst/>
              </a:prstGeom>
              <a:noFill/>
              <a:ln/>
            </p:spPr>
            <p:txBody>
              <a:bodyPr wrap="none" lIns="0" tIns="0" rIns="0" bIns="0" rtlCol="0" anchor="t"/>
              <a:lstStyle/>
              <a:p>
                <a:pPr algn="l" latinLnBrk="1">
                  <a:lnSpc>
                    <a:spcPts val="3200"/>
                  </a:lnSpc>
                </a:pPr>
                <a:r>
                  <a:rPr lang="en-US" altLang="zh-CN" sz="1800" b="1" i="0" dirty="0">
                    <a:solidFill>
                      <a:srgbClr val="003760"/>
                    </a:solidFill>
                    <a:latin typeface="Times New Roman" pitchFamily="34" charset="0"/>
                    <a:ea typeface="微软雅黑" pitchFamily="34" charset="-122"/>
                    <a:cs typeface="Times New Roman" pitchFamily="34" charset="-120"/>
                  </a:rPr>
                  <a:t>3.</a:t>
                </a:r>
                <a:r>
                  <a:rPr lang="en-US" altLang="zh-CN" sz="1800" b="0" i="0" dirty="0">
                    <a:solidFill>
                      <a:srgbClr val="003760"/>
                    </a:solidFill>
                    <a:latin typeface="Times New Roman" pitchFamily="34" charset="0"/>
                    <a:ea typeface="微软雅黑" pitchFamily="34" charset="-122"/>
                    <a:cs typeface="Times New Roman" pitchFamily="34" charset="-120"/>
                  </a:rPr>
                  <a:t>若</a:t>
                </a:r>
                <a14:m>
                  <m:oMath xmlns:m="http://schemas.openxmlformats.org/officeDocument/2006/math">
                    <m:r>
                      <m:rPr>
                        <m:nor/>
                      </m:rPr>
                      <a:rPr lang="en-US" altLang="zh-CN" sz="1800" b="0" i="0" smtClean="0">
                        <a:solidFill>
                          <a:srgbClr val="003760"/>
                        </a:solidFill>
                        <a:latin typeface="Cambria Math" pitchFamily="34" charset="0"/>
                        <a:ea typeface="Cambria Math" pitchFamily="34" charset="-122"/>
                        <a:cs typeface="Cambria Math" pitchFamily="34" charset="-120"/>
                      </a:rPr>
                      <m:t>sin</m:t>
                    </m:r>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74</m:t>
                        </m:r>
                      </m:e>
                      <m:sup>
                        <m:r>
                          <a:rPr lang="en-US" altLang="zh-CN" sz="1800" b="0" i="0">
                            <a:solidFill>
                              <a:srgbClr val="003760"/>
                            </a:solidFill>
                            <a:latin typeface="Cambria Math" pitchFamily="34" charset="0"/>
                            <a:ea typeface="Cambria Math" pitchFamily="34" charset="-122"/>
                            <a:cs typeface="Cambria Math" pitchFamily="34" charset="-120"/>
                          </a:rPr>
                          <m:t>∘</m:t>
                        </m:r>
                      </m:sup>
                    </m:sSup>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𝑚</m:t>
                    </m:r>
                  </m:oMath>
                </a14:m>
                <a:r>
                  <a:rPr lang="en-US" altLang="zh-CN" sz="1800" b="0" i="0" dirty="0">
                    <a:solidFill>
                      <a:srgbClr val="003760"/>
                    </a:solidFill>
                    <a:latin typeface="Times New Roman" pitchFamily="34" charset="0"/>
                    <a:ea typeface="微软雅黑" pitchFamily="34" charset="-122"/>
                    <a:cs typeface="Times New Roman" pitchFamily="34" charset="-120"/>
                  </a:rPr>
                  <a:t>，则</a:t>
                </a:r>
                <a14:m>
                  <m:oMath xmlns:m="http://schemas.openxmlformats.org/officeDocument/2006/math">
                    <m:r>
                      <m:rPr>
                        <m:nor/>
                      </m:rPr>
                      <a:rPr lang="en-US" altLang="zh-CN" sz="1800" b="0" i="0" smtClean="0">
                        <a:solidFill>
                          <a:srgbClr val="003760"/>
                        </a:solidFill>
                        <a:latin typeface="Cambria Math" pitchFamily="34" charset="0"/>
                        <a:ea typeface="Cambria Math" pitchFamily="34" charset="-122"/>
                        <a:cs typeface="Cambria Math" pitchFamily="34" charset="-120"/>
                      </a:rPr>
                      <m:t>cos</m:t>
                    </m:r>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8</m:t>
                        </m:r>
                      </m:e>
                      <m:sup>
                        <m:r>
                          <a:rPr lang="en-US" altLang="zh-CN" sz="1800" b="0" i="0">
                            <a:solidFill>
                              <a:srgbClr val="003760"/>
                            </a:solidFill>
                            <a:latin typeface="Cambria Math" pitchFamily="34" charset="0"/>
                            <a:ea typeface="Cambria Math" pitchFamily="34" charset="-122"/>
                            <a:cs typeface="Cambria Math" pitchFamily="34" charset="-120"/>
                          </a:rPr>
                          <m:t>∘</m:t>
                        </m:r>
                      </m:sup>
                    </m:sSup>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p:txBody>
          </p:sp>
        </mc:Choice>
        <mc:Fallback xmlns="">
          <p:sp>
            <p:nvSpPr>
              <p:cNvPr id="2" name="QC_6_BD.91_1#1a5d78e97?vaa=1&amp;vcp=1&amp;vop=1&amp;pid=69e52d30c&amp;color=0,55,96&amp;vtp=1&amp;bt=1&amp;bbb=1"/>
              <p:cNvSpPr>
                <a:spLocks noRot="1" noChangeAspect="1" noMove="1" noResize="1" noEditPoints="1" noAdjustHandles="1" noChangeArrowheads="1" noChangeShapeType="1" noTextEdit="1"/>
              </p:cNvSpPr>
              <p:nvPr/>
            </p:nvSpPr>
            <p:spPr>
              <a:xfrm>
                <a:off x="502920" y="2793573"/>
                <a:ext cx="10570464" cy="360680"/>
              </a:xfrm>
              <a:prstGeom prst="rect">
                <a:avLst/>
              </a:prstGeom>
              <a:blipFill>
                <a:blip r:embed="rId3"/>
                <a:stretch>
                  <a:fillRect l="-1384" b="-40678"/>
                </a:stretch>
              </a:blipFill>
              <a:ln/>
            </p:spPr>
            <p:txBody>
              <a:bodyPr/>
              <a:lstStyle/>
              <a:p>
                <a:r>
                  <a:rPr lang="zh-CN" altLang="en-US">
                    <a:noFill/>
                  </a:rPr>
                  <a:t> </a:t>
                </a:r>
              </a:p>
            </p:txBody>
          </p:sp>
        </mc:Fallback>
      </mc:AlternateContent>
      <p:sp>
        <p:nvSpPr>
          <p:cNvPr id="3" name="QC_6_AN.93_1#1a5d78e97.bracket?vaa=1&amp;vcp=1&amp;vop=1&amp;pid=69e52d30c&amp;color=0,55,96&amp;vpa=16&amp;vtp=1"/>
          <p:cNvSpPr/>
          <p:nvPr/>
        </p:nvSpPr>
        <p:spPr>
          <a:xfrm>
            <a:off x="3408680" y="2875362"/>
            <a:ext cx="354013" cy="303530"/>
          </a:xfrm>
          <a:prstGeom prst="rect">
            <a:avLst/>
          </a:prstGeom>
          <a:noFill/>
          <a:ln/>
        </p:spPr>
        <p:txBody>
          <a:bodyPr wrap="none" lIns="0" tIns="0" rIns="0" bIns="0" rtlCol="0" anchor="t"/>
          <a:lstStyle/>
          <a:p>
            <a:pPr algn="ctr" latinLnBrk="1">
              <a:lnSpc>
                <a:spcPts val="2500"/>
              </a:lnSpc>
            </a:pPr>
            <a:r>
              <a:rPr lang="en-US" altLang="zh-CN" sz="2000" b="0" i="0" dirty="0">
                <a:solidFill>
                  <a:srgbClr val="6161F4"/>
                </a:solidFill>
                <a:latin typeface="Times New Roman" pitchFamily="34" charset="0"/>
                <a:ea typeface="微软雅黑" pitchFamily="34" charset="-122"/>
                <a:cs typeface="Times New Roman" pitchFamily="34" charset="-120"/>
              </a:rPr>
              <a:t>C</a:t>
            </a:r>
            <a:endParaRPr lang="en-US" altLang="zh-CN" sz="2000" dirty="0">
              <a:solidFill>
                <a:srgbClr val="6161F4"/>
              </a:solidFill>
            </a:endParaRPr>
          </a:p>
        </p:txBody>
      </p:sp>
      <mc:AlternateContent xmlns:mc="http://schemas.openxmlformats.org/markup-compatibility/2006" xmlns:a14="http://schemas.microsoft.com/office/drawing/2010/main">
        <mc:Choice Requires="a14">
          <p:sp>
            <p:nvSpPr>
              <p:cNvPr id="4" name="QC_6_BD.91_2#1a5d78e97.choices?vaa=1&amp;vcp=1&amp;vop=1&amp;pid=69e52d30c&amp;color=0,55,96&amp;vtp=1&amp;bbb=1"/>
              <p:cNvSpPr/>
              <p:nvPr/>
            </p:nvSpPr>
            <p:spPr>
              <a:xfrm>
                <a:off x="502920" y="3164160"/>
                <a:ext cx="10570464" cy="485013"/>
              </a:xfrm>
              <a:prstGeom prst="rect">
                <a:avLst/>
              </a:prstGeom>
              <a:noFill/>
              <a:ln/>
            </p:spPr>
            <p:txBody>
              <a:bodyPr wrap="none" lIns="0" tIns="0" rIns="0" bIns="0" rtlCol="0" anchor="t"/>
              <a:lstStyle/>
              <a:p>
                <a:pPr latinLnBrk="1">
                  <a:lnSpc>
                    <a:spcPts val="3900"/>
                  </a:lnSpc>
                  <a:tabLst>
                    <a:tab pos="2607691" algn="l"/>
                    <a:tab pos="5393182" algn="l"/>
                    <a:tab pos="7975473" algn="l"/>
                  </a:tabLst>
                </a:pP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14:m>
                  <m:oMath xmlns:m="http://schemas.openxmlformats.org/officeDocument/2006/math">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2(1−</m:t>
                            </m:r>
                            <m:r>
                              <a:rPr lang="en-US" altLang="zh-CN" sz="1800" b="0" i="0">
                                <a:solidFill>
                                  <a:srgbClr val="003760"/>
                                </a:solidFill>
                                <a:latin typeface="Cambria Math" pitchFamily="34" charset="0"/>
                                <a:ea typeface="Cambria Math" pitchFamily="34" charset="-122"/>
                                <a:cs typeface="Cambria Math" pitchFamily="34" charset="-120"/>
                              </a:rPr>
                              <m:t>𝑚</m:t>
                            </m:r>
                            <m:r>
                              <a:rPr lang="en-US" altLang="zh-CN" sz="1800" b="0" i="0">
                                <a:solidFill>
                                  <a:srgbClr val="003760"/>
                                </a:solidFill>
                                <a:latin typeface="Cambria Math" pitchFamily="34" charset="0"/>
                                <a:ea typeface="Cambria Math" pitchFamily="34" charset="-122"/>
                                <a:cs typeface="Cambria Math" pitchFamily="34" charset="-120"/>
                              </a:rPr>
                              <m:t>)</m:t>
                            </m:r>
                          </m:e>
                        </m:rad>
                      </m:num>
                      <m:den>
                        <m:r>
                          <a:rPr lang="en-US" altLang="zh-CN" sz="1800" b="0" i="0">
                            <a:solidFill>
                              <a:srgbClr val="003760"/>
                            </a:solidFill>
                            <a:latin typeface="Cambria Math" pitchFamily="34" charset="0"/>
                            <a:ea typeface="Cambria Math" pitchFamily="34" charset="-122"/>
                            <a:cs typeface="Cambria Math" pitchFamily="34" charset="-120"/>
                          </a:rPr>
                          <m:t>2</m:t>
                        </m:r>
                      </m:den>
                    </m:f>
                  </m:oMath>
                </a14:m>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B</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2(1−</m:t>
                            </m:r>
                            <m:r>
                              <a:rPr lang="en-US" altLang="zh-CN" sz="1800" b="0" i="0">
                                <a:solidFill>
                                  <a:srgbClr val="003760"/>
                                </a:solidFill>
                                <a:latin typeface="Cambria Math" pitchFamily="34" charset="0"/>
                                <a:ea typeface="Cambria Math" pitchFamily="34" charset="-122"/>
                                <a:cs typeface="Cambria Math" pitchFamily="34" charset="-120"/>
                              </a:rPr>
                              <m:t>𝑚</m:t>
                            </m:r>
                            <m:r>
                              <a:rPr lang="en-US" altLang="zh-CN" sz="1800" b="0" i="0">
                                <a:solidFill>
                                  <a:srgbClr val="003760"/>
                                </a:solidFill>
                                <a:latin typeface="Cambria Math" pitchFamily="34" charset="0"/>
                                <a:ea typeface="Cambria Math" pitchFamily="34" charset="-122"/>
                                <a:cs typeface="Cambria Math" pitchFamily="34" charset="-120"/>
                              </a:rPr>
                              <m:t>)</m:t>
                            </m:r>
                          </m:e>
                        </m:rad>
                      </m:num>
                      <m:den>
                        <m:r>
                          <a:rPr lang="en-US" altLang="zh-CN" sz="1800" b="0" i="0">
                            <a:solidFill>
                              <a:srgbClr val="003760"/>
                            </a:solidFill>
                            <a:latin typeface="Cambria Math" pitchFamily="34" charset="0"/>
                            <a:ea typeface="Cambria Math" pitchFamily="34" charset="-122"/>
                            <a:cs typeface="Cambria Math" pitchFamily="34" charset="-120"/>
                          </a:rPr>
                          <m:t>2</m:t>
                        </m:r>
                      </m:den>
                    </m:f>
                  </m:oMath>
                </a14:m>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C</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14:m>
                  <m:oMath xmlns:m="http://schemas.openxmlformats.org/officeDocument/2006/math">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2(1+</m:t>
                            </m:r>
                            <m:r>
                              <a:rPr lang="en-US" altLang="zh-CN" sz="1800" b="0" i="0">
                                <a:solidFill>
                                  <a:srgbClr val="003760"/>
                                </a:solidFill>
                                <a:latin typeface="Cambria Math" pitchFamily="34" charset="0"/>
                                <a:ea typeface="Cambria Math" pitchFamily="34" charset="-122"/>
                                <a:cs typeface="Cambria Math" pitchFamily="34" charset="-120"/>
                              </a:rPr>
                              <m:t>𝑚</m:t>
                            </m:r>
                            <m:r>
                              <a:rPr lang="en-US" altLang="zh-CN" sz="1800" b="0" i="0">
                                <a:solidFill>
                                  <a:srgbClr val="003760"/>
                                </a:solidFill>
                                <a:latin typeface="Cambria Math" pitchFamily="34" charset="0"/>
                                <a:ea typeface="Cambria Math" pitchFamily="34" charset="-122"/>
                                <a:cs typeface="Cambria Math" pitchFamily="34" charset="-120"/>
                              </a:rPr>
                              <m:t>)</m:t>
                            </m:r>
                          </m:e>
                        </m:rad>
                      </m:num>
                      <m:den>
                        <m:r>
                          <a:rPr lang="en-US" altLang="zh-CN" sz="1800" b="0" i="0">
                            <a:solidFill>
                              <a:srgbClr val="003760"/>
                            </a:solidFill>
                            <a:latin typeface="Cambria Math" pitchFamily="34" charset="0"/>
                            <a:ea typeface="Cambria Math" pitchFamily="34" charset="-122"/>
                            <a:cs typeface="Cambria Math" pitchFamily="34" charset="-120"/>
                          </a:rPr>
                          <m:t>2</m:t>
                        </m:r>
                      </m:den>
                    </m:f>
                  </m:oMath>
                </a14:m>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D</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2(1+</m:t>
                            </m:r>
                            <m:r>
                              <a:rPr lang="en-US" altLang="zh-CN" sz="1800" b="0" i="0">
                                <a:solidFill>
                                  <a:srgbClr val="003760"/>
                                </a:solidFill>
                                <a:latin typeface="Cambria Math" pitchFamily="34" charset="0"/>
                                <a:ea typeface="Cambria Math" pitchFamily="34" charset="-122"/>
                                <a:cs typeface="Cambria Math" pitchFamily="34" charset="-120"/>
                              </a:rPr>
                              <m:t>𝑚</m:t>
                            </m:r>
                            <m:r>
                              <a:rPr lang="en-US" altLang="zh-CN" sz="1800" b="0" i="0">
                                <a:solidFill>
                                  <a:srgbClr val="003760"/>
                                </a:solidFill>
                                <a:latin typeface="Cambria Math" pitchFamily="34" charset="0"/>
                                <a:ea typeface="Cambria Math" pitchFamily="34" charset="-122"/>
                                <a:cs typeface="Cambria Math" pitchFamily="34" charset="-120"/>
                              </a:rPr>
                              <m:t>)</m:t>
                            </m:r>
                          </m:e>
                        </m:rad>
                      </m:num>
                      <m:den>
                        <m:r>
                          <a:rPr lang="en-US" altLang="zh-CN" sz="1800" b="0" i="0">
                            <a:solidFill>
                              <a:srgbClr val="003760"/>
                            </a:solidFill>
                            <a:latin typeface="Cambria Math" pitchFamily="34" charset="0"/>
                            <a:ea typeface="Cambria Math" pitchFamily="34" charset="-122"/>
                            <a:cs typeface="Cambria Math" pitchFamily="34" charset="-120"/>
                          </a:rPr>
                          <m:t>2</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800" dirty="0"/>
              </a:p>
            </p:txBody>
          </p:sp>
        </mc:Choice>
        <mc:Fallback xmlns="">
          <p:sp>
            <p:nvSpPr>
              <p:cNvPr id="4" name="QC_6_BD.91_2#1a5d78e97.choices?vaa=1&amp;vcp=1&amp;vop=1&amp;pid=69e52d30c&amp;color=0,55,96&amp;vtp=1&amp;bbb=1"/>
              <p:cNvSpPr>
                <a:spLocks noRot="1" noChangeAspect="1" noMove="1" noResize="1" noEditPoints="1" noAdjustHandles="1" noChangeArrowheads="1" noChangeShapeType="1" noTextEdit="1"/>
              </p:cNvSpPr>
              <p:nvPr/>
            </p:nvSpPr>
            <p:spPr>
              <a:xfrm>
                <a:off x="502920" y="3164160"/>
                <a:ext cx="10570464" cy="485013"/>
              </a:xfrm>
              <a:prstGeom prst="rect">
                <a:avLst/>
              </a:prstGeom>
              <a:blipFill>
                <a:blip r:embed="rId4"/>
                <a:stretch>
                  <a:fillRect l="-1384" b="-17500"/>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5" name="QC_6_AS.92_1#1a5d78e97?vaa=1&amp;vcp=1&amp;vop=1&amp;pid=69e52d30c&amp;color=0,55,96&amp;vtp=1&amp;bbb=1"/>
              <p:cNvSpPr/>
              <p:nvPr/>
            </p:nvSpPr>
            <p:spPr>
              <a:xfrm>
                <a:off x="502920" y="3656347"/>
                <a:ext cx="10570464" cy="622300"/>
              </a:xfrm>
              <a:prstGeom prst="rect">
                <a:avLst/>
              </a:prstGeom>
              <a:noFill/>
              <a:ln/>
            </p:spPr>
            <p:txBody>
              <a:bodyPr wrap="none" lIns="0" tIns="0" rIns="0" bIns="0" rtlCol="0" anchor="t"/>
              <a:lstStyle/>
              <a:p>
                <a:pPr algn="l" latinLnBrk="1">
                  <a:lnSpc>
                    <a:spcPts val="49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74</m:t>
                        </m:r>
                      </m:e>
                      <m:sup>
                        <m:r>
                          <a:rPr lang="en-US" altLang="zh-CN" sz="1800" b="0" i="0">
                            <a:solidFill>
                              <a:srgbClr val="003760"/>
                            </a:solidFill>
                            <a:latin typeface="Cambria Math" pitchFamily="34" charset="0"/>
                            <a:ea typeface="Cambria Math" pitchFamily="34" charset="-122"/>
                            <a:cs typeface="Cambria Math" pitchFamily="34" charset="-120"/>
                          </a:rPr>
                          <m:t>∘</m:t>
                        </m:r>
                      </m:sup>
                    </m:sSup>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cos</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16</m:t>
                        </m:r>
                      </m:e>
                      <m:sup>
                        <m:r>
                          <a:rPr lang="en-US" altLang="zh-CN" sz="1800" b="0" i="0">
                            <a:solidFill>
                              <a:srgbClr val="003760"/>
                            </a:solidFill>
                            <a:latin typeface="Cambria Math" pitchFamily="34" charset="0"/>
                            <a:ea typeface="Cambria Math" pitchFamily="34" charset="-122"/>
                            <a:cs typeface="Cambria Math" pitchFamily="34" charset="-120"/>
                          </a:rPr>
                          <m:t>∘</m:t>
                        </m:r>
                      </m:sup>
                    </m:sSup>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𝑚</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cos</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8</m:t>
                        </m:r>
                      </m:e>
                      <m:sup>
                        <m:r>
                          <a:rPr lang="en-US" altLang="zh-CN" sz="1800" b="0" i="0">
                            <a:solidFill>
                              <a:srgbClr val="003760"/>
                            </a:solidFill>
                            <a:latin typeface="Cambria Math" pitchFamily="34" charset="0"/>
                            <a:ea typeface="Cambria Math" pitchFamily="34" charset="-122"/>
                            <a:cs typeface="Cambria Math" pitchFamily="34" charset="-120"/>
                          </a:rPr>
                          <m:t>∘</m:t>
                        </m:r>
                      </m:sup>
                    </m:sSup>
                    <m:r>
                      <a:rPr lang="en-US" altLang="zh-CN" sz="1800" b="0" i="0" smtClean="0">
                        <a:solidFill>
                          <a:srgbClr val="003760"/>
                        </a:solidFill>
                        <a:latin typeface="Cambria Math" pitchFamily="34" charset="0"/>
                        <a:ea typeface="Cambria Math" pitchFamily="34" charset="-122"/>
                        <a:cs typeface="Cambria Math" pitchFamily="34" charset="-120"/>
                      </a:rPr>
                      <m:t>=</m:t>
                    </m:r>
                    <m:rad>
                      <m:radPr>
                        <m:degHide m:val="on"/>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radPr>
                      <m:deg/>
                      <m:e>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16</m:t>
                                </m:r>
                              </m:e>
                              <m:sup>
                                <m:r>
                                  <a:rPr lang="en-US" altLang="zh-CN" sz="1800" b="0" i="0">
                                    <a:solidFill>
                                      <a:srgbClr val="003760"/>
                                    </a:solidFill>
                                    <a:latin typeface="Cambria Math" pitchFamily="34" charset="0"/>
                                    <a:ea typeface="Cambria Math" pitchFamily="34" charset="-122"/>
                                    <a:cs typeface="Cambria Math" pitchFamily="34" charset="-120"/>
                                  </a:rPr>
                                  <m:t>∘</m:t>
                                </m:r>
                              </m:sup>
                            </m:sSup>
                          </m:num>
                          <m:den>
                            <m:r>
                              <a:rPr lang="en-US" altLang="zh-CN" sz="1800" b="0" i="0">
                                <a:solidFill>
                                  <a:srgbClr val="003760"/>
                                </a:solidFill>
                                <a:latin typeface="Cambria Math" pitchFamily="34" charset="0"/>
                                <a:ea typeface="Cambria Math" pitchFamily="34" charset="-122"/>
                                <a:cs typeface="Cambria Math" pitchFamily="34" charset="-120"/>
                              </a:rPr>
                              <m:t>2</m:t>
                            </m:r>
                          </m:den>
                        </m:f>
                      </m:e>
                    </m:rad>
                    <m:r>
                      <a:rPr lang="en-US" altLang="zh-CN" sz="1800" b="0" i="0" smtClean="0">
                        <a:solidFill>
                          <a:srgbClr val="003760"/>
                        </a:solidFill>
                        <a:latin typeface="Cambria Math" pitchFamily="34" charset="0"/>
                        <a:ea typeface="Cambria Math" pitchFamily="34" charset="-122"/>
                        <a:cs typeface="Cambria Math" pitchFamily="34" charset="-120"/>
                      </a:rPr>
                      <m:t>=</m:t>
                    </m:r>
                    <m:rad>
                      <m:radPr>
                        <m:degHide m:val="on"/>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radPr>
                      <m:deg/>
                      <m:e>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r>
                              <a:rPr lang="en-US" altLang="zh-CN" sz="1800" b="0" i="0">
                                <a:solidFill>
                                  <a:srgbClr val="003760"/>
                                </a:solidFill>
                                <a:latin typeface="Cambria Math" pitchFamily="34" charset="0"/>
                                <a:ea typeface="Cambria Math" pitchFamily="34" charset="-122"/>
                                <a:cs typeface="Cambria Math" pitchFamily="34" charset="-120"/>
                              </a:rPr>
                              <m:t>𝑚</m:t>
                            </m:r>
                          </m:num>
                          <m:den>
                            <m:r>
                              <a:rPr lang="en-US" altLang="zh-CN" sz="1800" b="0" i="0">
                                <a:solidFill>
                                  <a:srgbClr val="003760"/>
                                </a:solidFill>
                                <a:latin typeface="Cambria Math" pitchFamily="34" charset="0"/>
                                <a:ea typeface="Cambria Math" pitchFamily="34" charset="-122"/>
                                <a:cs typeface="Cambria Math" pitchFamily="34" charset="-120"/>
                              </a:rPr>
                              <m:t>2</m:t>
                            </m:r>
                          </m:den>
                        </m:f>
                      </m:e>
                    </m:rad>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2(1+</m:t>
                            </m:r>
                            <m:r>
                              <a:rPr lang="en-US" altLang="zh-CN" sz="1800" b="0" i="0">
                                <a:solidFill>
                                  <a:srgbClr val="003760"/>
                                </a:solidFill>
                                <a:latin typeface="Cambria Math" pitchFamily="34" charset="0"/>
                                <a:ea typeface="Cambria Math" pitchFamily="34" charset="-122"/>
                                <a:cs typeface="Cambria Math" pitchFamily="34" charset="-120"/>
                              </a:rPr>
                              <m:t>𝑚</m:t>
                            </m:r>
                            <m:r>
                              <a:rPr lang="en-US" altLang="zh-CN" sz="1800" b="0" i="0">
                                <a:solidFill>
                                  <a:srgbClr val="003760"/>
                                </a:solidFill>
                                <a:latin typeface="Cambria Math" pitchFamily="34" charset="0"/>
                                <a:ea typeface="Cambria Math" pitchFamily="34" charset="-122"/>
                                <a:cs typeface="Cambria Math" pitchFamily="34" charset="-120"/>
                              </a:rPr>
                              <m:t>)</m:t>
                            </m:r>
                          </m:e>
                        </m:rad>
                      </m:num>
                      <m:den>
                        <m:r>
                          <a:rPr lang="en-US" altLang="zh-CN" sz="1800" b="0" i="0">
                            <a:solidFill>
                              <a:srgbClr val="003760"/>
                            </a:solidFill>
                            <a:latin typeface="Cambria Math" pitchFamily="34" charset="0"/>
                            <a:ea typeface="Cambria Math" pitchFamily="34" charset="-122"/>
                            <a:cs typeface="Cambria Math" pitchFamily="34" charset="-120"/>
                          </a:rPr>
                          <m:t>2</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.故选C．</a:t>
                </a:r>
                <a:endParaRPr lang="en-US" altLang="zh-CN" sz="1800" dirty="0">
                  <a:solidFill>
                    <a:srgbClr val="003760"/>
                  </a:solidFill>
                </a:endParaRPr>
              </a:p>
            </p:txBody>
          </p:sp>
        </mc:Choice>
        <mc:Fallback xmlns="">
          <p:sp>
            <p:nvSpPr>
              <p:cNvPr id="5" name="QC_6_AS.92_1#1a5d78e97?vaa=1&amp;vcp=1&amp;vop=1&amp;pid=69e52d30c&amp;color=0,55,96&amp;vtp=1&amp;bbb=1"/>
              <p:cNvSpPr>
                <a:spLocks noRot="1" noChangeAspect="1" noMove="1" noResize="1" noEditPoints="1" noAdjustHandles="1" noChangeArrowheads="1" noChangeShapeType="1" noTextEdit="1"/>
              </p:cNvSpPr>
              <p:nvPr/>
            </p:nvSpPr>
            <p:spPr>
              <a:xfrm>
                <a:off x="502920" y="3656347"/>
                <a:ext cx="10570464" cy="622300"/>
              </a:xfrm>
              <a:prstGeom prst="rect">
                <a:avLst/>
              </a:prstGeom>
              <a:blipFill>
                <a:blip r:embed="rId5"/>
                <a:stretch>
                  <a:fillRect l="-1384" b="-2941"/>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anim calcmode="lin" valueType="num">
                                      <p:cBhvr>
                                        <p:cTn id="8" dur="500" fill="hold"/>
                                        <p:tgtEl>
                                          <p:spTgt spid="5">
                                            <p:bg/>
                                          </p:spTgt>
                                        </p:tgtEl>
                                        <p:attrNameLst>
                                          <p:attrName>ppt_x</p:attrName>
                                        </p:attrNameLst>
                                      </p:cBhvr>
                                      <p:tavLst>
                                        <p:tav tm="0">
                                          <p:val>
                                            <p:strVal val="#ppt_x"/>
                                          </p:val>
                                        </p:tav>
                                        <p:tav tm="100000">
                                          <p:val>
                                            <p:strVal val="#ppt_x"/>
                                          </p:val>
                                        </p:tav>
                                      </p:tavLst>
                                    </p:anim>
                                    <p:anim calcmode="lin" valueType="num">
                                      <p:cBhvr>
                                        <p:cTn id="9" dur="500" fill="hold"/>
                                        <p:tgtEl>
                                          <p:spTgt spid="5">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Effect transition="in" filter="fade">
                                      <p:cBhvr>
                                        <p:cTn id="12" dur="500"/>
                                        <p:tgtEl>
                                          <p:spTgt spid="5">
                                            <p:txEl>
                                              <p:pRg st="0" end="0"/>
                                            </p:txEl>
                                          </p:spTgt>
                                        </p:tgtEl>
                                      </p:cBhvr>
                                    </p:animEffect>
                                    <p:anim calcmode="lin" valueType="num">
                                      <p:cBhvr>
                                        <p:cTn id="13"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5">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grpId="0" nodeType="clickEffect">
                                  <p:stCondLst>
                                    <p:cond delay="0"/>
                                  </p:stCondLst>
                                  <p:childTnLst>
                                    <p:set>
                                      <p:cBhvr>
                                        <p:cTn id="18" dur="1" fill="hold">
                                          <p:stCondLst>
                                            <p:cond delay="0"/>
                                          </p:stCondLst>
                                        </p:cTn>
                                        <p:tgtEl>
                                          <p:spTgt spid="3">
                                            <p:bg/>
                                          </p:spTgt>
                                        </p:tgtEl>
                                        <p:attrNameLst>
                                          <p:attrName>style.visibility</p:attrName>
                                        </p:attrNameLst>
                                      </p:cBhvr>
                                      <p:to>
                                        <p:strVal val="visible"/>
                                      </p:to>
                                    </p:set>
                                    <p:animEffect transition="in" filter="fade">
                                      <p:cBhvr>
                                        <p:cTn id="19" dur="500"/>
                                        <p:tgtEl>
                                          <p:spTgt spid="3">
                                            <p:bg/>
                                          </p:spTgt>
                                        </p:tgtEl>
                                      </p:cBhvr>
                                    </p:animEffect>
                                    <p:anim calcmode="lin" valueType="num">
                                      <p:cBhvr>
                                        <p:cTn id="20" dur="500" fill="hold"/>
                                        <p:tgtEl>
                                          <p:spTgt spid="3">
                                            <p:bg/>
                                          </p:spTgt>
                                        </p:tgtEl>
                                        <p:attrNameLst>
                                          <p:attrName>ppt_x</p:attrName>
                                        </p:attrNameLst>
                                      </p:cBhvr>
                                      <p:tavLst>
                                        <p:tav tm="0">
                                          <p:val>
                                            <p:strVal val="#ppt_x"/>
                                          </p:val>
                                        </p:tav>
                                        <p:tav tm="100000">
                                          <p:val>
                                            <p:strVal val="#ppt_x"/>
                                          </p:val>
                                        </p:tav>
                                      </p:tavLst>
                                    </p:anim>
                                    <p:anim calcmode="lin" valueType="num">
                                      <p:cBhvr>
                                        <p:cTn id="21" dur="500" fill="hold"/>
                                        <p:tgtEl>
                                          <p:spTgt spid="3">
                                            <p:bg/>
                                          </p:spTgt>
                                        </p:tgtEl>
                                        <p:attrNameLst>
                                          <p:attrName>ppt_y</p:attrName>
                                        </p:attrNameLst>
                                      </p:cBhvr>
                                      <p:tavLst>
                                        <p:tav tm="0">
                                          <p:val>
                                            <p:strVal val="#ppt_y+.1"/>
                                          </p:val>
                                        </p:tav>
                                        <p:tav tm="100000">
                                          <p:val>
                                            <p:strVal val="#ppt_y"/>
                                          </p:val>
                                        </p:tav>
                                      </p:tavLst>
                                    </p:anim>
                                  </p:childTnLst>
                                </p:cTn>
                              </p:par>
                              <p:par>
                                <p:cTn id="22" presetID="42" presetClass="entr" presetSubtype="0" fill="hold" grpId="0" nodeType="withEffect">
                                  <p:stCondLst>
                                    <p:cond delay="0"/>
                                  </p:stCondLst>
                                  <p:childTnLst>
                                    <p:set>
                                      <p:cBhvr>
                                        <p:cTn id="23" dur="1" fill="hold">
                                          <p:stCondLst>
                                            <p:cond delay="0"/>
                                          </p:stCondLst>
                                        </p:cTn>
                                        <p:tgtEl>
                                          <p:spTgt spid="3">
                                            <p:txEl>
                                              <p:pRg st="0" end="0"/>
                                            </p:txEl>
                                          </p:spTgt>
                                        </p:tgtEl>
                                        <p:attrNameLst>
                                          <p:attrName>style.visibility</p:attrName>
                                        </p:attrNameLst>
                                      </p:cBhvr>
                                      <p:to>
                                        <p:strVal val="visible"/>
                                      </p:to>
                                    </p:set>
                                    <p:animEffect transition="in" filter="fade">
                                      <p:cBhvr>
                                        <p:cTn id="24" dur="500"/>
                                        <p:tgtEl>
                                          <p:spTgt spid="3">
                                            <p:txEl>
                                              <p:pRg st="0" end="0"/>
                                            </p:txEl>
                                          </p:spTgt>
                                        </p:tgtEl>
                                      </p:cBhvr>
                                    </p:animEffect>
                                    <p:anim calcmode="lin" valueType="num">
                                      <p:cBhvr>
                                        <p:cTn id="25"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26" dur="5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49.xml><?xml version="1.0" encoding="utf-8"?>
<p:sld xmlns:a="http://schemas.openxmlformats.org/drawingml/2006/main" xmlns:r="http://schemas.openxmlformats.org/officeDocument/2006/relationships" xmlns:p="http://schemas.openxmlformats.org/presentationml/2006/main">
  <p:cSld name="Slide 45&amp;si=45">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B_6_BD.95_1#d148ff7f6?vaa=1&amp;vcp=1&amp;vop=1&amp;pid=69e52d30c&amp;color=0,55,96&amp;vtp=1&amp;bt=1&amp;bbb=1"/>
              <p:cNvSpPr/>
              <p:nvPr/>
            </p:nvSpPr>
            <p:spPr>
              <a:xfrm>
                <a:off x="502920" y="2859360"/>
                <a:ext cx="10570464" cy="619443"/>
              </a:xfrm>
              <a:prstGeom prst="rect">
                <a:avLst/>
              </a:prstGeom>
              <a:noFill/>
              <a:ln/>
            </p:spPr>
            <p:txBody>
              <a:bodyPr wrap="none" lIns="0" tIns="0" rIns="0" bIns="0" rtlCol="0" anchor="t"/>
              <a:lstStyle/>
              <a:p>
                <a:pPr algn="l" latinLnBrk="1">
                  <a:lnSpc>
                    <a:spcPts val="5400"/>
                  </a:lnSpc>
                </a:pPr>
                <a:r>
                  <a:rPr lang="en-US" altLang="zh-CN" sz="1800" b="1" i="0" dirty="0">
                    <a:solidFill>
                      <a:srgbClr val="003760"/>
                    </a:solidFill>
                    <a:latin typeface="Times New Roman" pitchFamily="34" charset="0"/>
                    <a:ea typeface="微软雅黑" pitchFamily="34" charset="-122"/>
                    <a:cs typeface="Times New Roman" pitchFamily="34" charset="-120"/>
                  </a:rPr>
                  <a:t>4.</a:t>
                </a:r>
                <a14:m>
                  <m:oMath xmlns:m="http://schemas.openxmlformats.org/officeDocument/2006/math">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sin</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35</m:t>
                            </m:r>
                          </m:e>
                          <m:sup>
                            <m:r>
                              <a:rPr lang="en-US" altLang="zh-CN" sz="1800" b="0" i="0">
                                <a:solidFill>
                                  <a:srgbClr val="003760"/>
                                </a:solidFill>
                                <a:latin typeface="Cambria Math" pitchFamily="34" charset="0"/>
                                <a:ea typeface="Cambria Math" pitchFamily="34" charset="-122"/>
                                <a:cs typeface="Cambria Math" pitchFamily="34" charset="-120"/>
                              </a:rPr>
                              <m:t>∘</m:t>
                            </m:r>
                          </m:sup>
                        </m:sSup>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sin</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25</m:t>
                            </m:r>
                          </m:e>
                          <m:sup>
                            <m:r>
                              <a:rPr lang="en-US" altLang="zh-CN" sz="1800" b="0" i="0">
                                <a:solidFill>
                                  <a:srgbClr val="003760"/>
                                </a:solidFill>
                                <a:latin typeface="Cambria Math" pitchFamily="34" charset="0"/>
                                <a:ea typeface="Cambria Math" pitchFamily="34" charset="-122"/>
                                <a:cs typeface="Cambria Math" pitchFamily="34" charset="-120"/>
                              </a:rPr>
                              <m:t>∘</m:t>
                            </m:r>
                          </m:sup>
                        </m:sSup>
                      </m:num>
                      <m:den>
                        <m:r>
                          <m:rPr>
                            <m:sty m:val="p"/>
                          </m:rPr>
                          <a:rPr lang="en-US" altLang="zh-CN" sz="1800" b="0" i="0">
                            <a:solidFill>
                              <a:srgbClr val="003760"/>
                            </a:solidFill>
                            <a:latin typeface="Cambria Math" pitchFamily="34" charset="0"/>
                            <a:ea typeface="Cambria Math" pitchFamily="34" charset="-122"/>
                            <a:cs typeface="Cambria Math" pitchFamily="34" charset="-120"/>
                          </a:rPr>
                          <m:t>cos</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35</m:t>
                            </m:r>
                          </m:e>
                          <m:sup>
                            <m:r>
                              <a:rPr lang="en-US" altLang="zh-CN" sz="1800" b="0" i="0">
                                <a:solidFill>
                                  <a:srgbClr val="003760"/>
                                </a:solidFill>
                                <a:latin typeface="Cambria Math" pitchFamily="34" charset="0"/>
                                <a:ea typeface="Cambria Math" pitchFamily="34" charset="-122"/>
                                <a:cs typeface="Cambria Math" pitchFamily="34" charset="-120"/>
                              </a:rPr>
                              <m:t>∘</m:t>
                            </m:r>
                          </m:sup>
                        </m:sSup>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cos</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25</m:t>
                            </m:r>
                          </m:e>
                          <m:sup>
                            <m:r>
                              <a:rPr lang="en-US" altLang="zh-CN" sz="1800" b="0" i="0">
                                <a:solidFill>
                                  <a:srgbClr val="003760"/>
                                </a:solidFill>
                                <a:latin typeface="Cambria Math" pitchFamily="34" charset="0"/>
                                <a:ea typeface="Cambria Math" pitchFamily="34" charset="-122"/>
                                <a:cs typeface="Cambria Math" pitchFamily="34" charset="-120"/>
                              </a:rPr>
                              <m:t>∘</m:t>
                            </m:r>
                          </m:sup>
                        </m:sSup>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i="0" dirty="0">
                    <a:solidFill>
                      <a:srgbClr val="003760"/>
                    </a:solidFill>
                    <a:latin typeface="SimSun" pitchFamily="34" charset="0"/>
                    <a:ea typeface="SimSun" pitchFamily="34" charset="-122"/>
                    <a:cs typeface="SimSun" pitchFamily="34" charset="-120"/>
                  </a:rPr>
                  <a:t>_</a:t>
                </a:r>
                <a:r>
                  <a:rPr lang="en-US" altLang="zh-CN" sz="3050" b="0" i="0" u="sng" kern="0" spc="-99900">
                    <a:solidFill>
                      <a:srgbClr val="FF00FF"/>
                    </a:solidFill>
                    <a:latin typeface="SimSun" panose="02010600030101010101" pitchFamily="2" charset="-122"/>
                    <a:ea typeface="微软雅黑" pitchFamily="34" charset="-122"/>
                    <a:cs typeface="Times New Roman" pitchFamily="34" charset="-120"/>
                  </a:rPr>
                  <a:t> </a:t>
                </a:r>
                <a:r>
                  <a:rPr lang="en-US" altLang="zh-CN" sz="1800" i="0">
                    <a:solidFill>
                      <a:srgbClr val="003760"/>
                    </a:solidFill>
                    <a:latin typeface="SimSun" pitchFamily="34" charset="0"/>
                    <a:ea typeface="SimSun" pitchFamily="34" charset="-122"/>
                    <a:cs typeface="SimSun" pitchFamily="34" charset="-120"/>
                  </a:rPr>
                  <a:t>___</a:t>
                </a:r>
                <a:r>
                  <a:rPr lang="en-US" altLang="zh-CN" sz="1800" b="0" i="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p:txBody>
          </p:sp>
        </mc:Choice>
        <mc:Fallback xmlns="">
          <p:sp>
            <p:nvSpPr>
              <p:cNvPr id="2" name="QB_6_BD.95_1#d148ff7f6?vaa=1&amp;vcp=1&amp;vop=1&amp;pid=69e52d30c&amp;color=0,55,96&amp;vtp=1&amp;bt=1&amp;bbb=1"/>
              <p:cNvSpPr>
                <a:spLocks noRot="1" noChangeAspect="1" noMove="1" noResize="1" noEditPoints="1" noAdjustHandles="1" noChangeArrowheads="1" noChangeShapeType="1" noTextEdit="1"/>
              </p:cNvSpPr>
              <p:nvPr/>
            </p:nvSpPr>
            <p:spPr>
              <a:xfrm>
                <a:off x="502920" y="2859360"/>
                <a:ext cx="10570464" cy="619443"/>
              </a:xfrm>
              <a:prstGeom prst="rect">
                <a:avLst/>
              </a:prstGeom>
              <a:blipFill>
                <a:blip r:embed="rId3"/>
                <a:stretch>
                  <a:fillRect l="-1384" b="-14706"/>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3" name="QB_6_AN.97_1#d148ff7f6.blank?vaa=1&amp;vcp=1&amp;vop=1&amp;pid=69e52d30c&amp;color=0,55,96&amp;vpa=17&amp;vtp=1&amp;bbb=1&amp;rh=38.31"/>
              <p:cNvSpPr/>
              <p:nvPr/>
            </p:nvSpPr>
            <p:spPr>
              <a:xfrm>
                <a:off x="1896301" y="2884188"/>
                <a:ext cx="359918" cy="486537"/>
              </a:xfrm>
              <a:prstGeom prst="rect">
                <a:avLst/>
              </a:prstGeom>
              <a:noFill/>
              <a:ln/>
            </p:spPr>
            <p:txBody>
              <a:bodyPr wrap="none" lIns="0" tIns="0" rIns="0" bIns="0" rtlCol="0" anchor="t"/>
              <a:lstStyle/>
              <a:p>
                <a:pPr algn="ctr" latinLnBrk="1">
                  <a:lnSpc>
                    <a:spcPts val="3900"/>
                  </a:lnSpc>
                </a:pPr>
                <a14:m>
                  <m:oMath xmlns:m="http://schemas.openxmlformats.org/officeDocument/2006/math">
                    <m:f>
                      <m:fPr>
                        <m:ctrlPr>
                          <a:rPr lang="en-US" altLang="zh-CN" sz="2000" b="0" i="1" dirty="0" smtClean="0">
                            <a:solidFill>
                              <a:srgbClr val="6161F4"/>
                            </a:solidFill>
                            <a:latin typeface="Cambria Math" panose="02040503050406030204" pitchFamily="18" charset="0"/>
                            <a:ea typeface="微软雅黑" pitchFamily="34" charset="-122"/>
                            <a:cs typeface="Times New Roman" pitchFamily="34" charset="-120"/>
                          </a:rPr>
                        </m:ctrlPr>
                      </m:fPr>
                      <m:num>
                        <m:rad>
                          <m:radPr>
                            <m:degHide m:val="on"/>
                            <m:ctrlPr>
                              <a:rPr lang="en-US" altLang="zh-CN" sz="2000" b="0" i="1" dirty="0">
                                <a:solidFill>
                                  <a:srgbClr val="6161F4"/>
                                </a:solidFill>
                                <a:latin typeface="Cambria Math" panose="02040503050406030204" pitchFamily="18" charset="0"/>
                                <a:ea typeface="微软雅黑" pitchFamily="34" charset="-122"/>
                                <a:cs typeface="Times New Roman" pitchFamily="34" charset="-120"/>
                              </a:rPr>
                            </m:ctrlPr>
                          </m:radPr>
                          <m:deg/>
                          <m:e>
                            <m:r>
                              <a:rPr lang="en-US" altLang="zh-CN" sz="2000" b="0" i="0">
                                <a:solidFill>
                                  <a:srgbClr val="6161F4"/>
                                </a:solidFill>
                                <a:latin typeface="Cambria Math" pitchFamily="34" charset="0"/>
                                <a:ea typeface="Cambria Math" pitchFamily="34" charset="-122"/>
                                <a:cs typeface="Cambria Math" pitchFamily="34" charset="-120"/>
                              </a:rPr>
                              <m:t>3</m:t>
                            </m:r>
                          </m:e>
                        </m:rad>
                      </m:num>
                      <m:den>
                        <m:r>
                          <a:rPr lang="en-US" altLang="zh-CN" sz="2000" b="0" i="0">
                            <a:solidFill>
                              <a:srgbClr val="6161F4"/>
                            </a:solidFill>
                            <a:latin typeface="Cambria Math" pitchFamily="34" charset="0"/>
                            <a:ea typeface="Cambria Math" pitchFamily="34" charset="-122"/>
                            <a:cs typeface="Cambria Math" pitchFamily="34" charset="-120"/>
                          </a:rPr>
                          <m:t>3</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00" dirty="0"/>
              </a:p>
            </p:txBody>
          </p:sp>
        </mc:Choice>
        <mc:Fallback xmlns="">
          <p:sp>
            <p:nvSpPr>
              <p:cNvPr id="3" name="QB_6_AN.97_1#d148ff7f6.blank?vaa=1&amp;vcp=1&amp;vop=1&amp;pid=69e52d30c&amp;color=0,55,96&amp;vpa=17&amp;vtp=1&amp;bbb=1&amp;rh=38.31"/>
              <p:cNvSpPr>
                <a:spLocks noRot="1" noChangeAspect="1" noMove="1" noResize="1" noEditPoints="1" noAdjustHandles="1" noChangeArrowheads="1" noChangeShapeType="1" noTextEdit="1"/>
              </p:cNvSpPr>
              <p:nvPr/>
            </p:nvSpPr>
            <p:spPr>
              <a:xfrm>
                <a:off x="1896301" y="2884188"/>
                <a:ext cx="359918" cy="486537"/>
              </a:xfrm>
              <a:prstGeom prst="rect">
                <a:avLst/>
              </a:prstGeom>
              <a:blipFill>
                <a:blip r:embed="rId4"/>
                <a:stretch>
                  <a:fillRect b="-2500"/>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4" name="QB_6_AS.96_1#d148ff7f6?vaa=1&amp;vcp=1&amp;vop=1&amp;pid=69e52d30c&amp;color=0,55,96&amp;vtp=1&amp;bbb=1"/>
              <p:cNvSpPr/>
              <p:nvPr/>
            </p:nvSpPr>
            <p:spPr>
              <a:xfrm>
                <a:off x="502920" y="3487819"/>
                <a:ext cx="10570464" cy="723900"/>
              </a:xfrm>
              <a:prstGeom prst="rect">
                <a:avLst/>
              </a:prstGeom>
              <a:noFill/>
              <a:ln/>
            </p:spPr>
            <p:txBody>
              <a:bodyPr wrap="none" lIns="0" tIns="0" rIns="0" bIns="0" rtlCol="0" anchor="t"/>
              <a:lstStyle/>
              <a:p>
                <a:pPr algn="l" latinLnBrk="1">
                  <a:lnSpc>
                    <a:spcPts val="57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0" i="0" dirty="0">
                    <a:solidFill>
                      <a:srgbClr val="003760"/>
                    </a:solidFill>
                    <a:latin typeface="Times New Roman" pitchFamily="34" charset="0"/>
                    <a:ea typeface="微软雅黑" pitchFamily="34" charset="-122"/>
                    <a:cs typeface="Times New Roman" pitchFamily="34" charset="-120"/>
                  </a:rPr>
                  <a:t>原式</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2</m:t>
                        </m:r>
                        <m:r>
                          <m:rPr>
                            <m:sty m:val="p"/>
                          </m:rPr>
                          <a:rPr lang="en-US" altLang="zh-CN" sz="1800" b="0" i="0">
                            <a:solidFill>
                              <a:srgbClr val="003760"/>
                            </a:solidFill>
                            <a:latin typeface="Cambria Math" pitchFamily="34" charset="0"/>
                            <a:ea typeface="Cambria Math" pitchFamily="34" charset="-122"/>
                            <a:cs typeface="Cambria Math" pitchFamily="34" charset="-120"/>
                          </a:rPr>
                          <m:t>sin</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35</m:t>
                                </m:r>
                              </m:e>
                              <m:sup>
                                <m:r>
                                  <a:rPr lang="en-US" altLang="zh-CN" sz="1800" b="0" i="0">
                                    <a:solidFill>
                                      <a:srgbClr val="003760"/>
                                    </a:solidFill>
                                    <a:latin typeface="Cambria Math" pitchFamily="34" charset="0"/>
                                    <a:ea typeface="Cambria Math" pitchFamily="34" charset="-122"/>
                                    <a:cs typeface="Cambria Math" pitchFamily="34" charset="-120"/>
                                  </a:rPr>
                                  <m:t>∘</m:t>
                                </m:r>
                              </m:sup>
                            </m:sSup>
                            <m:r>
                              <a:rPr lang="en-US" altLang="zh-CN" sz="1800" b="0" i="0">
                                <a:solidFill>
                                  <a:srgbClr val="003760"/>
                                </a:solidFill>
                                <a:latin typeface="Cambria Math" pitchFamily="34" charset="0"/>
                                <a:ea typeface="Cambria Math" pitchFamily="34" charset="-122"/>
                                <a:cs typeface="Cambria Math" pitchFamily="34" charset="-120"/>
                              </a:rPr>
                              <m:t>+</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25</m:t>
                                </m:r>
                              </m:e>
                              <m:sup>
                                <m:r>
                                  <a:rPr lang="en-US" altLang="zh-CN" sz="1800" b="0" i="0">
                                    <a:solidFill>
                                      <a:srgbClr val="003760"/>
                                    </a:solidFill>
                                    <a:latin typeface="Cambria Math" pitchFamily="34" charset="0"/>
                                    <a:ea typeface="Cambria Math" pitchFamily="34" charset="-122"/>
                                    <a:cs typeface="Cambria Math" pitchFamily="34" charset="-120"/>
                                  </a:rPr>
                                  <m:t>∘</m:t>
                                </m:r>
                              </m:sup>
                            </m:sSup>
                          </m:num>
                          <m:den>
                            <m:r>
                              <a:rPr lang="en-US" altLang="zh-CN" sz="1800" b="0" i="0">
                                <a:solidFill>
                                  <a:srgbClr val="003760"/>
                                </a:solidFill>
                                <a:latin typeface="Cambria Math" pitchFamily="34" charset="0"/>
                                <a:ea typeface="Cambria Math" pitchFamily="34" charset="-122"/>
                                <a:cs typeface="Cambria Math" pitchFamily="34" charset="-120"/>
                              </a:rPr>
                              <m:t>2</m:t>
                            </m:r>
                          </m:den>
                        </m:f>
                        <m:r>
                          <m:rPr>
                            <m:sty m:val="p"/>
                          </m:rPr>
                          <a:rPr lang="en-US" altLang="zh-CN" sz="1800" b="0" i="0">
                            <a:solidFill>
                              <a:srgbClr val="003760"/>
                            </a:solidFill>
                            <a:latin typeface="Cambria Math" pitchFamily="34" charset="0"/>
                            <a:ea typeface="Cambria Math" pitchFamily="34" charset="-122"/>
                            <a:cs typeface="Cambria Math" pitchFamily="34" charset="-120"/>
                          </a:rPr>
                          <m:t>cos</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35</m:t>
                                </m:r>
                              </m:e>
                              <m:sup>
                                <m:r>
                                  <a:rPr lang="en-US" altLang="zh-CN" sz="1800" b="0" i="0">
                                    <a:solidFill>
                                      <a:srgbClr val="003760"/>
                                    </a:solidFill>
                                    <a:latin typeface="Cambria Math" pitchFamily="34" charset="0"/>
                                    <a:ea typeface="Cambria Math" pitchFamily="34" charset="-122"/>
                                    <a:cs typeface="Cambria Math" pitchFamily="34" charset="-120"/>
                                  </a:rPr>
                                  <m:t>∘</m:t>
                                </m:r>
                              </m:sup>
                            </m:sSup>
                            <m:r>
                              <a:rPr lang="en-US" altLang="zh-CN" sz="1800" b="0" i="0">
                                <a:solidFill>
                                  <a:srgbClr val="003760"/>
                                </a:solidFill>
                                <a:latin typeface="Cambria Math" pitchFamily="34" charset="0"/>
                                <a:ea typeface="Cambria Math" pitchFamily="34" charset="-122"/>
                                <a:cs typeface="Cambria Math" pitchFamily="34" charset="-120"/>
                              </a:rPr>
                              <m:t>−</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25</m:t>
                                </m:r>
                              </m:e>
                              <m:sup>
                                <m:r>
                                  <a:rPr lang="en-US" altLang="zh-CN" sz="1800" b="0" i="0">
                                    <a:solidFill>
                                      <a:srgbClr val="003760"/>
                                    </a:solidFill>
                                    <a:latin typeface="Cambria Math" pitchFamily="34" charset="0"/>
                                    <a:ea typeface="Cambria Math" pitchFamily="34" charset="-122"/>
                                    <a:cs typeface="Cambria Math" pitchFamily="34" charset="-120"/>
                                  </a:rPr>
                                  <m:t>∘</m:t>
                                </m:r>
                              </m:sup>
                            </m:sSup>
                          </m:num>
                          <m:den>
                            <m:r>
                              <a:rPr lang="en-US" altLang="zh-CN" sz="1800" b="0" i="0">
                                <a:solidFill>
                                  <a:srgbClr val="003760"/>
                                </a:solidFill>
                                <a:latin typeface="Cambria Math" pitchFamily="34" charset="0"/>
                                <a:ea typeface="Cambria Math" pitchFamily="34" charset="-122"/>
                                <a:cs typeface="Cambria Math" pitchFamily="34" charset="-120"/>
                              </a:rPr>
                              <m:t>2</m:t>
                            </m:r>
                          </m:den>
                        </m:f>
                      </m:num>
                      <m:den>
                        <m:r>
                          <a:rPr lang="en-US" altLang="zh-CN" sz="1800" b="0" i="0">
                            <a:solidFill>
                              <a:srgbClr val="003760"/>
                            </a:solidFill>
                            <a:latin typeface="Cambria Math" pitchFamily="34" charset="0"/>
                            <a:ea typeface="Cambria Math" pitchFamily="34" charset="-122"/>
                            <a:cs typeface="Cambria Math" pitchFamily="34" charset="-120"/>
                          </a:rPr>
                          <m:t>2</m:t>
                        </m:r>
                        <m:r>
                          <m:rPr>
                            <m:sty m:val="p"/>
                          </m:rPr>
                          <a:rPr lang="en-US" altLang="zh-CN" sz="1800" b="0" i="0">
                            <a:solidFill>
                              <a:srgbClr val="003760"/>
                            </a:solidFill>
                            <a:latin typeface="Cambria Math" pitchFamily="34" charset="0"/>
                            <a:ea typeface="Cambria Math" pitchFamily="34" charset="-122"/>
                            <a:cs typeface="Cambria Math" pitchFamily="34" charset="-120"/>
                          </a:rPr>
                          <m:t>cos</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35</m:t>
                                </m:r>
                              </m:e>
                              <m:sup>
                                <m:r>
                                  <a:rPr lang="en-US" altLang="zh-CN" sz="1800" b="0" i="0">
                                    <a:solidFill>
                                      <a:srgbClr val="003760"/>
                                    </a:solidFill>
                                    <a:latin typeface="Cambria Math" pitchFamily="34" charset="0"/>
                                    <a:ea typeface="Cambria Math" pitchFamily="34" charset="-122"/>
                                    <a:cs typeface="Cambria Math" pitchFamily="34" charset="-120"/>
                                  </a:rPr>
                                  <m:t>∘</m:t>
                                </m:r>
                              </m:sup>
                            </m:sSup>
                            <m:r>
                              <a:rPr lang="en-US" altLang="zh-CN" sz="1800" b="0" i="0">
                                <a:solidFill>
                                  <a:srgbClr val="003760"/>
                                </a:solidFill>
                                <a:latin typeface="Cambria Math" pitchFamily="34" charset="0"/>
                                <a:ea typeface="Cambria Math" pitchFamily="34" charset="-122"/>
                                <a:cs typeface="Cambria Math" pitchFamily="34" charset="-120"/>
                              </a:rPr>
                              <m:t>+</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25</m:t>
                                </m:r>
                              </m:e>
                              <m:sup>
                                <m:r>
                                  <a:rPr lang="en-US" altLang="zh-CN" sz="1800" b="0" i="0">
                                    <a:solidFill>
                                      <a:srgbClr val="003760"/>
                                    </a:solidFill>
                                    <a:latin typeface="Cambria Math" pitchFamily="34" charset="0"/>
                                    <a:ea typeface="Cambria Math" pitchFamily="34" charset="-122"/>
                                    <a:cs typeface="Cambria Math" pitchFamily="34" charset="-120"/>
                                  </a:rPr>
                                  <m:t>∘</m:t>
                                </m:r>
                              </m:sup>
                            </m:sSup>
                          </m:num>
                          <m:den>
                            <m:r>
                              <a:rPr lang="en-US" altLang="zh-CN" sz="1800" b="0" i="0">
                                <a:solidFill>
                                  <a:srgbClr val="003760"/>
                                </a:solidFill>
                                <a:latin typeface="Cambria Math" pitchFamily="34" charset="0"/>
                                <a:ea typeface="Cambria Math" pitchFamily="34" charset="-122"/>
                                <a:cs typeface="Cambria Math" pitchFamily="34" charset="-120"/>
                              </a:rPr>
                              <m:t>2</m:t>
                            </m:r>
                          </m:den>
                        </m:f>
                        <m:r>
                          <m:rPr>
                            <m:sty m:val="p"/>
                          </m:rPr>
                          <a:rPr lang="en-US" altLang="zh-CN" sz="1800" b="0" i="0">
                            <a:solidFill>
                              <a:srgbClr val="003760"/>
                            </a:solidFill>
                            <a:latin typeface="Cambria Math" pitchFamily="34" charset="0"/>
                            <a:ea typeface="Cambria Math" pitchFamily="34" charset="-122"/>
                            <a:cs typeface="Cambria Math" pitchFamily="34" charset="-120"/>
                          </a:rPr>
                          <m:t>cos</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35</m:t>
                                </m:r>
                              </m:e>
                              <m:sup>
                                <m:r>
                                  <a:rPr lang="en-US" altLang="zh-CN" sz="1800" b="0" i="0">
                                    <a:solidFill>
                                      <a:srgbClr val="003760"/>
                                    </a:solidFill>
                                    <a:latin typeface="Cambria Math" pitchFamily="34" charset="0"/>
                                    <a:ea typeface="Cambria Math" pitchFamily="34" charset="-122"/>
                                    <a:cs typeface="Cambria Math" pitchFamily="34" charset="-120"/>
                                  </a:rPr>
                                  <m:t>∘</m:t>
                                </m:r>
                              </m:sup>
                            </m:sSup>
                            <m:r>
                              <a:rPr lang="en-US" altLang="zh-CN" sz="1800" b="0" i="0">
                                <a:solidFill>
                                  <a:srgbClr val="003760"/>
                                </a:solidFill>
                                <a:latin typeface="Cambria Math" pitchFamily="34" charset="0"/>
                                <a:ea typeface="Cambria Math" pitchFamily="34" charset="-122"/>
                                <a:cs typeface="Cambria Math" pitchFamily="34" charset="-120"/>
                              </a:rPr>
                              <m:t>−</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25</m:t>
                                </m:r>
                              </m:e>
                              <m:sup>
                                <m:r>
                                  <a:rPr lang="en-US" altLang="zh-CN" sz="1800" b="0" i="0">
                                    <a:solidFill>
                                      <a:srgbClr val="003760"/>
                                    </a:solidFill>
                                    <a:latin typeface="Cambria Math" pitchFamily="34" charset="0"/>
                                    <a:ea typeface="Cambria Math" pitchFamily="34" charset="-122"/>
                                    <a:cs typeface="Cambria Math" pitchFamily="34" charset="-120"/>
                                  </a:rPr>
                                  <m:t>∘</m:t>
                                </m:r>
                              </m:sup>
                            </m:sSup>
                          </m:num>
                          <m:den>
                            <m:r>
                              <a:rPr lang="en-US" altLang="zh-CN" sz="1800" b="0" i="0">
                                <a:solidFill>
                                  <a:srgbClr val="003760"/>
                                </a:solidFill>
                                <a:latin typeface="Cambria Math" pitchFamily="34" charset="0"/>
                                <a:ea typeface="Cambria Math" pitchFamily="34" charset="-122"/>
                                <a:cs typeface="Cambria Math" pitchFamily="34" charset="-120"/>
                              </a:rPr>
                              <m:t>2</m:t>
                            </m:r>
                          </m:den>
                        </m:f>
                      </m:den>
                    </m:f>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tan</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30</m:t>
                        </m:r>
                      </m:e>
                      <m:sup>
                        <m:r>
                          <a:rPr lang="en-US" altLang="zh-CN" sz="1800" b="0" i="0">
                            <a:solidFill>
                              <a:srgbClr val="003760"/>
                            </a:solidFill>
                            <a:latin typeface="Cambria Math" pitchFamily="34" charset="0"/>
                            <a:ea typeface="Cambria Math" pitchFamily="34" charset="-122"/>
                            <a:cs typeface="Cambria Math" pitchFamily="34" charset="-120"/>
                          </a:rPr>
                          <m:t>∘</m:t>
                        </m:r>
                      </m:sup>
                    </m:sSup>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3</m:t>
                            </m:r>
                          </m:e>
                        </m:rad>
                      </m:num>
                      <m:den>
                        <m:r>
                          <a:rPr lang="en-US" altLang="zh-CN" sz="1800" b="0" i="0">
                            <a:solidFill>
                              <a:srgbClr val="003760"/>
                            </a:solidFill>
                            <a:latin typeface="Cambria Math" pitchFamily="34" charset="0"/>
                            <a:ea typeface="Cambria Math" pitchFamily="34" charset="-122"/>
                            <a:cs typeface="Cambria Math" pitchFamily="34" charset="-120"/>
                          </a:rPr>
                          <m:t>3</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p:txBody>
          </p:sp>
        </mc:Choice>
        <mc:Fallback xmlns="">
          <p:sp>
            <p:nvSpPr>
              <p:cNvPr id="4" name="QB_6_AS.96_1#d148ff7f6?vaa=1&amp;vcp=1&amp;vop=1&amp;pid=69e52d30c&amp;color=0,55,96&amp;vtp=1&amp;bbb=1"/>
              <p:cNvSpPr>
                <a:spLocks noRot="1" noChangeAspect="1" noMove="1" noResize="1" noEditPoints="1" noAdjustHandles="1" noChangeArrowheads="1" noChangeShapeType="1" noTextEdit="1"/>
              </p:cNvSpPr>
              <p:nvPr/>
            </p:nvSpPr>
            <p:spPr>
              <a:xfrm>
                <a:off x="502920" y="3487819"/>
                <a:ext cx="10570464" cy="723900"/>
              </a:xfrm>
              <a:prstGeom prst="rect">
                <a:avLst/>
              </a:prstGeom>
              <a:blipFill>
                <a:blip r:embed="rId5"/>
                <a:stretch>
                  <a:fillRect l="-1384" b="-840"/>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anim calcmode="lin" valueType="num">
                                      <p:cBhvr>
                                        <p:cTn id="8" dur="500" fill="hold"/>
                                        <p:tgtEl>
                                          <p:spTgt spid="4">
                                            <p:bg/>
                                          </p:spTgt>
                                        </p:tgtEl>
                                        <p:attrNameLst>
                                          <p:attrName>ppt_x</p:attrName>
                                        </p:attrNameLst>
                                      </p:cBhvr>
                                      <p:tavLst>
                                        <p:tav tm="0">
                                          <p:val>
                                            <p:strVal val="#ppt_x"/>
                                          </p:val>
                                        </p:tav>
                                        <p:tav tm="100000">
                                          <p:val>
                                            <p:strVal val="#ppt_x"/>
                                          </p:val>
                                        </p:tav>
                                      </p:tavLst>
                                    </p:anim>
                                    <p:anim calcmode="lin" valueType="num">
                                      <p:cBhvr>
                                        <p:cTn id="9" dur="500" fill="hold"/>
                                        <p:tgtEl>
                                          <p:spTgt spid="4">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4">
                                            <p:txEl>
                                              <p:pRg st="0" end="0"/>
                                            </p:txEl>
                                          </p:spTgt>
                                        </p:tgtEl>
                                        <p:attrNameLst>
                                          <p:attrName>style.visibility</p:attrName>
                                        </p:attrNameLst>
                                      </p:cBhvr>
                                      <p:to>
                                        <p:strVal val="visible"/>
                                      </p:to>
                                    </p:set>
                                    <p:animEffect transition="in" filter="fade">
                                      <p:cBhvr>
                                        <p:cTn id="12" dur="500"/>
                                        <p:tgtEl>
                                          <p:spTgt spid="4">
                                            <p:txEl>
                                              <p:pRg st="0" end="0"/>
                                            </p:txEl>
                                          </p:spTgt>
                                        </p:tgtEl>
                                      </p:cBhvr>
                                    </p:animEffect>
                                    <p:anim calcmode="lin" valueType="num">
                                      <p:cBhvr>
                                        <p:cTn id="13"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grpId="0" nodeType="clickEffect">
                                  <p:stCondLst>
                                    <p:cond delay="0"/>
                                  </p:stCondLst>
                                  <p:childTnLst>
                                    <p:set>
                                      <p:cBhvr>
                                        <p:cTn id="18" dur="1" fill="hold">
                                          <p:stCondLst>
                                            <p:cond delay="0"/>
                                          </p:stCondLst>
                                        </p:cTn>
                                        <p:tgtEl>
                                          <p:spTgt spid="3">
                                            <p:bg/>
                                          </p:spTgt>
                                        </p:tgtEl>
                                        <p:attrNameLst>
                                          <p:attrName>style.visibility</p:attrName>
                                        </p:attrNameLst>
                                      </p:cBhvr>
                                      <p:to>
                                        <p:strVal val="visible"/>
                                      </p:to>
                                    </p:set>
                                    <p:animEffect transition="in" filter="fade">
                                      <p:cBhvr>
                                        <p:cTn id="19" dur="500"/>
                                        <p:tgtEl>
                                          <p:spTgt spid="3">
                                            <p:bg/>
                                          </p:spTgt>
                                        </p:tgtEl>
                                      </p:cBhvr>
                                    </p:animEffect>
                                    <p:anim calcmode="lin" valueType="num">
                                      <p:cBhvr>
                                        <p:cTn id="20" dur="500" fill="hold"/>
                                        <p:tgtEl>
                                          <p:spTgt spid="3">
                                            <p:bg/>
                                          </p:spTgt>
                                        </p:tgtEl>
                                        <p:attrNameLst>
                                          <p:attrName>ppt_x</p:attrName>
                                        </p:attrNameLst>
                                      </p:cBhvr>
                                      <p:tavLst>
                                        <p:tav tm="0">
                                          <p:val>
                                            <p:strVal val="#ppt_x"/>
                                          </p:val>
                                        </p:tav>
                                        <p:tav tm="100000">
                                          <p:val>
                                            <p:strVal val="#ppt_x"/>
                                          </p:val>
                                        </p:tav>
                                      </p:tavLst>
                                    </p:anim>
                                    <p:anim calcmode="lin" valueType="num">
                                      <p:cBhvr>
                                        <p:cTn id="21" dur="500" fill="hold"/>
                                        <p:tgtEl>
                                          <p:spTgt spid="3">
                                            <p:bg/>
                                          </p:spTgt>
                                        </p:tgtEl>
                                        <p:attrNameLst>
                                          <p:attrName>ppt_y</p:attrName>
                                        </p:attrNameLst>
                                      </p:cBhvr>
                                      <p:tavLst>
                                        <p:tav tm="0">
                                          <p:val>
                                            <p:strVal val="#ppt_y+.1"/>
                                          </p:val>
                                        </p:tav>
                                        <p:tav tm="100000">
                                          <p:val>
                                            <p:strVal val="#ppt_y"/>
                                          </p:val>
                                        </p:tav>
                                      </p:tavLst>
                                    </p:anim>
                                  </p:childTnLst>
                                </p:cTn>
                              </p:par>
                              <p:par>
                                <p:cTn id="22" presetID="42" presetClass="entr" presetSubtype="0" fill="hold" grpId="0" nodeType="withEffect">
                                  <p:stCondLst>
                                    <p:cond delay="0"/>
                                  </p:stCondLst>
                                  <p:childTnLst>
                                    <p:set>
                                      <p:cBhvr>
                                        <p:cTn id="23" dur="1" fill="hold">
                                          <p:stCondLst>
                                            <p:cond delay="0"/>
                                          </p:stCondLst>
                                        </p:cTn>
                                        <p:tgtEl>
                                          <p:spTgt spid="3">
                                            <p:txEl>
                                              <p:pRg st="0" end="0"/>
                                            </p:txEl>
                                          </p:spTgt>
                                        </p:tgtEl>
                                        <p:attrNameLst>
                                          <p:attrName>style.visibility</p:attrName>
                                        </p:attrNameLst>
                                      </p:cBhvr>
                                      <p:to>
                                        <p:strVal val="visible"/>
                                      </p:to>
                                    </p:set>
                                    <p:animEffect transition="in" filter="fade">
                                      <p:cBhvr>
                                        <p:cTn id="24" dur="500"/>
                                        <p:tgtEl>
                                          <p:spTgt spid="3">
                                            <p:txEl>
                                              <p:pRg st="0" end="0"/>
                                            </p:txEl>
                                          </p:spTgt>
                                        </p:tgtEl>
                                      </p:cBhvr>
                                    </p:animEffect>
                                    <p:anim calcmode="lin" valueType="num">
                                      <p:cBhvr>
                                        <p:cTn id="25"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26" dur="5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5.xml><?xml version="1.0" encoding="utf-8"?>
<p:sld xmlns:a="http://schemas.openxmlformats.org/drawingml/2006/main" xmlns:r="http://schemas.openxmlformats.org/officeDocument/2006/relationships" xmlns:p="http://schemas.openxmlformats.org/presentationml/2006/main">
  <p:cSld name="Slide 5&amp;si=5">
    <p:spTree>
      <p:nvGrpSpPr>
        <p:cNvPr id="1" name=""/>
        <p:cNvGrpSpPr/>
        <p:nvPr/>
      </p:nvGrpSpPr>
      <p:grpSpPr>
        <a:xfrm>
          <a:off x="0" y="0"/>
          <a:ext cx="0" cy="0"/>
          <a:chOff x="0" y="0"/>
          <a:chExt cx="0" cy="0"/>
        </a:xfrm>
      </p:grpSpPr>
      <p:sp>
        <p:nvSpPr>
          <p:cNvPr id="2" name="C_1#目录1:741b190b8?lid=7819ecd58&amp;cid=7819ecd58&amp;vtp=1&amp;bt=1&amp;bbb=1">
            <a:hlinkClick r:id="rId3" action="ppaction://hlinksldjump"/>
          </p:cNvPr>
          <p:cNvSpPr/>
          <p:nvPr/>
        </p:nvSpPr>
        <p:spPr>
          <a:xfrm>
            <a:off x="6803136" y="2063496"/>
            <a:ext cx="5404104" cy="283464"/>
          </a:xfrm>
          <a:prstGeom prst="rect">
            <a:avLst/>
          </a:prstGeom>
          <a:noFill/>
          <a:ln/>
        </p:spPr>
        <p:txBody>
          <a:bodyPr wrap="none" lIns="0" tIns="0" rIns="0" bIns="0" rtlCol="0" anchor="ctr"/>
          <a:lstStyle/>
          <a:p>
            <a:pPr marL="0" algn="l" latinLnBrk="1">
              <a:lnSpc>
                <a:spcPts val="2400"/>
              </a:lnSpc>
            </a:pPr>
            <a:r>
              <a:rPr lang="en-US" altLang="zh-CN" sz="1700" b="0" i="0" dirty="0">
                <a:solidFill>
                  <a:srgbClr val="6565FF"/>
                </a:solidFill>
                <a:latin typeface="Arial" pitchFamily="34" charset="0"/>
                <a:ea typeface="Arial" pitchFamily="34" charset="-122"/>
                <a:cs typeface="Arial" pitchFamily="34" charset="-120"/>
              </a:rPr>
              <a:t>知识点1</a:t>
            </a:r>
            <a:r>
              <a:rPr lang="en-US" altLang="zh-CN" sz="1700" b="0" i="0" dirty="0">
                <a:solidFill>
                  <a:srgbClr val="6565FF"/>
                </a:solidFill>
                <a:latin typeface="SimSun" pitchFamily="34" charset="0"/>
                <a:ea typeface="SimSun" pitchFamily="34" charset="-122"/>
                <a:cs typeface="SimSun" pitchFamily="34" charset="-120"/>
              </a:rPr>
              <a:t> </a:t>
            </a:r>
            <a:r>
              <a:rPr lang="en-US" altLang="zh-CN" sz="1700" b="0" i="0" dirty="0">
                <a:solidFill>
                  <a:srgbClr val="6565FF"/>
                </a:solidFill>
                <a:latin typeface="Arial" pitchFamily="34" charset="0"/>
                <a:ea typeface="Arial" pitchFamily="34" charset="-122"/>
                <a:cs typeface="Arial" pitchFamily="34" charset="-120"/>
              </a:rPr>
              <a:t>半角公式</a:t>
            </a:r>
            <a:endParaRPr lang="en-US" altLang="zh-CN" sz="1700" dirty="0"/>
          </a:p>
        </p:txBody>
      </p:sp>
      <p:sp>
        <p:nvSpPr>
          <p:cNvPr id="3" name="C_1#目录1:741b190b8?lid=6f52126de&amp;cid=6f52126de&amp;vtp=1&amp;bbb=1">
            <a:hlinkClick r:id="rId3" action="ppaction://hlinksldjump"/>
          </p:cNvPr>
          <p:cNvSpPr/>
          <p:nvPr/>
        </p:nvSpPr>
        <p:spPr>
          <a:xfrm>
            <a:off x="6803136" y="2383536"/>
            <a:ext cx="5404104" cy="283464"/>
          </a:xfrm>
          <a:prstGeom prst="rect">
            <a:avLst/>
          </a:prstGeom>
          <a:noFill/>
          <a:ln/>
        </p:spPr>
        <p:txBody>
          <a:bodyPr wrap="none" lIns="0" tIns="0" rIns="0" bIns="0" rtlCol="0" anchor="ctr"/>
          <a:lstStyle/>
          <a:p>
            <a:pPr marL="0" algn="l" latinLnBrk="1">
              <a:lnSpc>
                <a:spcPts val="2400"/>
              </a:lnSpc>
            </a:pPr>
            <a:r>
              <a:rPr lang="en-US" altLang="zh-CN" sz="1700" b="0" i="0" dirty="0">
                <a:solidFill>
                  <a:srgbClr val="6565FF"/>
                </a:solidFill>
                <a:latin typeface="Arial" pitchFamily="34" charset="0"/>
                <a:ea typeface="Arial" pitchFamily="34" charset="-122"/>
                <a:cs typeface="Arial" pitchFamily="34" charset="-120"/>
              </a:rPr>
              <a:t>知识点2</a:t>
            </a:r>
            <a:r>
              <a:rPr lang="en-US" altLang="zh-CN" sz="1700" b="0" i="0" dirty="0">
                <a:solidFill>
                  <a:srgbClr val="6565FF"/>
                </a:solidFill>
                <a:latin typeface="SimSun" pitchFamily="34" charset="0"/>
                <a:ea typeface="SimSun" pitchFamily="34" charset="-122"/>
                <a:cs typeface="SimSun" pitchFamily="34" charset="-120"/>
              </a:rPr>
              <a:t> </a:t>
            </a:r>
            <a:r>
              <a:rPr lang="en-US" altLang="zh-CN" sz="1700" b="0" i="0" dirty="0">
                <a:solidFill>
                  <a:srgbClr val="6565FF"/>
                </a:solidFill>
                <a:latin typeface="Arial" pitchFamily="34" charset="0"/>
                <a:ea typeface="Arial" pitchFamily="34" charset="-122"/>
                <a:cs typeface="Arial" pitchFamily="34" charset="-120"/>
              </a:rPr>
              <a:t>积化和差与和差化积公式</a:t>
            </a:r>
            <a:endParaRPr lang="en-US" altLang="zh-CN" sz="1700" dirty="0"/>
          </a:p>
        </p:txBody>
      </p:sp>
      <p:sp>
        <p:nvSpPr>
          <p:cNvPr id="4" name="C_1#目录1:741b190b8?lid=08617f7a5&amp;cid=08617f7a5&amp;vtp=1&amp;bbb=1">
            <a:hlinkClick r:id="rId3" action="ppaction://hlinksldjump"/>
          </p:cNvPr>
          <p:cNvSpPr/>
          <p:nvPr/>
        </p:nvSpPr>
        <p:spPr>
          <a:xfrm>
            <a:off x="6803136" y="2712720"/>
            <a:ext cx="5404104" cy="283464"/>
          </a:xfrm>
          <a:prstGeom prst="rect">
            <a:avLst/>
          </a:prstGeom>
          <a:noFill/>
          <a:ln/>
        </p:spPr>
        <p:txBody>
          <a:bodyPr wrap="none" lIns="0" tIns="0" rIns="0" bIns="0" rtlCol="0" anchor="ctr"/>
          <a:lstStyle/>
          <a:p>
            <a:pPr marL="0" algn="l" latinLnBrk="1">
              <a:lnSpc>
                <a:spcPts val="2400"/>
              </a:lnSpc>
            </a:pPr>
            <a:r>
              <a:rPr lang="en-US" altLang="zh-CN" sz="1700" b="0" i="0" dirty="0">
                <a:solidFill>
                  <a:srgbClr val="6565FF"/>
                </a:solidFill>
                <a:latin typeface="Arial" pitchFamily="34" charset="0"/>
                <a:ea typeface="Arial" pitchFamily="34" charset="-122"/>
                <a:cs typeface="Arial" pitchFamily="34" charset="-120"/>
              </a:rPr>
              <a:t>知识点3</a:t>
            </a:r>
            <a:r>
              <a:rPr lang="en-US" altLang="zh-CN" sz="1700" b="0" i="0" dirty="0">
                <a:solidFill>
                  <a:srgbClr val="6565FF"/>
                </a:solidFill>
                <a:latin typeface="SimSun" pitchFamily="34" charset="0"/>
                <a:ea typeface="SimSun" pitchFamily="34" charset="-122"/>
                <a:cs typeface="SimSun" pitchFamily="34" charset="-120"/>
              </a:rPr>
              <a:t> </a:t>
            </a:r>
            <a:r>
              <a:rPr lang="en-US" altLang="zh-CN" sz="1700" b="0" i="0" dirty="0">
                <a:solidFill>
                  <a:srgbClr val="6565FF"/>
                </a:solidFill>
                <a:latin typeface="Arial" pitchFamily="34" charset="0"/>
                <a:ea typeface="Arial" pitchFamily="34" charset="-122"/>
                <a:cs typeface="Arial" pitchFamily="34" charset="-120"/>
              </a:rPr>
              <a:t>万能公式</a:t>
            </a:r>
            <a:endParaRPr lang="en-US" altLang="zh-CN" sz="1700" dirty="0"/>
          </a:p>
        </p:txBody>
      </p:sp>
      <mc:AlternateContent xmlns:mc="http://schemas.openxmlformats.org/markup-compatibility/2006">
        <mc:Choice xmlns:a14="http://schemas.microsoft.com/office/drawing/2010/main" Requires="a14">
          <p:sp>
            <p:nvSpPr>
              <p:cNvPr id="5" name="C_1#目录1:741b190b8?lid=350472d33&amp;cid=350472d33&amp;vtp=1&amp;bbb=1">
                <a:hlinkClick r:id="rId4" action="ppaction://hlinksldjump"/>
              </p:cNvPr>
              <p:cNvSpPr/>
              <p:nvPr/>
            </p:nvSpPr>
            <p:spPr>
              <a:xfrm>
                <a:off x="6803136" y="3896360"/>
                <a:ext cx="5404104" cy="457200"/>
              </a:xfrm>
              <a:prstGeom prst="rect">
                <a:avLst/>
              </a:prstGeom>
              <a:noFill/>
              <a:ln/>
            </p:spPr>
            <p:txBody>
              <a:bodyPr wrap="none" lIns="0" tIns="0" rIns="0" bIns="0" rtlCol="0" anchor="ctr"/>
              <a:lstStyle/>
              <a:p>
                <a:pPr marL="0" algn="l" latinLnBrk="1">
                  <a:lnSpc>
                    <a:spcPts val="2100"/>
                  </a:lnSpc>
                </a:pPr>
                <a:r>
                  <a:rPr lang="en-US" altLang="zh-CN" sz="1700" b="0" i="0" dirty="0">
                    <a:solidFill>
                      <a:srgbClr val="6565FF"/>
                    </a:solidFill>
                    <a:latin typeface="Arial" pitchFamily="34" charset="0"/>
                    <a:ea typeface="Arial" pitchFamily="34" charset="-122"/>
                    <a:cs typeface="Arial" pitchFamily="34" charset="-120"/>
                  </a:rPr>
                  <a:t>要点</a:t>
                </a:r>
                <a:r>
                  <a:rPr lang="en-US" altLang="zh-CN" sz="1700" b="0" i="0" dirty="0">
                    <a:solidFill>
                      <a:srgbClr val="6565FF"/>
                    </a:solidFill>
                    <a:latin typeface="SimSun" pitchFamily="34" charset="0"/>
                    <a:ea typeface="SimSun" pitchFamily="34" charset="-122"/>
                    <a:cs typeface="SimSun" pitchFamily="34" charset="-120"/>
                  </a:rPr>
                  <a:t> </a:t>
                </a:r>
                <a:r>
                  <a:rPr lang="en-US" altLang="zh-CN" sz="1700" b="0" i="0" dirty="0">
                    <a:solidFill>
                      <a:srgbClr val="6565FF"/>
                    </a:solidFill>
                    <a:latin typeface="Arial" pitchFamily="34" charset="0"/>
                    <a:ea typeface="Arial" pitchFamily="34" charset="-122"/>
                    <a:cs typeface="Arial" pitchFamily="34" charset="-120"/>
                  </a:rPr>
                  <a:t>关于</a:t>
                </a:r>
                <a14:m>
                  <m:oMath xmlns:m="http://schemas.openxmlformats.org/officeDocument/2006/math">
                    <m:sSup>
                      <m:sSupPr>
                        <m:ctrlPr>
                          <a:rPr lang="en-US" altLang="zh-CN" sz="1700" b="0" i="1" dirty="0">
                            <a:solidFill>
                              <a:srgbClr val="6565FF"/>
                            </a:solidFill>
                            <a:latin typeface="Cambria Math" panose="02040503050406030204" pitchFamily="18" charset="0"/>
                            <a:ea typeface="Arial" pitchFamily="34" charset="-122"/>
                            <a:cs typeface="Arial" pitchFamily="34" charset="-120"/>
                          </a:rPr>
                        </m:ctrlPr>
                      </m:sSupPr>
                      <m:e>
                        <m:r>
                          <m:rPr>
                            <m:sty m:val="p"/>
                          </m:rPr>
                          <a:rPr lang="en-US" altLang="zh-CN" sz="1700" b="0" i="0">
                            <a:solidFill>
                              <a:srgbClr val="6565FF"/>
                            </a:solidFill>
                            <a:latin typeface="Cambria Math" pitchFamily="34" charset="0"/>
                            <a:ea typeface="Cambria Math" pitchFamily="34" charset="-122"/>
                            <a:cs typeface="Cambria Math" pitchFamily="34" charset="-120"/>
                          </a:rPr>
                          <m:t>sin</m:t>
                        </m:r>
                      </m:e>
                      <m:sup>
                        <m:r>
                          <a:rPr lang="en-US" altLang="zh-CN" sz="1700" b="0" i="0">
                            <a:solidFill>
                              <a:srgbClr val="6565FF"/>
                            </a:solidFill>
                            <a:latin typeface="Cambria Math" pitchFamily="34" charset="0"/>
                            <a:ea typeface="Cambria Math" pitchFamily="34" charset="-122"/>
                            <a:cs typeface="Cambria Math" pitchFamily="34" charset="-120"/>
                          </a:rPr>
                          <m:t>2</m:t>
                        </m:r>
                      </m:sup>
                    </m:sSup>
                    <m:r>
                      <a:rPr lang="en-US" altLang="zh-CN" sz="1700" b="0" i="0">
                        <a:solidFill>
                          <a:srgbClr val="6565FF"/>
                        </a:solidFill>
                        <a:latin typeface="Cambria Math" pitchFamily="34" charset="0"/>
                        <a:ea typeface="Cambria Math" pitchFamily="34" charset="-122"/>
                        <a:cs typeface="Cambria Math" pitchFamily="34" charset="-120"/>
                      </a:rPr>
                      <m:t>𝛼</m:t>
                    </m:r>
                    <m:r>
                      <a:rPr lang="en-US" altLang="zh-CN" sz="1700" b="0" i="0">
                        <a:solidFill>
                          <a:srgbClr val="6565FF"/>
                        </a:solidFill>
                        <a:latin typeface="Cambria Math" pitchFamily="34" charset="0"/>
                        <a:ea typeface="Cambria Math" pitchFamily="34" charset="-122"/>
                        <a:cs typeface="Cambria Math" pitchFamily="34" charset="-120"/>
                      </a:rPr>
                      <m:t>−</m:t>
                    </m:r>
                    <m:sSup>
                      <m:sSupPr>
                        <m:ctrlPr>
                          <a:rPr lang="en-US" altLang="zh-CN" sz="1700" b="0" i="1" dirty="0">
                            <a:solidFill>
                              <a:srgbClr val="6565FF"/>
                            </a:solidFill>
                            <a:latin typeface="Cambria Math" panose="02040503050406030204" pitchFamily="18" charset="0"/>
                            <a:ea typeface="Arial" pitchFamily="34" charset="-122"/>
                            <a:cs typeface="Arial" pitchFamily="34" charset="-120"/>
                          </a:rPr>
                        </m:ctrlPr>
                      </m:sSupPr>
                      <m:e>
                        <m:r>
                          <m:rPr>
                            <m:sty m:val="p"/>
                          </m:rPr>
                          <a:rPr lang="en-US" altLang="zh-CN" sz="1700" b="0" i="0">
                            <a:solidFill>
                              <a:srgbClr val="6565FF"/>
                            </a:solidFill>
                            <a:latin typeface="Cambria Math" pitchFamily="34" charset="0"/>
                            <a:ea typeface="Cambria Math" pitchFamily="34" charset="-122"/>
                            <a:cs typeface="Cambria Math" pitchFamily="34" charset="-120"/>
                          </a:rPr>
                          <m:t>sin</m:t>
                        </m:r>
                      </m:e>
                      <m:sup>
                        <m:r>
                          <a:rPr lang="en-US" altLang="zh-CN" sz="1700" b="0" i="0">
                            <a:solidFill>
                              <a:srgbClr val="6565FF"/>
                            </a:solidFill>
                            <a:latin typeface="Cambria Math" pitchFamily="34" charset="0"/>
                            <a:ea typeface="Cambria Math" pitchFamily="34" charset="-122"/>
                            <a:cs typeface="Cambria Math" pitchFamily="34" charset="-120"/>
                          </a:rPr>
                          <m:t>2</m:t>
                        </m:r>
                      </m:sup>
                    </m:sSup>
                    <m:r>
                      <a:rPr lang="en-US" altLang="zh-CN" sz="1700" b="0" i="0">
                        <a:solidFill>
                          <a:srgbClr val="6565FF"/>
                        </a:solidFill>
                        <a:latin typeface="Cambria Math" pitchFamily="34" charset="0"/>
                        <a:ea typeface="Cambria Math" pitchFamily="34" charset="-122"/>
                        <a:cs typeface="Cambria Math" pitchFamily="34" charset="-120"/>
                      </a:rPr>
                      <m:t>𝛽</m:t>
                    </m:r>
                    <m:r>
                      <a:rPr lang="en-US" altLang="zh-CN" sz="1700" b="0" i="0">
                        <a:solidFill>
                          <a:srgbClr val="6565FF"/>
                        </a:solidFill>
                        <a:latin typeface="Cambria Math" pitchFamily="34" charset="0"/>
                        <a:ea typeface="Cambria Math" pitchFamily="34" charset="-122"/>
                        <a:cs typeface="Cambria Math" pitchFamily="34" charset="-120"/>
                      </a:rPr>
                      <m:t>=</m:t>
                    </m:r>
                    <m:r>
                      <m:rPr>
                        <m:sty m:val="p"/>
                      </m:rPr>
                      <a:rPr lang="en-US" altLang="zh-CN" sz="1700" b="0" i="0">
                        <a:solidFill>
                          <a:srgbClr val="6565FF"/>
                        </a:solidFill>
                        <a:latin typeface="Cambria Math" pitchFamily="34" charset="0"/>
                        <a:ea typeface="Cambria Math" pitchFamily="34" charset="-122"/>
                        <a:cs typeface="Cambria Math" pitchFamily="34" charset="-120"/>
                      </a:rPr>
                      <m:t>sin</m:t>
                    </m:r>
                    <m:r>
                      <a:rPr lang="en-US" altLang="zh-CN" sz="1700" b="0" i="0">
                        <a:solidFill>
                          <a:srgbClr val="6565FF"/>
                        </a:solidFill>
                        <a:latin typeface="Cambria Math" pitchFamily="34" charset="0"/>
                        <a:ea typeface="Cambria Math" pitchFamily="34" charset="-122"/>
                        <a:cs typeface="Cambria Math" pitchFamily="34" charset="-120"/>
                      </a:rPr>
                      <m:t>(</m:t>
                    </m:r>
                    <m:r>
                      <a:rPr lang="en-US" altLang="zh-CN" sz="1700" b="0" i="0">
                        <a:solidFill>
                          <a:srgbClr val="6565FF"/>
                        </a:solidFill>
                        <a:latin typeface="Cambria Math" pitchFamily="34" charset="0"/>
                        <a:ea typeface="Cambria Math" pitchFamily="34" charset="-122"/>
                        <a:cs typeface="Cambria Math" pitchFamily="34" charset="-120"/>
                      </a:rPr>
                      <m:t>𝛼</m:t>
                    </m:r>
                    <m:r>
                      <a:rPr lang="en-US" altLang="zh-CN" sz="1700" b="0" i="0">
                        <a:solidFill>
                          <a:srgbClr val="6565FF"/>
                        </a:solidFill>
                        <a:latin typeface="Cambria Math" pitchFamily="34" charset="0"/>
                        <a:ea typeface="Cambria Math" pitchFamily="34" charset="-122"/>
                        <a:cs typeface="Cambria Math" pitchFamily="34" charset="-120"/>
                      </a:rPr>
                      <m:t>+</m:t>
                    </m:r>
                    <m:r>
                      <a:rPr lang="en-US" altLang="zh-CN" sz="1700" b="0" i="0">
                        <a:solidFill>
                          <a:srgbClr val="6565FF"/>
                        </a:solidFill>
                        <a:latin typeface="Cambria Math" pitchFamily="34" charset="0"/>
                        <a:ea typeface="Cambria Math" pitchFamily="34" charset="-122"/>
                        <a:cs typeface="Cambria Math" pitchFamily="34" charset="-120"/>
                      </a:rPr>
                      <m:t>𝛽</m:t>
                    </m:r>
                    <m:r>
                      <a:rPr lang="en-US" altLang="zh-CN" sz="1700" b="0" i="0">
                        <a:solidFill>
                          <a:srgbClr val="6565FF"/>
                        </a:solidFill>
                        <a:latin typeface="Cambria Math" pitchFamily="34" charset="0"/>
                        <a:ea typeface="Cambria Math" pitchFamily="34" charset="-122"/>
                        <a:cs typeface="Cambria Math" pitchFamily="34" charset="-120"/>
                      </a:rPr>
                      <m:t>)⋅</m:t>
                    </m:r>
                  </m:oMath>
                </a14:m>
                <a:r>
                  <a:rPr lang="en-US" altLang="zh-CN" sz="1700" b="0" i="0" dirty="0">
                    <a:solidFill>
                      <a:srgbClr val="6565FF"/>
                    </a:solidFill>
                    <a:latin typeface="SimSun" pitchFamily="34" charset="0"/>
                    <a:ea typeface="SimSun" pitchFamily="34" charset="-122"/>
                    <a:cs typeface="SimSun" pitchFamily="34" charset="-120"/>
                  </a:rPr>
                  <a:t> </a:t>
                </a:r>
                <a14:m>
                  <m:oMath xmlns:m="http://schemas.openxmlformats.org/officeDocument/2006/math">
                    <m:r>
                      <m:rPr>
                        <m:sty m:val="p"/>
                      </m:rPr>
                      <a:rPr lang="en-US" altLang="zh-CN" sz="1700" b="0" i="0">
                        <a:solidFill>
                          <a:srgbClr val="6565FF"/>
                        </a:solidFill>
                        <a:latin typeface="Cambria Math" pitchFamily="34" charset="0"/>
                        <a:ea typeface="Cambria Math" pitchFamily="34" charset="-122"/>
                        <a:cs typeface="Cambria Math" pitchFamily="34" charset="-120"/>
                      </a:rPr>
                      <m:t>sin</m:t>
                    </m:r>
                    <m:r>
                      <a:rPr lang="en-US" altLang="zh-CN" sz="1700" b="0" i="0">
                        <a:solidFill>
                          <a:srgbClr val="6565FF"/>
                        </a:solidFill>
                        <a:latin typeface="Cambria Math" pitchFamily="34" charset="0"/>
                        <a:ea typeface="Cambria Math" pitchFamily="34" charset="-122"/>
                        <a:cs typeface="Cambria Math" pitchFamily="34" charset="-120"/>
                      </a:rPr>
                      <m:t>(</m:t>
                    </m:r>
                    <m:r>
                      <a:rPr lang="en-US" altLang="zh-CN" sz="1700" b="0" i="0">
                        <a:solidFill>
                          <a:srgbClr val="6565FF"/>
                        </a:solidFill>
                        <a:latin typeface="Cambria Math" pitchFamily="34" charset="0"/>
                        <a:ea typeface="Cambria Math" pitchFamily="34" charset="-122"/>
                        <a:cs typeface="Cambria Math" pitchFamily="34" charset="-120"/>
                      </a:rPr>
                      <m:t>𝛼</m:t>
                    </m:r>
                    <m:r>
                      <a:rPr lang="en-US" altLang="zh-CN" sz="1700" b="0" i="0">
                        <a:solidFill>
                          <a:srgbClr val="6565FF"/>
                        </a:solidFill>
                        <a:latin typeface="Cambria Math" pitchFamily="34" charset="0"/>
                        <a:ea typeface="Cambria Math" pitchFamily="34" charset="-122"/>
                        <a:cs typeface="Cambria Math" pitchFamily="34" charset="-120"/>
                      </a:rPr>
                      <m:t>−</m:t>
                    </m:r>
                    <m:r>
                      <a:rPr lang="en-US" altLang="zh-CN" sz="1700" b="0" i="0">
                        <a:solidFill>
                          <a:srgbClr val="6565FF"/>
                        </a:solidFill>
                        <a:latin typeface="Cambria Math" pitchFamily="34" charset="0"/>
                        <a:ea typeface="Cambria Math" pitchFamily="34" charset="-122"/>
                        <a:cs typeface="Cambria Math" pitchFamily="34" charset="-120"/>
                      </a:rPr>
                      <m:t>𝛽</m:t>
                    </m:r>
                    <m:r>
                      <a:rPr lang="en-US" altLang="zh-CN" sz="1700" b="0" i="0">
                        <a:solidFill>
                          <a:srgbClr val="6565FF"/>
                        </a:solidFill>
                        <a:latin typeface="Cambria Math" pitchFamily="34" charset="0"/>
                        <a:ea typeface="Cambria Math" pitchFamily="34" charset="-122"/>
                        <a:cs typeface="Cambria Math" pitchFamily="34" charset="-120"/>
                      </a:rPr>
                      <m:t>)</m:t>
                    </m:r>
                  </m:oMath>
                </a14:m>
                <a:r>
                  <a:rPr lang="en-US" altLang="zh-CN" sz="1700" b="0" i="0" dirty="0">
                    <a:solidFill>
                      <a:srgbClr val="6565FF"/>
                    </a:solidFill>
                    <a:latin typeface="Arial" pitchFamily="34" charset="0"/>
                    <a:ea typeface="Arial" pitchFamily="34" charset="-122"/>
                    <a:cs typeface="Arial" pitchFamily="34" charset="-120"/>
                  </a:rPr>
                  <a:t>的应用</a:t>
                </a:r>
                <a:endParaRPr lang="en-US" altLang="zh-CN" sz="1700" dirty="0"/>
              </a:p>
            </p:txBody>
          </p:sp>
        </mc:Choice>
        <mc:Fallback>
          <p:sp>
            <p:nvSpPr>
              <p:cNvPr id="5" name="C_1#目录1:741b190b8?lid=350472d33&amp;cid=350472d33&amp;vtp=1&amp;bbb=1">
                <a:hlinkClick r:id="rId4" action="ppaction://hlinksldjump"/>
              </p:cNvPr>
              <p:cNvSpPr>
                <a:spLocks noRot="1" noChangeAspect="1" noMove="1" noResize="1" noEditPoints="1" noAdjustHandles="1" noChangeArrowheads="1" noChangeShapeType="1" noTextEdit="1"/>
              </p:cNvSpPr>
              <p:nvPr/>
            </p:nvSpPr>
            <p:spPr>
              <a:xfrm>
                <a:off x="6803136" y="3896360"/>
                <a:ext cx="5404104" cy="457200"/>
              </a:xfrm>
              <a:prstGeom prst="rect">
                <a:avLst/>
              </a:prstGeom>
              <a:blipFill>
                <a:blip r:embed="rId5"/>
                <a:stretch>
                  <a:fillRect l="-2368" r="-1353" b="-5333"/>
                </a:stretch>
              </a:blipFill>
              <a:ln/>
            </p:spPr>
            <p:txBody>
              <a:bodyPr/>
              <a:lstStyle/>
              <a:p>
                <a:r>
                  <a:rPr lang="zh-CN" altLang="en-US">
                    <a:noFill/>
                  </a:rPr>
                  <a:t> </a:t>
                </a:r>
              </a:p>
            </p:txBody>
          </p:sp>
        </mc:Fallback>
      </mc:AlternateContent>
      <p:sp>
        <p:nvSpPr>
          <p:cNvPr id="6" name="C_1#目录1:741b190b8?lid=de84dd3ad&amp;cid=de84dd3ad&amp;vtp=1&amp;bbb=1">
            <a:hlinkClick r:id="rId6" action="ppaction://hlinksldjump"/>
          </p:cNvPr>
          <p:cNvSpPr/>
          <p:nvPr/>
        </p:nvSpPr>
        <p:spPr>
          <a:xfrm>
            <a:off x="6803136" y="5371592"/>
            <a:ext cx="5404104" cy="283464"/>
          </a:xfrm>
          <a:prstGeom prst="rect">
            <a:avLst/>
          </a:prstGeom>
          <a:noFill/>
          <a:ln/>
        </p:spPr>
        <p:txBody>
          <a:bodyPr wrap="none" lIns="0" tIns="0" rIns="0" bIns="0" rtlCol="0" anchor="ctr"/>
          <a:lstStyle/>
          <a:p>
            <a:pPr marL="0" algn="l" latinLnBrk="1">
              <a:lnSpc>
                <a:spcPts val="2400"/>
              </a:lnSpc>
            </a:pPr>
            <a:r>
              <a:rPr lang="en-US" altLang="zh-CN" sz="1700" b="0" i="0" dirty="0">
                <a:solidFill>
                  <a:srgbClr val="6565FF"/>
                </a:solidFill>
                <a:latin typeface="Arial" pitchFamily="34" charset="0"/>
                <a:ea typeface="Arial" pitchFamily="34" charset="-122"/>
                <a:cs typeface="Arial" pitchFamily="34" charset="-120"/>
              </a:rPr>
              <a:t>易错点</a:t>
            </a:r>
            <a:r>
              <a:rPr lang="en-US" altLang="zh-CN" sz="1700" b="0" i="0" dirty="0">
                <a:solidFill>
                  <a:srgbClr val="6565FF"/>
                </a:solidFill>
                <a:latin typeface="SimSun" pitchFamily="34" charset="0"/>
                <a:ea typeface="SimSun" pitchFamily="34" charset="-122"/>
                <a:cs typeface="SimSun" pitchFamily="34" charset="-120"/>
              </a:rPr>
              <a:t> </a:t>
            </a:r>
            <a:r>
              <a:rPr lang="en-US" altLang="zh-CN" sz="1700" b="0" i="0" dirty="0">
                <a:solidFill>
                  <a:srgbClr val="6565FF"/>
                </a:solidFill>
                <a:latin typeface="Arial" pitchFamily="34" charset="0"/>
                <a:ea typeface="Arial" pitchFamily="34" charset="-122"/>
                <a:cs typeface="Arial" pitchFamily="34" charset="-120"/>
              </a:rPr>
              <a:t>忽略角的范围致误</a:t>
            </a:r>
            <a:endParaRPr lang="en-US" altLang="zh-CN" sz="1700" dirty="0"/>
          </a:p>
        </p:txBody>
      </p:sp>
    </p:spTree>
  </p:cSld>
  <p:clrMapOvr>
    <a:masterClrMapping/>
  </p:clrMapOvr>
  <p:transition/>
</p:sld>
</file>

<file path=ppt/slides/slide50.xml><?xml version="1.0" encoding="utf-8"?>
<p:sld xmlns:a="http://schemas.openxmlformats.org/drawingml/2006/main" xmlns:r="http://schemas.openxmlformats.org/officeDocument/2006/relationships" xmlns:p="http://schemas.openxmlformats.org/presentationml/2006/main">
  <p:cSld name="Slide 46&amp;si=46">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B_6_BD.99_1#cff050e71?vaa=1&amp;vcp=1&amp;vop=1&amp;pid=69e52d30c&amp;color=0,55,96&amp;vtp=1&amp;bt=1&amp;bbb=1"/>
              <p:cNvSpPr/>
              <p:nvPr/>
            </p:nvSpPr>
            <p:spPr>
              <a:xfrm>
                <a:off x="502920" y="2785287"/>
                <a:ext cx="10570464" cy="546862"/>
              </a:xfrm>
              <a:prstGeom prst="rect">
                <a:avLst/>
              </a:prstGeom>
              <a:noFill/>
              <a:ln/>
            </p:spPr>
            <p:txBody>
              <a:bodyPr wrap="none" lIns="0" tIns="0" rIns="0" bIns="0" rtlCol="0" anchor="t"/>
              <a:lstStyle/>
              <a:p>
                <a:pPr algn="l" latinLnBrk="1">
                  <a:lnSpc>
                    <a:spcPts val="5100"/>
                  </a:lnSpc>
                </a:pPr>
                <a:r>
                  <a:rPr lang="en-US" altLang="zh-CN" sz="1800" b="1" i="0" dirty="0">
                    <a:solidFill>
                      <a:srgbClr val="003760"/>
                    </a:solidFill>
                    <a:latin typeface="Times New Roman" pitchFamily="34" charset="0"/>
                    <a:ea typeface="微软雅黑" pitchFamily="34" charset="-122"/>
                    <a:cs typeface="Times New Roman" pitchFamily="34" charset="-120"/>
                  </a:rPr>
                  <a:t>5.</a:t>
                </a:r>
                <a14:m>
                  <m:oMath xmlns:m="http://schemas.openxmlformats.org/officeDocument/2006/math">
                    <m:r>
                      <m:rPr>
                        <m:nor/>
                      </m:rPr>
                      <a:rPr lang="en-US" altLang="zh-CN" sz="1800" b="0" i="0" smtClean="0">
                        <a:solidFill>
                          <a:srgbClr val="003760"/>
                        </a:solidFill>
                        <a:latin typeface="Cambria Math" pitchFamily="34" charset="0"/>
                        <a:ea typeface="Cambria Math" pitchFamily="34" charset="-122"/>
                        <a:cs typeface="Cambria Math" pitchFamily="34" charset="-120"/>
                      </a:rPr>
                      <m:t>cos</m:t>
                    </m:r>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40</m:t>
                        </m:r>
                      </m:e>
                      <m:sup>
                        <m:r>
                          <a:rPr lang="en-US" altLang="zh-CN" sz="1800" b="0" i="0">
                            <a:solidFill>
                              <a:srgbClr val="003760"/>
                            </a:solidFill>
                            <a:latin typeface="Cambria Math" pitchFamily="34" charset="0"/>
                            <a:ea typeface="Cambria Math" pitchFamily="34" charset="-122"/>
                            <a:cs typeface="Cambria Math" pitchFamily="34" charset="-120"/>
                          </a:rPr>
                          <m:t>∘</m:t>
                        </m:r>
                      </m:sup>
                    </m:sSup>
                    <m:r>
                      <a:rPr lang="en-US" altLang="zh-CN" sz="1800" b="0" i="0" smtClean="0">
                        <a:solidFill>
                          <a:srgbClr val="003760"/>
                        </a:solidFill>
                        <a:latin typeface="Cambria Math" pitchFamily="34" charset="0"/>
                        <a:ea typeface="Cambria Math" pitchFamily="34" charset="-122"/>
                        <a:cs typeface="Cambria Math" pitchFamily="34" charset="-120"/>
                      </a:rPr>
                      <m:t>+</m:t>
                    </m:r>
                    <m:r>
                      <m:rPr>
                        <m:nor/>
                      </m:rPr>
                      <a:rPr lang="en-US" altLang="zh-CN" sz="1800" b="0" i="0" smtClean="0">
                        <a:solidFill>
                          <a:srgbClr val="003760"/>
                        </a:solidFill>
                        <a:latin typeface="Cambria Math" pitchFamily="34" charset="0"/>
                        <a:ea typeface="Cambria Math" pitchFamily="34" charset="-122"/>
                        <a:cs typeface="Cambria Math" pitchFamily="34" charset="-120"/>
                      </a:rPr>
                      <m:t>cos</m:t>
                    </m:r>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60</m:t>
                        </m:r>
                      </m:e>
                      <m:sup>
                        <m:r>
                          <a:rPr lang="en-US" altLang="zh-CN" sz="1800" b="0" i="0">
                            <a:solidFill>
                              <a:srgbClr val="003760"/>
                            </a:solidFill>
                            <a:latin typeface="Cambria Math" pitchFamily="34" charset="0"/>
                            <a:ea typeface="Cambria Math" pitchFamily="34" charset="-122"/>
                            <a:cs typeface="Cambria Math" pitchFamily="34" charset="-120"/>
                          </a:rPr>
                          <m:t>∘</m:t>
                        </m:r>
                      </m:sup>
                    </m:sSup>
                    <m:r>
                      <a:rPr lang="en-US" altLang="zh-CN" sz="1800" b="0" i="0" smtClean="0">
                        <a:solidFill>
                          <a:srgbClr val="003760"/>
                        </a:solidFill>
                        <a:latin typeface="Cambria Math" pitchFamily="34" charset="0"/>
                        <a:ea typeface="Cambria Math" pitchFamily="34" charset="-122"/>
                        <a:cs typeface="Cambria Math" pitchFamily="34" charset="-120"/>
                      </a:rPr>
                      <m:t>+</m:t>
                    </m:r>
                    <m:r>
                      <m:rPr>
                        <m:nor/>
                      </m:rPr>
                      <a:rPr lang="en-US" altLang="zh-CN" sz="1800" b="0" i="0" smtClean="0">
                        <a:solidFill>
                          <a:srgbClr val="003760"/>
                        </a:solidFill>
                        <a:latin typeface="Cambria Math" pitchFamily="34" charset="0"/>
                        <a:ea typeface="Cambria Math" pitchFamily="34" charset="-122"/>
                        <a:cs typeface="Cambria Math" pitchFamily="34" charset="-120"/>
                      </a:rPr>
                      <m:t>cos</m:t>
                    </m:r>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80</m:t>
                        </m:r>
                      </m:e>
                      <m:sup>
                        <m:r>
                          <a:rPr lang="en-US" altLang="zh-CN" sz="1800" b="0" i="0">
                            <a:solidFill>
                              <a:srgbClr val="003760"/>
                            </a:solidFill>
                            <a:latin typeface="Cambria Math" pitchFamily="34" charset="0"/>
                            <a:ea typeface="Cambria Math" pitchFamily="34" charset="-122"/>
                            <a:cs typeface="Cambria Math" pitchFamily="34" charset="-120"/>
                          </a:rPr>
                          <m:t>∘</m:t>
                        </m:r>
                      </m:sup>
                    </m:sSup>
                    <m:r>
                      <a:rPr lang="en-US" altLang="zh-CN" sz="1800" b="0" i="0" smtClean="0">
                        <a:solidFill>
                          <a:srgbClr val="003760"/>
                        </a:solidFill>
                        <a:latin typeface="Cambria Math" pitchFamily="34" charset="0"/>
                        <a:ea typeface="Cambria Math" pitchFamily="34" charset="-122"/>
                        <a:cs typeface="Cambria Math" pitchFamily="34" charset="-120"/>
                      </a:rPr>
                      <m:t>+</m:t>
                    </m:r>
                    <m:r>
                      <m:rPr>
                        <m:nor/>
                      </m:rPr>
                      <a:rPr lang="en-US" altLang="zh-CN" sz="1800" b="0" i="0" smtClean="0">
                        <a:solidFill>
                          <a:srgbClr val="003760"/>
                        </a:solidFill>
                        <a:latin typeface="Cambria Math" pitchFamily="34" charset="0"/>
                        <a:ea typeface="Cambria Math" pitchFamily="34" charset="-122"/>
                        <a:cs typeface="Cambria Math" pitchFamily="34" charset="-120"/>
                      </a:rPr>
                      <m:t>cos</m:t>
                    </m:r>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160</m:t>
                        </m:r>
                      </m:e>
                      <m:sup>
                        <m:r>
                          <a:rPr lang="en-US" altLang="zh-CN" sz="1800" b="0" i="0">
                            <a:solidFill>
                              <a:srgbClr val="003760"/>
                            </a:solidFill>
                            <a:latin typeface="Cambria Math" pitchFamily="34" charset="0"/>
                            <a:ea typeface="Cambria Math" pitchFamily="34" charset="-122"/>
                            <a:cs typeface="Cambria Math" pitchFamily="34" charset="-120"/>
                          </a:rPr>
                          <m:t>∘</m:t>
                        </m:r>
                      </m:sup>
                    </m:sSup>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的值为</a:t>
                </a:r>
                <a:r>
                  <a:rPr lang="en-US" altLang="zh-CN" sz="1800" i="0">
                    <a:solidFill>
                      <a:srgbClr val="003760"/>
                    </a:solidFill>
                    <a:latin typeface="SimSun" pitchFamily="34" charset="0"/>
                    <a:ea typeface="SimSun" pitchFamily="34" charset="-122"/>
                    <a:cs typeface="SimSun" pitchFamily="34" charset="-120"/>
                  </a:rPr>
                  <a:t>_</a:t>
                </a:r>
                <a:r>
                  <a:rPr lang="en-US" altLang="zh-CN" sz="2850" b="0" i="0" u="sng" kern="0" spc="-99900">
                    <a:solidFill>
                      <a:srgbClr val="FF00FF"/>
                    </a:solidFill>
                    <a:latin typeface="SimSun" panose="02010600030101010101" pitchFamily="2" charset="-122"/>
                    <a:ea typeface="微软雅黑" pitchFamily="34" charset="-122"/>
                    <a:cs typeface="Times New Roman" pitchFamily="34" charset="-120"/>
                  </a:rPr>
                  <a:t> </a:t>
                </a:r>
                <a:r>
                  <a:rPr lang="en-US" altLang="zh-CN" sz="1800" i="0" dirty="0">
                    <a:solidFill>
                      <a:srgbClr val="003760"/>
                    </a:solidFill>
                    <a:latin typeface="SimSun" pitchFamily="34" charset="0"/>
                    <a:ea typeface="SimSun" pitchFamily="34" charset="-122"/>
                    <a:cs typeface="SimSun" pitchFamily="34" charset="-120"/>
                  </a:rPr>
                  <a:t>_</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p:txBody>
          </p:sp>
        </mc:Choice>
        <mc:Fallback xmlns="">
          <p:sp>
            <p:nvSpPr>
              <p:cNvPr id="2" name="QB_6_BD.99_1#cff050e71?vaa=1&amp;vcp=1&amp;vop=1&amp;pid=69e52d30c&amp;color=0,55,96&amp;vtp=1&amp;bt=1&amp;bbb=1"/>
              <p:cNvSpPr>
                <a:spLocks noRot="1" noChangeAspect="1" noMove="1" noResize="1" noEditPoints="1" noAdjustHandles="1" noChangeArrowheads="1" noChangeShapeType="1" noTextEdit="1"/>
              </p:cNvSpPr>
              <p:nvPr/>
            </p:nvSpPr>
            <p:spPr>
              <a:xfrm>
                <a:off x="502920" y="2785287"/>
                <a:ext cx="10570464" cy="546862"/>
              </a:xfrm>
              <a:prstGeom prst="rect">
                <a:avLst/>
              </a:prstGeom>
              <a:blipFill>
                <a:blip r:embed="rId3"/>
                <a:stretch>
                  <a:fillRect l="-1384" b="-24444"/>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3" name="QB_6_AN.101_1#cff050e71.blank?vaa=1&amp;vcp=1&amp;vop=1&amp;pid=69e52d30c&amp;color=0,55,96&amp;vpa=18&amp;vtp=1&amp;bbb=1&amp;rh=32.4"/>
              <p:cNvSpPr/>
              <p:nvPr/>
            </p:nvSpPr>
            <p:spPr>
              <a:xfrm>
                <a:off x="4933378" y="2890125"/>
                <a:ext cx="238125" cy="411480"/>
              </a:xfrm>
              <a:prstGeom prst="rect">
                <a:avLst/>
              </a:prstGeom>
              <a:noFill/>
              <a:ln/>
            </p:spPr>
            <p:txBody>
              <a:bodyPr wrap="none" lIns="0" tIns="0" rIns="0" bIns="0" rtlCol="0" anchor="t"/>
              <a:lstStyle/>
              <a:p>
                <a:pPr algn="ctr" latinLnBrk="1">
                  <a:lnSpc>
                    <a:spcPts val="3300"/>
                  </a:lnSpc>
                </a:pPr>
                <a14:m>
                  <m:oMath xmlns:m="http://schemas.openxmlformats.org/officeDocument/2006/math">
                    <m:f>
                      <m:fPr>
                        <m:ctrlPr>
                          <a:rPr lang="en-US" altLang="zh-CN" sz="2000" b="0" i="1" dirty="0" smtClean="0">
                            <a:solidFill>
                              <a:srgbClr val="6161F4"/>
                            </a:solidFill>
                            <a:latin typeface="Cambria Math" panose="02040503050406030204" pitchFamily="18" charset="0"/>
                            <a:ea typeface="微软雅黑" pitchFamily="34" charset="-122"/>
                            <a:cs typeface="Times New Roman" pitchFamily="34" charset="-120"/>
                          </a:rPr>
                        </m:ctrlPr>
                      </m:fPr>
                      <m:num>
                        <m:r>
                          <a:rPr lang="en-US" altLang="zh-CN" sz="2000" b="0" i="0">
                            <a:solidFill>
                              <a:srgbClr val="6161F4"/>
                            </a:solidFill>
                            <a:latin typeface="Cambria Math" pitchFamily="34" charset="0"/>
                            <a:ea typeface="Cambria Math" pitchFamily="34" charset="-122"/>
                            <a:cs typeface="Cambria Math" pitchFamily="34" charset="-120"/>
                          </a:rPr>
                          <m:t>1</m:t>
                        </m:r>
                      </m:num>
                      <m:den>
                        <m:r>
                          <a:rPr lang="en-US" altLang="zh-CN" sz="2000" b="0" i="0">
                            <a:solidFill>
                              <a:srgbClr val="6161F4"/>
                            </a:solidFill>
                            <a:latin typeface="Cambria Math" pitchFamily="34" charset="0"/>
                            <a:ea typeface="Cambria Math" pitchFamily="34" charset="-122"/>
                            <a:cs typeface="Cambria Math" pitchFamily="34" charset="-120"/>
                          </a:rPr>
                          <m:t>2</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00" dirty="0"/>
              </a:p>
            </p:txBody>
          </p:sp>
        </mc:Choice>
        <mc:Fallback xmlns="">
          <p:sp>
            <p:nvSpPr>
              <p:cNvPr id="3" name="QB_6_AN.101_1#cff050e71.blank?vaa=1&amp;vcp=1&amp;vop=1&amp;pid=69e52d30c&amp;color=0,55,96&amp;vpa=18&amp;vtp=1&amp;bbb=1&amp;rh=32.4"/>
              <p:cNvSpPr>
                <a:spLocks noRot="1" noChangeAspect="1" noMove="1" noResize="1" noEditPoints="1" noAdjustHandles="1" noChangeArrowheads="1" noChangeShapeType="1" noTextEdit="1"/>
              </p:cNvSpPr>
              <p:nvPr/>
            </p:nvSpPr>
            <p:spPr>
              <a:xfrm>
                <a:off x="4933378" y="2890125"/>
                <a:ext cx="238125" cy="411480"/>
              </a:xfrm>
              <a:prstGeom prst="rect">
                <a:avLst/>
              </a:prstGeom>
              <a:blipFill>
                <a:blip r:embed="rId4"/>
                <a:stretch>
                  <a:fillRect t="-1471" b="-16176"/>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4" name="QB_6_AS.100_1#cff050e71?vaa=1&amp;vcp=1&amp;vop=1&amp;pid=69e52d30c&amp;color=0,55,96&amp;vtp=1&amp;bbb=1&amp;hb=1"/>
              <p:cNvSpPr/>
              <p:nvPr/>
            </p:nvSpPr>
            <p:spPr>
              <a:xfrm>
                <a:off x="502920" y="3341737"/>
                <a:ext cx="10570464" cy="838200"/>
              </a:xfrm>
              <a:prstGeom prst="rect">
                <a:avLst/>
              </a:prstGeom>
              <a:noFill/>
              <a:ln/>
            </p:spPr>
            <p:txBody>
              <a:bodyPr wrap="none" lIns="0" tIns="0" rIns="0" bIns="0" rtlCol="0" anchor="t"/>
              <a:lstStyle/>
              <a:p>
                <a:pPr algn="l" latinLnBrk="1">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微软雅黑" pitchFamily="34" charset="-122"/>
                    <a:cs typeface="Times New Roman" pitchFamily="34" charset="-120"/>
                  </a:rPr>
                  <a:t>原式</a:t>
                </a:r>
              </a:p>
              <a:p>
                <a:pPr latinLnBrk="1">
                  <a:lnSpc>
                    <a:spcPts val="3300"/>
                  </a:lnSpc>
                </a:pPr>
                <a14:m>
                  <m:oMath xmlns:m="http://schemas.openxmlformats.org/officeDocument/2006/math">
                    <m:r>
                      <a:rPr lang="en-US" altLang="zh-CN" b="0" i="0" smtClean="0">
                        <a:solidFill>
                          <a:srgbClr val="003760"/>
                        </a:solidFill>
                        <a:latin typeface="Cambria Math" pitchFamily="34" charset="0"/>
                        <a:ea typeface="Cambria Math" pitchFamily="34" charset="-122"/>
                        <a:cs typeface="Cambria Math" pitchFamily="34" charset="-120"/>
                      </a:rPr>
                      <m:t>=</m:t>
                    </m:r>
                    <m:r>
                      <m:rPr>
                        <m:sty m:val="p"/>
                      </m:rPr>
                      <a:rPr lang="en-US" altLang="zh-CN" b="0" i="0" smtClean="0">
                        <a:solidFill>
                          <a:srgbClr val="003760"/>
                        </a:solidFill>
                        <a:latin typeface="Cambria Math" pitchFamily="34" charset="0"/>
                        <a:ea typeface="Cambria Math" pitchFamily="34" charset="-122"/>
                        <a:cs typeface="Cambria Math" pitchFamily="34" charset="-120"/>
                      </a:rPr>
                      <m:t>cos</m:t>
                    </m:r>
                    <m:r>
                      <m:rPr>
                        <m:nor/>
                      </m:rPr>
                      <a:rPr lang="en-US" altLang="zh-CN" b="0" i="0" smtClean="0">
                        <a:solidFill>
                          <a:srgbClr val="003760"/>
                        </a:solidFill>
                        <a:latin typeface="Cambria Math" pitchFamily="34" charset="0"/>
                        <a:ea typeface="Cambria Math" pitchFamily="34" charset="-122"/>
                        <a:cs typeface="Cambria Math" pitchFamily="34" charset="-120"/>
                      </a:rPr>
                      <m:t> </m:t>
                    </m:r>
                    <m:sSup>
                      <m:sSupPr>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b="0" i="0">
                            <a:solidFill>
                              <a:srgbClr val="003760"/>
                            </a:solidFill>
                            <a:latin typeface="Cambria Math" pitchFamily="34" charset="0"/>
                            <a:ea typeface="Cambria Math" pitchFamily="34" charset="-122"/>
                            <a:cs typeface="Cambria Math" pitchFamily="34" charset="-120"/>
                          </a:rPr>
                          <m:t>40</m:t>
                        </m:r>
                      </m:e>
                      <m:sup>
                        <m:r>
                          <a:rPr lang="en-US" altLang="zh-CN" b="0" i="0">
                            <a:solidFill>
                              <a:srgbClr val="003760"/>
                            </a:solidFill>
                            <a:latin typeface="Cambria Math" pitchFamily="34" charset="0"/>
                            <a:ea typeface="Cambria Math" pitchFamily="34" charset="-122"/>
                            <a:cs typeface="Cambria Math" pitchFamily="34" charset="-120"/>
                          </a:rPr>
                          <m:t>∘</m:t>
                        </m:r>
                      </m:sup>
                    </m:sSup>
                    <m:r>
                      <a:rPr lang="en-US" altLang="zh-CN" b="0" i="0" smtClean="0">
                        <a:solidFill>
                          <a:srgbClr val="003760"/>
                        </a:solidFill>
                        <a:latin typeface="Cambria Math" pitchFamily="34" charset="0"/>
                        <a:ea typeface="Cambria Math" pitchFamily="34" charset="-122"/>
                        <a:cs typeface="Cambria Math" pitchFamily="34" charset="-120"/>
                      </a:rPr>
                      <m:t>+</m:t>
                    </m:r>
                    <m:r>
                      <m:rPr>
                        <m:sty m:val="p"/>
                      </m:rPr>
                      <a:rPr lang="en-US" altLang="zh-CN" b="0" i="0" smtClean="0">
                        <a:solidFill>
                          <a:srgbClr val="003760"/>
                        </a:solidFill>
                        <a:latin typeface="Cambria Math" pitchFamily="34" charset="0"/>
                        <a:ea typeface="Cambria Math" pitchFamily="34" charset="-122"/>
                        <a:cs typeface="Cambria Math" pitchFamily="34" charset="-120"/>
                      </a:rPr>
                      <m:t>cos</m:t>
                    </m:r>
                    <m:r>
                      <m:rPr>
                        <m:nor/>
                      </m:rPr>
                      <a:rPr lang="en-US" altLang="zh-CN" b="0" i="0" smtClean="0">
                        <a:solidFill>
                          <a:srgbClr val="003760"/>
                        </a:solidFill>
                        <a:latin typeface="Cambria Math" pitchFamily="34" charset="0"/>
                        <a:ea typeface="Cambria Math" pitchFamily="34" charset="-122"/>
                        <a:cs typeface="Cambria Math" pitchFamily="34" charset="-120"/>
                      </a:rPr>
                      <m:t> </m:t>
                    </m:r>
                    <m:sSup>
                      <m:sSupPr>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b="0" i="0">
                            <a:solidFill>
                              <a:srgbClr val="003760"/>
                            </a:solidFill>
                            <a:latin typeface="Cambria Math" pitchFamily="34" charset="0"/>
                            <a:ea typeface="Cambria Math" pitchFamily="34" charset="-122"/>
                            <a:cs typeface="Cambria Math" pitchFamily="34" charset="-120"/>
                          </a:rPr>
                          <m:t>80</m:t>
                        </m:r>
                      </m:e>
                      <m:sup>
                        <m:r>
                          <a:rPr lang="en-US" altLang="zh-CN" b="0" i="0">
                            <a:solidFill>
                              <a:srgbClr val="003760"/>
                            </a:solidFill>
                            <a:latin typeface="Cambria Math" pitchFamily="34" charset="0"/>
                            <a:ea typeface="Cambria Math" pitchFamily="34" charset="-122"/>
                            <a:cs typeface="Cambria Math" pitchFamily="34" charset="-120"/>
                          </a:rPr>
                          <m:t>∘</m:t>
                        </m:r>
                      </m:sup>
                    </m:sSup>
                    <m:r>
                      <a:rPr lang="en-US" altLang="zh-CN" b="0" i="0" smtClean="0">
                        <a:solidFill>
                          <a:srgbClr val="003760"/>
                        </a:solidFill>
                        <a:latin typeface="Cambria Math" pitchFamily="34" charset="0"/>
                        <a:ea typeface="Cambria Math" pitchFamily="34" charset="-122"/>
                        <a:cs typeface="Cambria Math" pitchFamily="34" charset="-120"/>
                      </a:rPr>
                      <m:t>+</m:t>
                    </m:r>
                    <m:r>
                      <m:rPr>
                        <m:sty m:val="p"/>
                      </m:rPr>
                      <a:rPr lang="en-US" altLang="zh-CN" b="0" i="0" smtClean="0">
                        <a:solidFill>
                          <a:srgbClr val="003760"/>
                        </a:solidFill>
                        <a:latin typeface="Cambria Math" pitchFamily="34" charset="0"/>
                        <a:ea typeface="Cambria Math" pitchFamily="34" charset="-122"/>
                        <a:cs typeface="Cambria Math" pitchFamily="34" charset="-120"/>
                      </a:rPr>
                      <m:t>cos</m:t>
                    </m:r>
                    <m:r>
                      <m:rPr>
                        <m:nor/>
                      </m:rPr>
                      <a:rPr lang="en-US" altLang="zh-CN" b="0" i="0" smtClean="0">
                        <a:solidFill>
                          <a:srgbClr val="003760"/>
                        </a:solidFill>
                        <a:latin typeface="Cambria Math" pitchFamily="34" charset="0"/>
                        <a:ea typeface="Cambria Math" pitchFamily="34" charset="-122"/>
                        <a:cs typeface="Cambria Math" pitchFamily="34" charset="-120"/>
                      </a:rPr>
                      <m:t> </m:t>
                    </m:r>
                    <m:sSup>
                      <m:sSupPr>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b="0" i="0">
                            <a:solidFill>
                              <a:srgbClr val="003760"/>
                            </a:solidFill>
                            <a:latin typeface="Cambria Math" pitchFamily="34" charset="0"/>
                            <a:ea typeface="Cambria Math" pitchFamily="34" charset="-122"/>
                            <a:cs typeface="Cambria Math" pitchFamily="34" charset="-120"/>
                          </a:rPr>
                          <m:t>60</m:t>
                        </m:r>
                      </m:e>
                      <m:sup>
                        <m:r>
                          <a:rPr lang="en-US" altLang="zh-CN" b="0" i="0">
                            <a:solidFill>
                              <a:srgbClr val="003760"/>
                            </a:solidFill>
                            <a:latin typeface="Cambria Math" pitchFamily="34" charset="0"/>
                            <a:ea typeface="Cambria Math" pitchFamily="34" charset="-122"/>
                            <a:cs typeface="Cambria Math" pitchFamily="34" charset="-120"/>
                          </a:rPr>
                          <m:t>∘</m:t>
                        </m:r>
                      </m:sup>
                    </m:sSup>
                    <m:r>
                      <a:rPr lang="en-US" altLang="zh-CN" b="0" i="0" smtClean="0">
                        <a:solidFill>
                          <a:srgbClr val="003760"/>
                        </a:solidFill>
                        <a:latin typeface="Cambria Math" pitchFamily="34" charset="0"/>
                        <a:ea typeface="Cambria Math" pitchFamily="34" charset="-122"/>
                        <a:cs typeface="Cambria Math" pitchFamily="34" charset="-120"/>
                      </a:rPr>
                      <m:t>−</m:t>
                    </m:r>
                    <m:r>
                      <m:rPr>
                        <m:sty m:val="p"/>
                      </m:rPr>
                      <a:rPr lang="en-US" altLang="zh-CN" b="0" i="0" smtClean="0">
                        <a:solidFill>
                          <a:srgbClr val="003760"/>
                        </a:solidFill>
                        <a:latin typeface="Cambria Math" pitchFamily="34" charset="0"/>
                        <a:ea typeface="Cambria Math" pitchFamily="34" charset="-122"/>
                        <a:cs typeface="Cambria Math" pitchFamily="34" charset="-120"/>
                      </a:rPr>
                      <m:t>cos</m:t>
                    </m:r>
                    <m:r>
                      <m:rPr>
                        <m:nor/>
                      </m:rPr>
                      <a:rPr lang="en-US" altLang="zh-CN" b="0" i="0" smtClean="0">
                        <a:solidFill>
                          <a:srgbClr val="003760"/>
                        </a:solidFill>
                        <a:latin typeface="Cambria Math" pitchFamily="34" charset="0"/>
                        <a:ea typeface="Cambria Math" pitchFamily="34" charset="-122"/>
                        <a:cs typeface="Cambria Math" pitchFamily="34" charset="-120"/>
                      </a:rPr>
                      <m:t> </m:t>
                    </m:r>
                    <m:sSup>
                      <m:sSupPr>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b="0" i="0">
                            <a:solidFill>
                              <a:srgbClr val="003760"/>
                            </a:solidFill>
                            <a:latin typeface="Cambria Math" pitchFamily="34" charset="0"/>
                            <a:ea typeface="Cambria Math" pitchFamily="34" charset="-122"/>
                            <a:cs typeface="Cambria Math" pitchFamily="34" charset="-120"/>
                          </a:rPr>
                          <m:t>20</m:t>
                        </m:r>
                      </m:e>
                      <m:sup>
                        <m:r>
                          <a:rPr lang="en-US" altLang="zh-CN" b="0" i="0">
                            <a:solidFill>
                              <a:srgbClr val="003760"/>
                            </a:solidFill>
                            <a:latin typeface="Cambria Math" pitchFamily="34" charset="0"/>
                            <a:ea typeface="Cambria Math" pitchFamily="34" charset="-122"/>
                            <a:cs typeface="Cambria Math" pitchFamily="34" charset="-120"/>
                          </a:rPr>
                          <m:t>∘</m:t>
                        </m:r>
                      </m:sup>
                    </m:sSup>
                    <m:r>
                      <a:rPr lang="en-US" altLang="zh-CN" b="0" i="0" smtClean="0">
                        <a:solidFill>
                          <a:srgbClr val="003760"/>
                        </a:solidFill>
                        <a:latin typeface="Cambria Math" pitchFamily="34" charset="0"/>
                        <a:ea typeface="Cambria Math" pitchFamily="34" charset="-122"/>
                        <a:cs typeface="Cambria Math" pitchFamily="34" charset="-120"/>
                      </a:rPr>
                      <m:t>=2</m:t>
                    </m:r>
                    <m:r>
                      <m:rPr>
                        <m:sty m:val="p"/>
                      </m:rPr>
                      <a:rPr lang="en-US" altLang="zh-CN" b="0" i="0" smtClean="0">
                        <a:solidFill>
                          <a:srgbClr val="003760"/>
                        </a:solidFill>
                        <a:latin typeface="Cambria Math" pitchFamily="34" charset="0"/>
                        <a:ea typeface="Cambria Math" pitchFamily="34" charset="-122"/>
                        <a:cs typeface="Cambria Math" pitchFamily="34" charset="-120"/>
                      </a:rPr>
                      <m:t>cos</m:t>
                    </m:r>
                    <m:r>
                      <m:rPr>
                        <m:nor/>
                      </m:rPr>
                      <a:rPr lang="en-US" altLang="zh-CN" b="0" i="0" smtClean="0">
                        <a:solidFill>
                          <a:srgbClr val="003760"/>
                        </a:solidFill>
                        <a:latin typeface="Cambria Math" pitchFamily="34" charset="0"/>
                        <a:ea typeface="Cambria Math" pitchFamily="34" charset="-122"/>
                        <a:cs typeface="Cambria Math" pitchFamily="34" charset="-120"/>
                      </a:rPr>
                      <m:t> </m:t>
                    </m:r>
                    <m:sSup>
                      <m:sSupPr>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b="0" i="0">
                            <a:solidFill>
                              <a:srgbClr val="003760"/>
                            </a:solidFill>
                            <a:latin typeface="Cambria Math" pitchFamily="34" charset="0"/>
                            <a:ea typeface="Cambria Math" pitchFamily="34" charset="-122"/>
                            <a:cs typeface="Cambria Math" pitchFamily="34" charset="-120"/>
                          </a:rPr>
                          <m:t>60</m:t>
                        </m:r>
                      </m:e>
                      <m:sup>
                        <m:r>
                          <a:rPr lang="en-US" altLang="zh-CN" b="0" i="0">
                            <a:solidFill>
                              <a:srgbClr val="003760"/>
                            </a:solidFill>
                            <a:latin typeface="Cambria Math" pitchFamily="34" charset="0"/>
                            <a:ea typeface="Cambria Math" pitchFamily="34" charset="-122"/>
                            <a:cs typeface="Cambria Math" pitchFamily="34" charset="-120"/>
                          </a:rPr>
                          <m:t>∘</m:t>
                        </m:r>
                      </m:sup>
                    </m:sSup>
                    <m:r>
                      <m:rPr>
                        <m:sty m:val="p"/>
                      </m:rPr>
                      <a:rPr lang="en-US" altLang="zh-CN" b="0" i="0" smtClean="0">
                        <a:solidFill>
                          <a:srgbClr val="003760"/>
                        </a:solidFill>
                        <a:latin typeface="Cambria Math" pitchFamily="34" charset="0"/>
                        <a:ea typeface="Cambria Math" pitchFamily="34" charset="-122"/>
                        <a:cs typeface="Cambria Math" pitchFamily="34" charset="-120"/>
                      </a:rPr>
                      <m:t>cos</m:t>
                    </m:r>
                    <m:r>
                      <a:rPr lang="en-US" altLang="zh-CN" b="0" i="0" smtClean="0">
                        <a:solidFill>
                          <a:srgbClr val="003760"/>
                        </a:solidFill>
                        <a:latin typeface="Cambria Math" pitchFamily="34" charset="0"/>
                        <a:ea typeface="Cambria Math" pitchFamily="34" charset="-122"/>
                        <a:cs typeface="Cambria Math" pitchFamily="34" charset="-120"/>
                      </a:rPr>
                      <m:t>(−</m:t>
                    </m:r>
                    <m:sSup>
                      <m:sSupPr>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b="0" i="0">
                            <a:solidFill>
                              <a:srgbClr val="003760"/>
                            </a:solidFill>
                            <a:latin typeface="Cambria Math" pitchFamily="34" charset="0"/>
                            <a:ea typeface="Cambria Math" pitchFamily="34" charset="-122"/>
                            <a:cs typeface="Cambria Math" pitchFamily="34" charset="-120"/>
                          </a:rPr>
                          <m:t>20</m:t>
                        </m:r>
                      </m:e>
                      <m:sup>
                        <m:r>
                          <a:rPr lang="en-US" altLang="zh-CN" b="0" i="0">
                            <a:solidFill>
                              <a:srgbClr val="003760"/>
                            </a:solidFill>
                            <a:latin typeface="Cambria Math" pitchFamily="34" charset="0"/>
                            <a:ea typeface="Cambria Math" pitchFamily="34" charset="-122"/>
                            <a:cs typeface="Cambria Math" pitchFamily="34" charset="-120"/>
                          </a:rPr>
                          <m:t>∘</m:t>
                        </m:r>
                      </m:sup>
                    </m:sSup>
                    <m:r>
                      <a:rPr lang="en-US" altLang="zh-CN" b="0" i="0" smtClean="0">
                        <a:solidFill>
                          <a:srgbClr val="003760"/>
                        </a:solidFill>
                        <a:latin typeface="Cambria Math" pitchFamily="34" charset="0"/>
                        <a:ea typeface="Cambria Math" pitchFamily="34" charset="-122"/>
                        <a:cs typeface="Cambria Math" pitchFamily="34" charset="-120"/>
                      </a:rPr>
                      <m:t>)+</m:t>
                    </m:r>
                    <m:r>
                      <m:rPr>
                        <m:sty m:val="p"/>
                      </m:rPr>
                      <a:rPr lang="en-US" altLang="zh-CN" b="0" i="0" smtClean="0">
                        <a:solidFill>
                          <a:srgbClr val="003760"/>
                        </a:solidFill>
                        <a:latin typeface="Cambria Math" pitchFamily="34" charset="0"/>
                        <a:ea typeface="Cambria Math" pitchFamily="34" charset="-122"/>
                        <a:cs typeface="Cambria Math" pitchFamily="34" charset="-120"/>
                      </a:rPr>
                      <m:t>cos</m:t>
                    </m:r>
                    <m:r>
                      <m:rPr>
                        <m:nor/>
                      </m:rPr>
                      <a:rPr lang="en-US" altLang="zh-CN" b="0" i="0" smtClean="0">
                        <a:solidFill>
                          <a:srgbClr val="003760"/>
                        </a:solidFill>
                        <a:latin typeface="Cambria Math" pitchFamily="34" charset="0"/>
                        <a:ea typeface="Cambria Math" pitchFamily="34" charset="-122"/>
                        <a:cs typeface="Cambria Math" pitchFamily="34" charset="-120"/>
                      </a:rPr>
                      <m:t> </m:t>
                    </m:r>
                    <m:sSup>
                      <m:sSupPr>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b="0" i="0">
                            <a:solidFill>
                              <a:srgbClr val="003760"/>
                            </a:solidFill>
                            <a:latin typeface="Cambria Math" pitchFamily="34" charset="0"/>
                            <a:ea typeface="Cambria Math" pitchFamily="34" charset="-122"/>
                            <a:cs typeface="Cambria Math" pitchFamily="34" charset="-120"/>
                          </a:rPr>
                          <m:t>60</m:t>
                        </m:r>
                      </m:e>
                      <m:sup>
                        <m:r>
                          <a:rPr lang="en-US" altLang="zh-CN" b="0" i="0">
                            <a:solidFill>
                              <a:srgbClr val="003760"/>
                            </a:solidFill>
                            <a:latin typeface="Cambria Math" pitchFamily="34" charset="0"/>
                            <a:ea typeface="Cambria Math" pitchFamily="34" charset="-122"/>
                            <a:cs typeface="Cambria Math" pitchFamily="34" charset="-120"/>
                          </a:rPr>
                          <m:t>∘</m:t>
                        </m:r>
                      </m:sup>
                    </m:sSup>
                    <m:r>
                      <a:rPr lang="en-US" altLang="zh-CN" b="0" i="0" smtClean="0">
                        <a:solidFill>
                          <a:srgbClr val="003760"/>
                        </a:solidFill>
                        <a:latin typeface="Cambria Math" pitchFamily="34" charset="0"/>
                        <a:ea typeface="Cambria Math" pitchFamily="34" charset="-122"/>
                        <a:cs typeface="Cambria Math" pitchFamily="34" charset="-120"/>
                      </a:rPr>
                      <m:t>−</m:t>
                    </m:r>
                    <m:r>
                      <m:rPr>
                        <m:sty m:val="p"/>
                      </m:rPr>
                      <a:rPr lang="en-US" altLang="zh-CN" b="0" i="0" smtClean="0">
                        <a:solidFill>
                          <a:srgbClr val="003760"/>
                        </a:solidFill>
                        <a:latin typeface="Cambria Math" pitchFamily="34" charset="0"/>
                        <a:ea typeface="Cambria Math" pitchFamily="34" charset="-122"/>
                        <a:cs typeface="Cambria Math" pitchFamily="34" charset="-120"/>
                      </a:rPr>
                      <m:t>cos</m:t>
                    </m:r>
                    <m:r>
                      <m:rPr>
                        <m:nor/>
                      </m:rPr>
                      <a:rPr lang="en-US" altLang="zh-CN" b="0" i="0" smtClean="0">
                        <a:solidFill>
                          <a:srgbClr val="003760"/>
                        </a:solidFill>
                        <a:latin typeface="Cambria Math" pitchFamily="34" charset="0"/>
                        <a:ea typeface="Cambria Math" pitchFamily="34" charset="-122"/>
                        <a:cs typeface="Cambria Math" pitchFamily="34" charset="-120"/>
                      </a:rPr>
                      <m:t> </m:t>
                    </m:r>
                    <m:sSup>
                      <m:sSupPr>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b="0" i="0">
                            <a:solidFill>
                              <a:srgbClr val="003760"/>
                            </a:solidFill>
                            <a:latin typeface="Cambria Math" pitchFamily="34" charset="0"/>
                            <a:ea typeface="Cambria Math" pitchFamily="34" charset="-122"/>
                            <a:cs typeface="Cambria Math" pitchFamily="34" charset="-120"/>
                          </a:rPr>
                          <m:t>20</m:t>
                        </m:r>
                      </m:e>
                      <m:sup>
                        <m:r>
                          <a:rPr lang="en-US" altLang="zh-CN" b="0" i="0">
                            <a:solidFill>
                              <a:srgbClr val="003760"/>
                            </a:solidFill>
                            <a:latin typeface="Cambria Math" pitchFamily="34" charset="0"/>
                            <a:ea typeface="Cambria Math" pitchFamily="34" charset="-122"/>
                            <a:cs typeface="Cambria Math" pitchFamily="34" charset="-120"/>
                          </a:rPr>
                          <m:t>∘</m:t>
                        </m:r>
                      </m:sup>
                    </m:sSup>
                    <m:r>
                      <a:rPr lang="en-US" altLang="zh-CN" b="0" i="0" smtClean="0">
                        <a:solidFill>
                          <a:srgbClr val="003760"/>
                        </a:solidFill>
                        <a:latin typeface="Cambria Math" pitchFamily="34" charset="0"/>
                        <a:ea typeface="Cambria Math" pitchFamily="34" charset="-122"/>
                        <a:cs typeface="Cambria Math" pitchFamily="34" charset="-120"/>
                      </a:rPr>
                      <m:t>=</m:t>
                    </m:r>
                    <m:r>
                      <m:rPr>
                        <m:sty m:val="p"/>
                      </m:rPr>
                      <a:rPr lang="en-US" altLang="zh-CN" b="0" i="0" smtClean="0">
                        <a:solidFill>
                          <a:srgbClr val="003760"/>
                        </a:solidFill>
                        <a:latin typeface="Cambria Math" pitchFamily="34" charset="0"/>
                        <a:ea typeface="Cambria Math" pitchFamily="34" charset="-122"/>
                        <a:cs typeface="Cambria Math" pitchFamily="34" charset="-120"/>
                      </a:rPr>
                      <m:t>cos</m:t>
                    </m:r>
                    <m:r>
                      <m:rPr>
                        <m:nor/>
                      </m:rPr>
                      <a:rPr lang="en-US" altLang="zh-CN" b="0" i="0" smtClean="0">
                        <a:solidFill>
                          <a:srgbClr val="003760"/>
                        </a:solidFill>
                        <a:latin typeface="Cambria Math" pitchFamily="34" charset="0"/>
                        <a:ea typeface="Cambria Math" pitchFamily="34" charset="-122"/>
                        <a:cs typeface="Cambria Math" pitchFamily="34" charset="-120"/>
                      </a:rPr>
                      <m:t> </m:t>
                    </m:r>
                    <m:sSup>
                      <m:sSupPr>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b="0" i="0">
                            <a:solidFill>
                              <a:srgbClr val="003760"/>
                            </a:solidFill>
                            <a:latin typeface="Cambria Math" pitchFamily="34" charset="0"/>
                            <a:ea typeface="Cambria Math" pitchFamily="34" charset="-122"/>
                            <a:cs typeface="Cambria Math" pitchFamily="34" charset="-120"/>
                          </a:rPr>
                          <m:t>60</m:t>
                        </m:r>
                      </m:e>
                      <m:sup>
                        <m:r>
                          <a:rPr lang="en-US" altLang="zh-CN" b="0" i="0">
                            <a:solidFill>
                              <a:srgbClr val="003760"/>
                            </a:solidFill>
                            <a:latin typeface="Cambria Math" pitchFamily="34" charset="0"/>
                            <a:ea typeface="Cambria Math" pitchFamily="34" charset="-122"/>
                            <a:cs typeface="Cambria Math" pitchFamily="34" charset="-120"/>
                          </a:rPr>
                          <m:t>∘</m:t>
                        </m:r>
                      </m:sup>
                    </m:sSup>
                    <m:r>
                      <a:rPr lang="en-US" altLang="zh-CN" b="0" i="0" smtClean="0">
                        <a:solidFill>
                          <a:srgbClr val="003760"/>
                        </a:solidFill>
                        <a:latin typeface="Cambria Math" pitchFamily="34" charset="0"/>
                        <a:ea typeface="Cambria Math" pitchFamily="34" charset="-122"/>
                        <a:cs typeface="Cambria Math" pitchFamily="34" charset="-120"/>
                      </a:rPr>
                      <m:t>=</m:t>
                    </m:r>
                    <m:f>
                      <m:fPr>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b="0" i="0">
                            <a:solidFill>
                              <a:srgbClr val="003760"/>
                            </a:solidFill>
                            <a:latin typeface="Cambria Math" pitchFamily="34" charset="0"/>
                            <a:ea typeface="Cambria Math" pitchFamily="34" charset="-122"/>
                            <a:cs typeface="Cambria Math" pitchFamily="34" charset="-120"/>
                          </a:rPr>
                          <m:t>1</m:t>
                        </m:r>
                      </m:num>
                      <m:den>
                        <m:r>
                          <a:rPr lang="en-US" altLang="zh-CN" b="0" i="0">
                            <a:solidFill>
                              <a:srgbClr val="003760"/>
                            </a:solidFill>
                            <a:latin typeface="Cambria Math" pitchFamily="34" charset="0"/>
                            <a:ea typeface="Cambria Math" pitchFamily="34" charset="-122"/>
                            <a:cs typeface="Cambria Math" pitchFamily="34" charset="-120"/>
                          </a:rPr>
                          <m:t>2</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a:t>
                </a:r>
                <a:endParaRPr lang="en-US" altLang="zh-CN" dirty="0">
                  <a:solidFill>
                    <a:srgbClr val="003760"/>
                  </a:solidFill>
                </a:endParaRPr>
              </a:p>
            </p:txBody>
          </p:sp>
        </mc:Choice>
        <mc:Fallback xmlns="">
          <p:sp>
            <p:nvSpPr>
              <p:cNvPr id="4" name="QB_6_AS.100_1#cff050e71?vaa=1&amp;vcp=1&amp;vop=1&amp;pid=69e52d30c&amp;color=0,55,96&amp;vtp=1&amp;bbb=1&amp;hb=1"/>
              <p:cNvSpPr>
                <a:spLocks noRot="1" noChangeAspect="1" noMove="1" noResize="1" noEditPoints="1" noAdjustHandles="1" noChangeArrowheads="1" noChangeShapeType="1" noTextEdit="1"/>
              </p:cNvSpPr>
              <p:nvPr/>
            </p:nvSpPr>
            <p:spPr>
              <a:xfrm>
                <a:off x="502920" y="3341737"/>
                <a:ext cx="10570464" cy="838200"/>
              </a:xfrm>
              <a:prstGeom prst="rect">
                <a:avLst/>
              </a:prstGeom>
              <a:blipFill>
                <a:blip r:embed="rId5"/>
                <a:stretch>
                  <a:fillRect l="-1384" b="-10145"/>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anim calcmode="lin" valueType="num">
                                      <p:cBhvr>
                                        <p:cTn id="8" dur="500" fill="hold"/>
                                        <p:tgtEl>
                                          <p:spTgt spid="4">
                                            <p:bg/>
                                          </p:spTgt>
                                        </p:tgtEl>
                                        <p:attrNameLst>
                                          <p:attrName>ppt_x</p:attrName>
                                        </p:attrNameLst>
                                      </p:cBhvr>
                                      <p:tavLst>
                                        <p:tav tm="0">
                                          <p:val>
                                            <p:strVal val="#ppt_x"/>
                                          </p:val>
                                        </p:tav>
                                        <p:tav tm="100000">
                                          <p:val>
                                            <p:strVal val="#ppt_x"/>
                                          </p:val>
                                        </p:tav>
                                      </p:tavLst>
                                    </p:anim>
                                    <p:anim calcmode="lin" valueType="num">
                                      <p:cBhvr>
                                        <p:cTn id="9" dur="500" fill="hold"/>
                                        <p:tgtEl>
                                          <p:spTgt spid="4">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4">
                                            <p:txEl>
                                              <p:pRg st="0" end="0"/>
                                            </p:txEl>
                                          </p:spTgt>
                                        </p:tgtEl>
                                        <p:attrNameLst>
                                          <p:attrName>style.visibility</p:attrName>
                                        </p:attrNameLst>
                                      </p:cBhvr>
                                      <p:to>
                                        <p:strVal val="visible"/>
                                      </p:to>
                                    </p:set>
                                    <p:animEffect transition="in" filter="fade">
                                      <p:cBhvr>
                                        <p:cTn id="12" dur="500"/>
                                        <p:tgtEl>
                                          <p:spTgt spid="4">
                                            <p:txEl>
                                              <p:pRg st="0" end="0"/>
                                            </p:txEl>
                                          </p:spTgt>
                                        </p:tgtEl>
                                      </p:cBhvr>
                                    </p:animEffect>
                                    <p:anim calcmode="lin" valueType="num">
                                      <p:cBhvr>
                                        <p:cTn id="13"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4">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4">
                                            <p:txEl>
                                              <p:pRg st="1" end="1"/>
                                            </p:txEl>
                                          </p:spTgt>
                                        </p:tgtEl>
                                        <p:attrNameLst>
                                          <p:attrName>style.visibility</p:attrName>
                                        </p:attrNameLst>
                                      </p:cBhvr>
                                      <p:to>
                                        <p:strVal val="visible"/>
                                      </p:to>
                                    </p:set>
                                    <p:animEffect transition="in" filter="fade">
                                      <p:cBhvr>
                                        <p:cTn id="17" dur="500"/>
                                        <p:tgtEl>
                                          <p:spTgt spid="4">
                                            <p:txEl>
                                              <p:pRg st="1" end="1"/>
                                            </p:txEl>
                                          </p:spTgt>
                                        </p:tgtEl>
                                      </p:cBhvr>
                                    </p:animEffect>
                                    <p:anim calcmode="lin" valueType="num">
                                      <p:cBhvr>
                                        <p:cTn id="18"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4">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grpId="0" nodeType="clickEffect">
                                  <p:stCondLst>
                                    <p:cond delay="0"/>
                                  </p:stCondLst>
                                  <p:childTnLst>
                                    <p:set>
                                      <p:cBhvr>
                                        <p:cTn id="23" dur="1" fill="hold">
                                          <p:stCondLst>
                                            <p:cond delay="0"/>
                                          </p:stCondLst>
                                        </p:cTn>
                                        <p:tgtEl>
                                          <p:spTgt spid="3">
                                            <p:bg/>
                                          </p:spTgt>
                                        </p:tgtEl>
                                        <p:attrNameLst>
                                          <p:attrName>style.visibility</p:attrName>
                                        </p:attrNameLst>
                                      </p:cBhvr>
                                      <p:to>
                                        <p:strVal val="visible"/>
                                      </p:to>
                                    </p:set>
                                    <p:animEffect transition="in" filter="fade">
                                      <p:cBhvr>
                                        <p:cTn id="24" dur="500"/>
                                        <p:tgtEl>
                                          <p:spTgt spid="3">
                                            <p:bg/>
                                          </p:spTgt>
                                        </p:tgtEl>
                                      </p:cBhvr>
                                    </p:animEffect>
                                    <p:anim calcmode="lin" valueType="num">
                                      <p:cBhvr>
                                        <p:cTn id="25" dur="500" fill="hold"/>
                                        <p:tgtEl>
                                          <p:spTgt spid="3">
                                            <p:bg/>
                                          </p:spTgt>
                                        </p:tgtEl>
                                        <p:attrNameLst>
                                          <p:attrName>ppt_x</p:attrName>
                                        </p:attrNameLst>
                                      </p:cBhvr>
                                      <p:tavLst>
                                        <p:tav tm="0">
                                          <p:val>
                                            <p:strVal val="#ppt_x"/>
                                          </p:val>
                                        </p:tav>
                                        <p:tav tm="100000">
                                          <p:val>
                                            <p:strVal val="#ppt_x"/>
                                          </p:val>
                                        </p:tav>
                                      </p:tavLst>
                                    </p:anim>
                                    <p:anim calcmode="lin" valueType="num">
                                      <p:cBhvr>
                                        <p:cTn id="26" dur="500" fill="hold"/>
                                        <p:tgtEl>
                                          <p:spTgt spid="3">
                                            <p:bg/>
                                          </p:spTgt>
                                        </p:tgtEl>
                                        <p:attrNameLst>
                                          <p:attrName>ppt_y</p:attrName>
                                        </p:attrNameLst>
                                      </p:cBhvr>
                                      <p:tavLst>
                                        <p:tav tm="0">
                                          <p:val>
                                            <p:strVal val="#ppt_y+.1"/>
                                          </p:val>
                                        </p:tav>
                                        <p:tav tm="100000">
                                          <p:val>
                                            <p:strVal val="#ppt_y"/>
                                          </p:val>
                                        </p:tav>
                                      </p:tavLst>
                                    </p:anim>
                                  </p:childTnLst>
                                </p:cTn>
                              </p:par>
                              <p:par>
                                <p:cTn id="27" presetID="42" presetClass="entr" presetSubtype="0" fill="hold" grpId="0" nodeType="withEffect">
                                  <p:stCondLst>
                                    <p:cond delay="0"/>
                                  </p:stCondLst>
                                  <p:childTnLst>
                                    <p:set>
                                      <p:cBhvr>
                                        <p:cTn id="28" dur="1" fill="hold">
                                          <p:stCondLst>
                                            <p:cond delay="0"/>
                                          </p:stCondLst>
                                        </p:cTn>
                                        <p:tgtEl>
                                          <p:spTgt spid="3">
                                            <p:txEl>
                                              <p:pRg st="0" end="0"/>
                                            </p:txEl>
                                          </p:spTgt>
                                        </p:tgtEl>
                                        <p:attrNameLst>
                                          <p:attrName>style.visibility</p:attrName>
                                        </p:attrNameLst>
                                      </p:cBhvr>
                                      <p:to>
                                        <p:strVal val="visible"/>
                                      </p:to>
                                    </p:set>
                                    <p:animEffect transition="in" filter="fade">
                                      <p:cBhvr>
                                        <p:cTn id="29" dur="500"/>
                                        <p:tgtEl>
                                          <p:spTgt spid="3">
                                            <p:txEl>
                                              <p:pRg st="0" end="0"/>
                                            </p:txEl>
                                          </p:spTgt>
                                        </p:tgtEl>
                                      </p:cBhvr>
                                    </p:animEffect>
                                    <p:anim calcmode="lin" valueType="num">
                                      <p:cBhvr>
                                        <p:cTn id="30"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31" dur="5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51.xml><?xml version="1.0" encoding="utf-8"?>
<p:sld xmlns:a="http://schemas.openxmlformats.org/drawingml/2006/main" xmlns:r="http://schemas.openxmlformats.org/officeDocument/2006/relationships" xmlns:p="http://schemas.openxmlformats.org/presentationml/2006/main">
  <p:cSld name="Slide 47&amp;si=47">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O_6_BD.103_1#7c9c78acb?vcp=1&amp;vop=1&amp;pid=69e52d30c&amp;color=0,55,96&amp;vtp=1&amp;bt=1&amp;bbb=1"/>
              <p:cNvSpPr/>
              <p:nvPr/>
            </p:nvSpPr>
            <p:spPr>
              <a:xfrm>
                <a:off x="502920" y="1220520"/>
                <a:ext cx="10570464" cy="525463"/>
              </a:xfrm>
              <a:prstGeom prst="rect">
                <a:avLst/>
              </a:prstGeom>
              <a:noFill/>
              <a:ln/>
            </p:spPr>
            <p:txBody>
              <a:bodyPr wrap="none" lIns="0" tIns="0" rIns="0" bIns="0" rtlCol="0" anchor="t"/>
              <a:lstStyle/>
              <a:p>
                <a:pPr algn="l" latinLnBrk="1">
                  <a:lnSpc>
                    <a:spcPts val="4500"/>
                  </a:lnSpc>
                </a:pPr>
                <a:r>
                  <a:rPr lang="en-US" altLang="zh-CN" sz="1800" b="1" i="0" dirty="0">
                    <a:solidFill>
                      <a:srgbClr val="003760"/>
                    </a:solidFill>
                    <a:latin typeface="Times New Roman" pitchFamily="34" charset="0"/>
                    <a:ea typeface="微软雅黑" pitchFamily="34" charset="-122"/>
                    <a:cs typeface="Times New Roman" pitchFamily="34" charset="-120"/>
                  </a:rPr>
                  <a:t>6.</a:t>
                </a:r>
                <a:r>
                  <a:rPr lang="en-US" altLang="zh-CN" sz="1800" b="0" i="0" dirty="0">
                    <a:solidFill>
                      <a:srgbClr val="003760"/>
                    </a:solidFill>
                    <a:latin typeface="Times New Roman" pitchFamily="34" charset="0"/>
                    <a:ea typeface="微软雅黑" pitchFamily="34" charset="-122"/>
                    <a:cs typeface="Times New Roman" pitchFamily="34" charset="-120"/>
                  </a:rPr>
                  <a:t>求</a:t>
                </a:r>
                <a14:m>
                  <m:oMath xmlns:m="http://schemas.openxmlformats.org/officeDocument/2006/math">
                    <m:r>
                      <m:rPr>
                        <m:nor/>
                      </m:rPr>
                      <a:rPr lang="en-US" altLang="zh-CN" sz="1800" b="0" i="0">
                        <a:solidFill>
                          <a:srgbClr val="003760"/>
                        </a:solidFill>
                        <a:latin typeface="Cambria Math" pitchFamily="34" charset="0"/>
                        <a:ea typeface="Cambria Math" pitchFamily="34" charset="-122"/>
                        <a:cs typeface="Cambria Math" pitchFamily="34" charset="-120"/>
                      </a:rPr>
                      <m:t>sin</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381</m:t>
                        </m:r>
                      </m:e>
                      <m:sup>
                        <m:r>
                          <a:rPr lang="en-US" altLang="zh-CN" sz="1800" b="0" i="0">
                            <a:solidFill>
                              <a:srgbClr val="003760"/>
                            </a:solidFill>
                            <a:latin typeface="Cambria Math" pitchFamily="34" charset="0"/>
                            <a:ea typeface="Cambria Math" pitchFamily="34" charset="-122"/>
                            <a:cs typeface="Cambria Math" pitchFamily="34" charset="-120"/>
                          </a:rPr>
                          <m:t>∘</m:t>
                        </m:r>
                      </m:sup>
                    </m:sSup>
                    <m:r>
                      <m:rPr>
                        <m:nor/>
                      </m:rPr>
                      <a:rPr lang="en-US" altLang="zh-CN" sz="1800" b="0" i="0">
                        <a:solidFill>
                          <a:srgbClr val="003760"/>
                        </a:solidFill>
                        <a:latin typeface="Cambria Math" pitchFamily="34" charset="0"/>
                        <a:ea typeface="Cambria Math" pitchFamily="34" charset="-122"/>
                        <a:cs typeface="Cambria Math" pitchFamily="34" charset="-120"/>
                      </a:rPr>
                      <m:t>sin</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81</m:t>
                        </m:r>
                      </m:e>
                      <m:sup>
                        <m:r>
                          <a:rPr lang="en-US" altLang="zh-CN" sz="1800" b="0" i="0">
                            <a:solidFill>
                              <a:srgbClr val="003760"/>
                            </a:solidFill>
                            <a:latin typeface="Cambria Math" pitchFamily="34" charset="0"/>
                            <a:ea typeface="Cambria Math" pitchFamily="34" charset="-122"/>
                            <a:cs typeface="Cambria Math" pitchFamily="34" charset="-120"/>
                          </a:rPr>
                          <m:t>∘</m:t>
                        </m:r>
                      </m:sup>
                    </m:sSup>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2</m:t>
                        </m:r>
                      </m:den>
                    </m:f>
                    <m:r>
                      <m:rPr>
                        <m:nor/>
                      </m:rPr>
                      <a:rPr lang="en-US" altLang="zh-CN" sz="1800" b="0" i="0">
                        <a:solidFill>
                          <a:srgbClr val="003760"/>
                        </a:solidFill>
                        <a:latin typeface="Cambria Math" pitchFamily="34" charset="0"/>
                        <a:ea typeface="Cambria Math" pitchFamily="34" charset="-122"/>
                        <a:cs typeface="Cambria Math" pitchFamily="34" charset="-120"/>
                      </a:rPr>
                      <m:t>sin</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12</m:t>
                        </m:r>
                      </m:e>
                      <m:sup>
                        <m:r>
                          <a:rPr lang="en-US" altLang="zh-CN" sz="1800" b="0" i="0">
                            <a:solidFill>
                              <a:srgbClr val="003760"/>
                            </a:solidFill>
                            <a:latin typeface="Cambria Math" pitchFamily="34" charset="0"/>
                            <a:ea typeface="Cambria Math" pitchFamily="34" charset="-122"/>
                            <a:cs typeface="Cambria Math" pitchFamily="34" charset="-120"/>
                          </a:rPr>
                          <m:t>∘</m:t>
                        </m:r>
                      </m:sup>
                    </m:sSup>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的值.</a:t>
                </a:r>
                <a:endParaRPr lang="en-US" altLang="zh-CN" sz="1800" dirty="0"/>
              </a:p>
            </p:txBody>
          </p:sp>
        </mc:Choice>
        <mc:Fallback xmlns="">
          <p:sp>
            <p:nvSpPr>
              <p:cNvPr id="2" name="QO_6_BD.103_1#7c9c78acb?vcp=1&amp;vop=1&amp;pid=69e52d30c&amp;color=0,55,96&amp;vtp=1&amp;bt=1&amp;bbb=1"/>
              <p:cNvSpPr>
                <a:spLocks noRot="1" noChangeAspect="1" noMove="1" noResize="1" noEditPoints="1" noAdjustHandles="1" noChangeArrowheads="1" noChangeShapeType="1" noTextEdit="1"/>
              </p:cNvSpPr>
              <p:nvPr/>
            </p:nvSpPr>
            <p:spPr>
              <a:xfrm>
                <a:off x="502920" y="1220520"/>
                <a:ext cx="10570464" cy="525463"/>
              </a:xfrm>
              <a:prstGeom prst="rect">
                <a:avLst/>
              </a:prstGeom>
              <a:blipFill>
                <a:blip r:embed="rId3"/>
                <a:stretch>
                  <a:fillRect l="-1384" b="-16279"/>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3" name="QO_6_AN.104_1#7c9c78acb?vcp=1&amp;vop=1&amp;pid=69e52d30c&amp;color=0,55,96&amp;vtp=1&amp;bbb=1"/>
              <p:cNvSpPr/>
              <p:nvPr/>
            </p:nvSpPr>
            <p:spPr>
              <a:xfrm>
                <a:off x="502920" y="1751317"/>
                <a:ext cx="10570464" cy="4021138"/>
              </a:xfrm>
              <a:prstGeom prst="rect">
                <a:avLst/>
              </a:prstGeom>
              <a:noFill/>
              <a:ln/>
            </p:spPr>
            <p:txBody>
              <a:bodyPr wrap="none" lIns="0" tIns="0" rIns="0" bIns="0" rtlCol="0" anchor="t"/>
              <a:lstStyle/>
              <a:p>
                <a:pPr algn="l" latinLnBrk="1">
                  <a:lnSpc>
                    <a:spcPts val="4600"/>
                  </a:lnSpc>
                </a:pPr>
                <a:r>
                  <a:rPr lang="en-US" altLang="zh-CN" sz="1800" b="1" i="0" dirty="0">
                    <a:solidFill>
                      <a:srgbClr val="003760"/>
                    </a:solidFill>
                    <a:latin typeface="Times New Roman" pitchFamily="34" charset="0"/>
                    <a:ea typeface="微软雅黑" pitchFamily="34" charset="-122"/>
                    <a:cs typeface="Times New Roman" pitchFamily="34" charset="-120"/>
                  </a:rPr>
                  <a:t>【解】</a:t>
                </a:r>
                <a14:m>
                  <m:oMath xmlns:m="http://schemas.openxmlformats.org/officeDocument/2006/math">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381</m:t>
                        </m:r>
                      </m:e>
                      <m:sup>
                        <m:r>
                          <a:rPr lang="en-US" altLang="zh-CN" sz="1800" b="0" i="0">
                            <a:solidFill>
                              <a:srgbClr val="003760"/>
                            </a:solidFill>
                            <a:latin typeface="Cambria Math" pitchFamily="34" charset="0"/>
                            <a:ea typeface="Cambria Math" pitchFamily="34" charset="-122"/>
                            <a:cs typeface="Cambria Math" pitchFamily="34" charset="-120"/>
                          </a:rPr>
                          <m:t>∘</m:t>
                        </m:r>
                      </m:sup>
                    </m:sSup>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81</m:t>
                        </m:r>
                      </m:e>
                      <m:sup>
                        <m:r>
                          <a:rPr lang="en-US" altLang="zh-CN" sz="1800" b="0" i="0">
                            <a:solidFill>
                              <a:srgbClr val="003760"/>
                            </a:solidFill>
                            <a:latin typeface="Cambria Math" pitchFamily="34" charset="0"/>
                            <a:ea typeface="Cambria Math" pitchFamily="34" charset="-122"/>
                            <a:cs typeface="Cambria Math" pitchFamily="34" charset="-120"/>
                          </a:rPr>
                          <m:t>∘</m:t>
                        </m:r>
                      </m:sup>
                    </m:sSup>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2</m:t>
                        </m:r>
                      </m:den>
                    </m:f>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12</m:t>
                        </m:r>
                      </m:e>
                      <m:sup>
                        <m:r>
                          <a:rPr lang="en-US" altLang="zh-CN" sz="1800" b="0" i="0">
                            <a:solidFill>
                              <a:srgbClr val="003760"/>
                            </a:solidFill>
                            <a:latin typeface="Cambria Math" pitchFamily="34" charset="0"/>
                            <a:ea typeface="Cambria Math" pitchFamily="34" charset="-122"/>
                            <a:cs typeface="Cambria Math" pitchFamily="34" charset="-120"/>
                          </a:rPr>
                          <m:t>∘</m:t>
                        </m:r>
                      </m:sup>
                    </m:sSup>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800" dirty="0"/>
              </a:p>
              <a:p>
                <a:pPr latinLnBrk="1">
                  <a:lnSpc>
                    <a:spcPts val="4600"/>
                  </a:lnSpc>
                </a:pP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21</m:t>
                        </m:r>
                      </m:e>
                      <m:sup>
                        <m:r>
                          <a:rPr lang="en-US" altLang="zh-CN" sz="1800" b="0" i="0">
                            <a:solidFill>
                              <a:srgbClr val="003760"/>
                            </a:solidFill>
                            <a:latin typeface="Cambria Math" pitchFamily="34" charset="0"/>
                            <a:ea typeface="Cambria Math" pitchFamily="34" charset="-122"/>
                            <a:cs typeface="Cambria Math" pitchFamily="34" charset="-120"/>
                          </a:rPr>
                          <m:t>∘</m:t>
                        </m:r>
                      </m:sup>
                    </m:sSup>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81</m:t>
                        </m:r>
                      </m:e>
                      <m:sup>
                        <m:r>
                          <a:rPr lang="en-US" altLang="zh-CN" sz="1800" b="0" i="0">
                            <a:solidFill>
                              <a:srgbClr val="003760"/>
                            </a:solidFill>
                            <a:latin typeface="Cambria Math" pitchFamily="34" charset="0"/>
                            <a:ea typeface="Cambria Math" pitchFamily="34" charset="-122"/>
                            <a:cs typeface="Cambria Math" pitchFamily="34" charset="-120"/>
                          </a:rPr>
                          <m:t>∘</m:t>
                        </m:r>
                      </m:sup>
                    </m:sSup>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2</m:t>
                        </m:r>
                      </m:den>
                    </m:f>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12</m:t>
                        </m:r>
                      </m:e>
                      <m:sup>
                        <m:r>
                          <a:rPr lang="en-US" altLang="zh-CN" sz="1800" b="0" i="0">
                            <a:solidFill>
                              <a:srgbClr val="003760"/>
                            </a:solidFill>
                            <a:latin typeface="Cambria Math" pitchFamily="34" charset="0"/>
                            <a:ea typeface="Cambria Math" pitchFamily="34" charset="-122"/>
                            <a:cs typeface="Cambria Math" pitchFamily="34" charset="-120"/>
                          </a:rPr>
                          <m:t>∘</m:t>
                        </m:r>
                      </m:sup>
                    </m:sSup>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800" dirty="0"/>
              </a:p>
              <a:p>
                <a:pPr latinLnBrk="1">
                  <a:lnSpc>
                    <a:spcPts val="4600"/>
                  </a:lnSpc>
                </a:pP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cos</m:t>
                    </m:r>
                    <m:r>
                      <a:rPr lang="en-US" altLang="zh-CN" sz="1800" b="0" i="0">
                        <a:solidFill>
                          <a:srgbClr val="003760"/>
                        </a:solidFill>
                        <a:latin typeface="Cambria Math" pitchFamily="34" charset="0"/>
                        <a:ea typeface="Cambria Math" pitchFamily="34" charset="-122"/>
                        <a:cs typeface="Cambria Math" pitchFamily="34" charset="-120"/>
                      </a:rPr>
                      <m:t>(</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21</m:t>
                        </m:r>
                      </m:e>
                      <m:sup>
                        <m:r>
                          <a:rPr lang="en-US" altLang="zh-CN" sz="1800" b="0" i="0">
                            <a:solidFill>
                              <a:srgbClr val="003760"/>
                            </a:solidFill>
                            <a:latin typeface="Cambria Math" pitchFamily="34" charset="0"/>
                            <a:ea typeface="Cambria Math" pitchFamily="34" charset="-122"/>
                            <a:cs typeface="Cambria Math" pitchFamily="34" charset="-120"/>
                          </a:rPr>
                          <m:t>∘</m:t>
                        </m:r>
                      </m:sup>
                    </m:sSup>
                    <m:r>
                      <a:rPr lang="en-US" altLang="zh-CN" sz="1800" b="0" i="0">
                        <a:solidFill>
                          <a:srgbClr val="003760"/>
                        </a:solidFill>
                        <a:latin typeface="Cambria Math" pitchFamily="34" charset="0"/>
                        <a:ea typeface="Cambria Math" pitchFamily="34" charset="-122"/>
                        <a:cs typeface="Cambria Math" pitchFamily="34" charset="-120"/>
                      </a:rPr>
                      <m:t>+</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81</m:t>
                        </m:r>
                      </m:e>
                      <m:sup>
                        <m:r>
                          <a:rPr lang="en-US" altLang="zh-CN" sz="1800" b="0" i="0">
                            <a:solidFill>
                              <a:srgbClr val="003760"/>
                            </a:solidFill>
                            <a:latin typeface="Cambria Math" pitchFamily="34" charset="0"/>
                            <a:ea typeface="Cambria Math" pitchFamily="34" charset="-122"/>
                            <a:cs typeface="Cambria Math" pitchFamily="34" charset="-120"/>
                          </a:rPr>
                          <m:t>∘</m:t>
                        </m:r>
                      </m:sup>
                    </m:sSup>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cos</m:t>
                    </m:r>
                    <m:r>
                      <a:rPr lang="en-US" altLang="zh-CN" sz="1800" b="0" i="0">
                        <a:solidFill>
                          <a:srgbClr val="003760"/>
                        </a:solidFill>
                        <a:latin typeface="Cambria Math" pitchFamily="34" charset="0"/>
                        <a:ea typeface="Cambria Math" pitchFamily="34" charset="-122"/>
                        <a:cs typeface="Cambria Math" pitchFamily="34" charset="-120"/>
                      </a:rPr>
                      <m:t>(</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21</m:t>
                        </m:r>
                      </m:e>
                      <m:sup>
                        <m:r>
                          <a:rPr lang="en-US" altLang="zh-CN" sz="1800" b="0" i="0">
                            <a:solidFill>
                              <a:srgbClr val="003760"/>
                            </a:solidFill>
                            <a:latin typeface="Cambria Math" pitchFamily="34" charset="0"/>
                            <a:ea typeface="Cambria Math" pitchFamily="34" charset="-122"/>
                            <a:cs typeface="Cambria Math" pitchFamily="34" charset="-120"/>
                          </a:rPr>
                          <m:t>∘</m:t>
                        </m:r>
                      </m:sup>
                    </m:sSup>
                    <m:r>
                      <a:rPr lang="en-US" altLang="zh-CN" sz="1800" b="0" i="0">
                        <a:solidFill>
                          <a:srgbClr val="003760"/>
                        </a:solidFill>
                        <a:latin typeface="Cambria Math" pitchFamily="34" charset="0"/>
                        <a:ea typeface="Cambria Math" pitchFamily="34" charset="-122"/>
                        <a:cs typeface="Cambria Math" pitchFamily="34" charset="-120"/>
                      </a:rPr>
                      <m:t>−</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81</m:t>
                        </m:r>
                      </m:e>
                      <m:sup>
                        <m:r>
                          <a:rPr lang="en-US" altLang="zh-CN" sz="1800" b="0" i="0">
                            <a:solidFill>
                              <a:srgbClr val="003760"/>
                            </a:solidFill>
                            <a:latin typeface="Cambria Math" pitchFamily="34" charset="0"/>
                            <a:ea typeface="Cambria Math" pitchFamily="34" charset="-122"/>
                            <a:cs typeface="Cambria Math" pitchFamily="34" charset="-120"/>
                          </a:rPr>
                          <m:t>∘</m:t>
                        </m:r>
                      </m:sup>
                    </m:sSup>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2</m:t>
                        </m:r>
                      </m:den>
                    </m:f>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12</m:t>
                        </m:r>
                      </m:e>
                      <m:sup>
                        <m:r>
                          <a:rPr lang="en-US" altLang="zh-CN" sz="1800" b="0" i="0">
                            <a:solidFill>
                              <a:srgbClr val="003760"/>
                            </a:solidFill>
                            <a:latin typeface="Cambria Math" pitchFamily="34" charset="0"/>
                            <a:ea typeface="Cambria Math" pitchFamily="34" charset="-122"/>
                            <a:cs typeface="Cambria Math" pitchFamily="34" charset="-120"/>
                          </a:rPr>
                          <m:t>∘</m:t>
                        </m:r>
                      </m:sup>
                    </m:sSup>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800" dirty="0"/>
              </a:p>
              <a:p>
                <a:pPr latinLnBrk="1">
                  <a:lnSpc>
                    <a:spcPts val="4600"/>
                  </a:lnSpc>
                </a:pP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102</m:t>
                        </m:r>
                      </m:e>
                      <m:sup>
                        <m:r>
                          <a:rPr lang="en-US" altLang="zh-CN" sz="1800" b="0" i="0">
                            <a:solidFill>
                              <a:srgbClr val="003760"/>
                            </a:solidFill>
                            <a:latin typeface="Cambria Math" pitchFamily="34" charset="0"/>
                            <a:ea typeface="Cambria Math" pitchFamily="34" charset="-122"/>
                            <a:cs typeface="Cambria Math" pitchFamily="34" charset="-120"/>
                          </a:rPr>
                          <m:t>∘</m:t>
                        </m:r>
                      </m:sup>
                    </m:sSup>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60</m:t>
                        </m:r>
                      </m:e>
                      <m:sup>
                        <m:r>
                          <a:rPr lang="en-US" altLang="zh-CN" sz="1800" b="0" i="0">
                            <a:solidFill>
                              <a:srgbClr val="003760"/>
                            </a:solidFill>
                            <a:latin typeface="Cambria Math" pitchFamily="34" charset="0"/>
                            <a:ea typeface="Cambria Math" pitchFamily="34" charset="-122"/>
                            <a:cs typeface="Cambria Math" pitchFamily="34" charset="-120"/>
                          </a:rPr>
                          <m:t>∘</m:t>
                        </m:r>
                      </m:sup>
                    </m:sSup>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2</m:t>
                        </m:r>
                      </m:den>
                    </m:f>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12</m:t>
                        </m:r>
                      </m:e>
                      <m:sup>
                        <m:r>
                          <a:rPr lang="en-US" altLang="zh-CN" sz="1800" b="0" i="0">
                            <a:solidFill>
                              <a:srgbClr val="003760"/>
                            </a:solidFill>
                            <a:latin typeface="Cambria Math" pitchFamily="34" charset="0"/>
                            <a:ea typeface="Cambria Math" pitchFamily="34" charset="-122"/>
                            <a:cs typeface="Cambria Math" pitchFamily="34" charset="-120"/>
                          </a:rPr>
                          <m:t>∘</m:t>
                        </m:r>
                      </m:sup>
                    </m:sSup>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800" dirty="0"/>
              </a:p>
              <a:p>
                <a:pPr latinLnBrk="1">
                  <a:lnSpc>
                    <a:spcPts val="4600"/>
                  </a:lnSpc>
                </a:pP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2</m:t>
                        </m:r>
                      </m:den>
                    </m:f>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102</m:t>
                        </m:r>
                      </m:e>
                      <m:sup>
                        <m:r>
                          <a:rPr lang="en-US" altLang="zh-CN" sz="1800" b="0" i="0">
                            <a:solidFill>
                              <a:srgbClr val="003760"/>
                            </a:solidFill>
                            <a:latin typeface="Cambria Math" pitchFamily="34" charset="0"/>
                            <a:ea typeface="Cambria Math" pitchFamily="34" charset="-122"/>
                            <a:cs typeface="Cambria Math" pitchFamily="34" charset="-120"/>
                          </a:rPr>
                          <m:t>∘</m:t>
                        </m:r>
                      </m:sup>
                    </m:sSup>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4</m:t>
                        </m:r>
                      </m:den>
                    </m:f>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2</m:t>
                        </m:r>
                      </m:den>
                    </m:f>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12</m:t>
                        </m:r>
                      </m:e>
                      <m:sup>
                        <m:r>
                          <a:rPr lang="en-US" altLang="zh-CN" sz="1800" b="0" i="0">
                            <a:solidFill>
                              <a:srgbClr val="003760"/>
                            </a:solidFill>
                            <a:latin typeface="Cambria Math" pitchFamily="34" charset="0"/>
                            <a:ea typeface="Cambria Math" pitchFamily="34" charset="-122"/>
                            <a:cs typeface="Cambria Math" pitchFamily="34" charset="-120"/>
                          </a:rPr>
                          <m:t>∘</m:t>
                        </m:r>
                      </m:sup>
                    </m:sSup>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800" dirty="0"/>
              </a:p>
              <a:p>
                <a:pPr latinLnBrk="1">
                  <a:lnSpc>
                    <a:spcPts val="4600"/>
                  </a:lnSpc>
                </a:pP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2</m:t>
                        </m:r>
                      </m:den>
                    </m:f>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12</m:t>
                        </m:r>
                      </m:e>
                      <m:sup>
                        <m:r>
                          <a:rPr lang="en-US" altLang="zh-CN" sz="1800" b="0" i="0">
                            <a:solidFill>
                              <a:srgbClr val="003760"/>
                            </a:solidFill>
                            <a:latin typeface="Cambria Math" pitchFamily="34" charset="0"/>
                            <a:ea typeface="Cambria Math" pitchFamily="34" charset="-122"/>
                            <a:cs typeface="Cambria Math" pitchFamily="34" charset="-120"/>
                          </a:rPr>
                          <m:t>∘</m:t>
                        </m:r>
                      </m:sup>
                    </m:sSup>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4</m:t>
                        </m:r>
                      </m:den>
                    </m:f>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2</m:t>
                        </m:r>
                      </m:den>
                    </m:f>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12</m:t>
                        </m:r>
                      </m:e>
                      <m:sup>
                        <m:r>
                          <a:rPr lang="en-US" altLang="zh-CN" sz="1800" b="0" i="0">
                            <a:solidFill>
                              <a:srgbClr val="003760"/>
                            </a:solidFill>
                            <a:latin typeface="Cambria Math" pitchFamily="34" charset="0"/>
                            <a:ea typeface="Cambria Math" pitchFamily="34" charset="-122"/>
                            <a:cs typeface="Cambria Math" pitchFamily="34" charset="-120"/>
                          </a:rPr>
                          <m:t>∘</m:t>
                        </m:r>
                      </m:sup>
                    </m:sSup>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800" dirty="0"/>
              </a:p>
              <a:p>
                <a:pPr latinLnBrk="1">
                  <a:lnSpc>
                    <a:spcPts val="4400"/>
                  </a:lnSpc>
                </a:pP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4</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p:txBody>
          </p:sp>
        </mc:Choice>
        <mc:Fallback xmlns="">
          <p:sp>
            <p:nvSpPr>
              <p:cNvPr id="3" name="QO_6_AN.104_1#7c9c78acb?vcp=1&amp;vop=1&amp;pid=69e52d30c&amp;color=0,55,96&amp;vtp=1&amp;bbb=1"/>
              <p:cNvSpPr>
                <a:spLocks noRot="1" noChangeAspect="1" noMove="1" noResize="1" noEditPoints="1" noAdjustHandles="1" noChangeArrowheads="1" noChangeShapeType="1" noTextEdit="1"/>
              </p:cNvSpPr>
              <p:nvPr/>
            </p:nvSpPr>
            <p:spPr>
              <a:xfrm>
                <a:off x="502920" y="1751317"/>
                <a:ext cx="10570464" cy="4021138"/>
              </a:xfrm>
              <a:prstGeom prst="rect">
                <a:avLst/>
              </a:prstGeom>
              <a:blipFill>
                <a:blip r:embed="rId4"/>
                <a:stretch>
                  <a:fillRect l="-1384" b="-2121"/>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anim calcmode="lin" valueType="num">
                                      <p:cBhvr>
                                        <p:cTn id="8" dur="500" fill="hold"/>
                                        <p:tgtEl>
                                          <p:spTgt spid="3">
                                            <p:bg/>
                                          </p:spTgt>
                                        </p:tgtEl>
                                        <p:attrNameLst>
                                          <p:attrName>ppt_x</p:attrName>
                                        </p:attrNameLst>
                                      </p:cBhvr>
                                      <p:tavLst>
                                        <p:tav tm="0">
                                          <p:val>
                                            <p:strVal val="#ppt_x"/>
                                          </p:val>
                                        </p:tav>
                                        <p:tav tm="100000">
                                          <p:val>
                                            <p:strVal val="#ppt_x"/>
                                          </p:val>
                                        </p:tav>
                                      </p:tavLst>
                                    </p:anim>
                                    <p:anim calcmode="lin" valueType="num">
                                      <p:cBhvr>
                                        <p:cTn id="9" dur="500" fill="hold"/>
                                        <p:tgtEl>
                                          <p:spTgt spid="3">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500"/>
                                        <p:tgtEl>
                                          <p:spTgt spid="3">
                                            <p:txEl>
                                              <p:pRg st="0" end="0"/>
                                            </p:txEl>
                                          </p:spTgt>
                                        </p:tgtEl>
                                      </p:cBhvr>
                                    </p:animEffect>
                                    <p:anim calcmode="lin" valueType="num">
                                      <p:cBhvr>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3">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fade">
                                      <p:cBhvr>
                                        <p:cTn id="17" dur="500"/>
                                        <p:tgtEl>
                                          <p:spTgt spid="3">
                                            <p:txEl>
                                              <p:pRg st="1" end="1"/>
                                            </p:txEl>
                                          </p:spTgt>
                                        </p:tgtEl>
                                      </p:cBhvr>
                                    </p:animEffect>
                                    <p:anim calcmode="lin" valueType="num">
                                      <p:cBhvr>
                                        <p:cTn id="18"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3">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fade">
                                      <p:cBhvr>
                                        <p:cTn id="22" dur="500"/>
                                        <p:tgtEl>
                                          <p:spTgt spid="3">
                                            <p:txEl>
                                              <p:pRg st="2" end="2"/>
                                            </p:txEl>
                                          </p:spTgt>
                                        </p:tgtEl>
                                      </p:cBhvr>
                                    </p:animEffect>
                                    <p:anim calcmode="lin" valueType="num">
                                      <p:cBhvr>
                                        <p:cTn id="2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3">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Effect transition="in" filter="fade">
                                      <p:cBhvr>
                                        <p:cTn id="27" dur="500"/>
                                        <p:tgtEl>
                                          <p:spTgt spid="3">
                                            <p:txEl>
                                              <p:pRg st="3" end="3"/>
                                            </p:txEl>
                                          </p:spTgt>
                                        </p:tgtEl>
                                      </p:cBhvr>
                                    </p:animEffect>
                                    <p:anim calcmode="lin" valueType="num">
                                      <p:cBhvr>
                                        <p:cTn id="28"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3">
                                            <p:txEl>
                                              <p:pRg st="3" end="3"/>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3">
                                            <p:txEl>
                                              <p:pRg st="4" end="4"/>
                                            </p:txEl>
                                          </p:spTgt>
                                        </p:tgtEl>
                                        <p:attrNameLst>
                                          <p:attrName>style.visibility</p:attrName>
                                        </p:attrNameLst>
                                      </p:cBhvr>
                                      <p:to>
                                        <p:strVal val="visible"/>
                                      </p:to>
                                    </p:set>
                                    <p:animEffect transition="in" filter="fade">
                                      <p:cBhvr>
                                        <p:cTn id="32" dur="500"/>
                                        <p:tgtEl>
                                          <p:spTgt spid="3">
                                            <p:txEl>
                                              <p:pRg st="4" end="4"/>
                                            </p:txEl>
                                          </p:spTgt>
                                        </p:tgtEl>
                                      </p:cBhvr>
                                    </p:animEffect>
                                    <p:anim calcmode="lin" valueType="num">
                                      <p:cBhvr>
                                        <p:cTn id="33"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4" dur="500" fill="hold"/>
                                        <p:tgtEl>
                                          <p:spTgt spid="3">
                                            <p:txEl>
                                              <p:pRg st="4" end="4"/>
                                            </p:txEl>
                                          </p:spTgt>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Effect transition="in" filter="fade">
                                      <p:cBhvr>
                                        <p:cTn id="37" dur="500"/>
                                        <p:tgtEl>
                                          <p:spTgt spid="3">
                                            <p:txEl>
                                              <p:pRg st="5" end="5"/>
                                            </p:txEl>
                                          </p:spTgt>
                                        </p:tgtEl>
                                      </p:cBhvr>
                                    </p:animEffect>
                                    <p:anim calcmode="lin" valueType="num">
                                      <p:cBhvr>
                                        <p:cTn id="38"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39" dur="500" fill="hold"/>
                                        <p:tgtEl>
                                          <p:spTgt spid="3">
                                            <p:txEl>
                                              <p:pRg st="5" end="5"/>
                                            </p:txEl>
                                          </p:spTgt>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3">
                                            <p:txEl>
                                              <p:pRg st="6" end="6"/>
                                            </p:txEl>
                                          </p:spTgt>
                                        </p:tgtEl>
                                        <p:attrNameLst>
                                          <p:attrName>style.visibility</p:attrName>
                                        </p:attrNameLst>
                                      </p:cBhvr>
                                      <p:to>
                                        <p:strVal val="visible"/>
                                      </p:to>
                                    </p:set>
                                    <p:animEffect transition="in" filter="fade">
                                      <p:cBhvr>
                                        <p:cTn id="42" dur="500"/>
                                        <p:tgtEl>
                                          <p:spTgt spid="3">
                                            <p:txEl>
                                              <p:pRg st="6" end="6"/>
                                            </p:txEl>
                                          </p:spTgt>
                                        </p:tgtEl>
                                      </p:cBhvr>
                                    </p:animEffect>
                                    <p:anim calcmode="lin" valueType="num">
                                      <p:cBhvr>
                                        <p:cTn id="43"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44" dur="5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52.xml><?xml version="1.0" encoding="utf-8"?>
<p:sld xmlns:a="http://schemas.openxmlformats.org/drawingml/2006/main" xmlns:r="http://schemas.openxmlformats.org/officeDocument/2006/relationships" xmlns:p="http://schemas.openxmlformats.org/presentationml/2006/main">
  <p:cSld name="Slide 48&amp;si=48">
    <p:spTree>
      <p:nvGrpSpPr>
        <p:cNvPr id="1" name=""/>
        <p:cNvGrpSpPr/>
        <p:nvPr/>
      </p:nvGrpSpPr>
      <p:grpSpPr>
        <a:xfrm>
          <a:off x="0" y="0"/>
          <a:ext cx="0" cy="0"/>
          <a:chOff x="0" y="0"/>
          <a:chExt cx="0" cy="0"/>
        </a:xfrm>
      </p:grpSpPr>
      <p:sp>
        <p:nvSpPr>
          <p:cNvPr id="2" name="C_5_BD#f5f3142ad?vcp=1&amp;pid=209c453fa&amp;color=0,55,96&amp;vtp=1&amp;bt=1&amp;bbb=1"/>
          <p:cNvSpPr/>
          <p:nvPr/>
        </p:nvSpPr>
        <p:spPr>
          <a:xfrm>
            <a:off x="502920" y="792000"/>
            <a:ext cx="10570464" cy="849376"/>
          </a:xfrm>
          <a:prstGeom prst="rect">
            <a:avLst/>
          </a:prstGeom>
          <a:noFill/>
          <a:ln/>
        </p:spPr>
        <p:txBody>
          <a:bodyPr wrap="none" lIns="0" tIns="0" rIns="0" bIns="0" rtlCol="0" anchor="t"/>
          <a:lstStyle/>
          <a:p>
            <a:pPr algn="ctr" latinLnBrk="1">
              <a:lnSpc>
                <a:spcPts val="3900"/>
              </a:lnSpc>
            </a:pPr>
            <a:r>
              <a:rPr lang="en-US" altLang="zh-CN" sz="2200" b="1" i="0" dirty="0">
                <a:solidFill>
                  <a:srgbClr val="003760"/>
                </a:solidFill>
                <a:latin typeface="Times New Roman" pitchFamily="34" charset="0"/>
                <a:ea typeface="微软雅黑" pitchFamily="34" charset="-122"/>
                <a:cs typeface="Times New Roman" pitchFamily="34" charset="-120"/>
              </a:rPr>
              <a:t>B组</a:t>
            </a:r>
            <a:r>
              <a:rPr lang="en-US" altLang="zh-CN" sz="2200" b="1" i="0" dirty="0">
                <a:solidFill>
                  <a:srgbClr val="003760"/>
                </a:solidFill>
                <a:latin typeface="SimSun" pitchFamily="34" charset="0"/>
                <a:ea typeface="SimSun" pitchFamily="34" charset="-122"/>
                <a:cs typeface="SimSun" pitchFamily="34" charset="-120"/>
              </a:rPr>
              <a:t> </a:t>
            </a:r>
            <a:r>
              <a:rPr lang="en-US" altLang="zh-CN" sz="2200" b="1" i="0" dirty="0">
                <a:solidFill>
                  <a:srgbClr val="003760"/>
                </a:solidFill>
                <a:latin typeface="Times New Roman" pitchFamily="34" charset="0"/>
                <a:ea typeface="微软雅黑" pitchFamily="34" charset="-122"/>
                <a:cs typeface="Times New Roman" pitchFamily="34" charset="-120"/>
              </a:rPr>
              <a:t>应考能力</a:t>
            </a:r>
            <a:endParaRPr lang="en-US" altLang="zh-CN" sz="2200" dirty="0">
              <a:solidFill>
                <a:srgbClr val="003760"/>
              </a:solidFill>
            </a:endParaRPr>
          </a:p>
        </p:txBody>
      </p:sp>
      <mc:AlternateContent xmlns:mc="http://schemas.openxmlformats.org/markup-compatibility/2006" xmlns:a14="http://schemas.microsoft.com/office/drawing/2010/main">
        <mc:Choice Requires="a14">
          <p:sp>
            <p:nvSpPr>
              <p:cNvPr id="3" name="QC_6_BD.105_1#1e9ef89c1?vaa=1&amp;vcp=1&amp;vop=1&amp;pid=f5f3142ad&amp;color=0,55,96&amp;vtp=1&amp;bbb=1"/>
              <p:cNvSpPr/>
              <p:nvPr/>
            </p:nvSpPr>
            <p:spPr>
              <a:xfrm>
                <a:off x="502920" y="1235357"/>
                <a:ext cx="10570464" cy="461137"/>
              </a:xfrm>
              <a:prstGeom prst="rect">
                <a:avLst/>
              </a:prstGeom>
              <a:noFill/>
              <a:ln/>
            </p:spPr>
            <p:txBody>
              <a:bodyPr wrap="none" lIns="0" tIns="0" rIns="0" bIns="0" rtlCol="0" anchor="t"/>
              <a:lstStyle/>
              <a:p>
                <a:pPr algn="l" latinLnBrk="1">
                  <a:lnSpc>
                    <a:spcPts val="3700"/>
                  </a:lnSpc>
                </a:pPr>
                <a:r>
                  <a:rPr lang="en-US" altLang="zh-CN" sz="1800" b="1" i="0" dirty="0">
                    <a:solidFill>
                      <a:srgbClr val="003760"/>
                    </a:solidFill>
                    <a:latin typeface="Times New Roman" pitchFamily="34" charset="0"/>
                    <a:ea typeface="微软雅黑" pitchFamily="34" charset="-122"/>
                    <a:cs typeface="Times New Roman" pitchFamily="34" charset="-120"/>
                  </a:rPr>
                  <a:t>7.</a:t>
                </a:r>
                <a:r>
                  <a:rPr lang="en-US" altLang="zh-CN" sz="1800" b="0" i="0" dirty="0">
                    <a:solidFill>
                      <a:srgbClr val="003760"/>
                    </a:solidFill>
                    <a:latin typeface="Times New Roman" pitchFamily="34" charset="0"/>
                    <a:ea typeface="微软雅黑" pitchFamily="34" charset="-122"/>
                    <a:cs typeface="Times New Roman" pitchFamily="34" charset="-120"/>
                  </a:rPr>
                  <a:t>在</a:t>
                </a:r>
                <a14:m>
                  <m:oMath xmlns:m="http://schemas.openxmlformats.org/officeDocument/2006/math">
                    <m:r>
                      <m:rPr>
                        <m:nor/>
                      </m:rPr>
                      <a:rPr lang="en-US" altLang="zh-CN" sz="1800" b="0" i="0" smtClean="0">
                        <a:solidFill>
                          <a:srgbClr val="003760"/>
                        </a:solidFill>
                        <a:latin typeface="SimSun" pitchFamily="34" charset="0"/>
                        <a:ea typeface="SimSun" pitchFamily="34" charset="-122"/>
                        <a:cs typeface="SimSun"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𝐴𝐵𝐶</m:t>
                    </m:r>
                  </m:oMath>
                </a14:m>
                <a:r>
                  <a:rPr lang="en-US" altLang="zh-CN" sz="1800" b="0" i="0" dirty="0">
                    <a:solidFill>
                      <a:srgbClr val="003760"/>
                    </a:solidFill>
                    <a:latin typeface="Times New Roman" pitchFamily="34" charset="0"/>
                    <a:ea typeface="微软雅黑" pitchFamily="34" charset="-122"/>
                    <a:cs typeface="Times New Roman" pitchFamily="34" charset="-120"/>
                  </a:rPr>
                  <a:t>中，</a:t>
                </a:r>
                <a14:m>
                  <m:oMath xmlns:m="http://schemas.openxmlformats.org/officeDocument/2006/math">
                    <m:r>
                      <m:rPr>
                        <m:nor/>
                      </m:rPr>
                      <a:rPr lang="en-US" altLang="zh-CN" sz="1800" b="0" i="0" smtClean="0">
                        <a:solidFill>
                          <a:srgbClr val="003760"/>
                        </a:solidFill>
                        <a:latin typeface="Cambria Math" pitchFamily="34" charset="0"/>
                        <a:ea typeface="Cambria Math" pitchFamily="34" charset="-122"/>
                        <a:cs typeface="Cambria Math" pitchFamily="34" charset="-120"/>
                      </a:rPr>
                      <m:t>sin</m:t>
                    </m:r>
                    <m:r>
                      <a:rPr lang="en-US" altLang="zh-CN" sz="1800" b="0" i="0" smtClean="0">
                        <a:solidFill>
                          <a:srgbClr val="003760"/>
                        </a:solidFill>
                        <a:latin typeface="Cambria Math" pitchFamily="34" charset="0"/>
                        <a:ea typeface="Cambria Math" pitchFamily="34" charset="-122"/>
                        <a:cs typeface="Cambria Math" pitchFamily="34" charset="-120"/>
                      </a:rPr>
                      <m:t>𝐶</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nor/>
                          </m:rPr>
                          <a:rPr lang="en-US" altLang="zh-CN" sz="1800" b="0" i="0">
                            <a:solidFill>
                              <a:srgbClr val="003760"/>
                            </a:solidFill>
                            <a:latin typeface="Cambria Math" pitchFamily="34" charset="0"/>
                            <a:ea typeface="Cambria Math" pitchFamily="34" charset="-122"/>
                            <a:cs typeface="Cambria Math" pitchFamily="34" charset="-120"/>
                          </a:rPr>
                          <m:t>sin</m:t>
                        </m:r>
                        <m:r>
                          <a:rPr lang="en-US" altLang="zh-CN" sz="1800" b="0" i="0">
                            <a:solidFill>
                              <a:srgbClr val="003760"/>
                            </a:solidFill>
                            <a:latin typeface="Cambria Math" pitchFamily="34" charset="0"/>
                            <a:ea typeface="Cambria Math" pitchFamily="34" charset="-122"/>
                            <a:cs typeface="Cambria Math" pitchFamily="34" charset="-120"/>
                          </a:rPr>
                          <m:t>𝐴</m:t>
                        </m:r>
                        <m:r>
                          <a:rPr lang="en-US" altLang="zh-CN" sz="1800" b="0" i="0">
                            <a:solidFill>
                              <a:srgbClr val="003760"/>
                            </a:solidFill>
                            <a:latin typeface="Cambria Math" pitchFamily="34" charset="0"/>
                            <a:ea typeface="Cambria Math" pitchFamily="34" charset="-122"/>
                            <a:cs typeface="Cambria Math" pitchFamily="34" charset="-120"/>
                          </a:rPr>
                          <m:t>+</m:t>
                        </m:r>
                        <m:r>
                          <m:rPr>
                            <m:nor/>
                          </m:rPr>
                          <a:rPr lang="en-US" altLang="zh-CN" sz="1800" b="0" i="0">
                            <a:solidFill>
                              <a:srgbClr val="003760"/>
                            </a:solidFill>
                            <a:latin typeface="Cambria Math" pitchFamily="34" charset="0"/>
                            <a:ea typeface="Cambria Math" pitchFamily="34" charset="-122"/>
                            <a:cs typeface="Cambria Math" pitchFamily="34" charset="-120"/>
                          </a:rPr>
                          <m:t>sin</m:t>
                        </m:r>
                        <m:r>
                          <a:rPr lang="en-US" altLang="zh-CN" sz="1800" b="0" i="0">
                            <a:solidFill>
                              <a:srgbClr val="003760"/>
                            </a:solidFill>
                            <a:latin typeface="Cambria Math" pitchFamily="34" charset="0"/>
                            <a:ea typeface="Cambria Math" pitchFamily="34" charset="-122"/>
                            <a:cs typeface="Cambria Math" pitchFamily="34" charset="-120"/>
                          </a:rPr>
                          <m:t>𝐵</m:t>
                        </m:r>
                      </m:num>
                      <m:den>
                        <m:r>
                          <m:rPr>
                            <m:nor/>
                          </m:rPr>
                          <a:rPr lang="en-US" altLang="zh-CN" sz="1800" b="0" i="0">
                            <a:solidFill>
                              <a:srgbClr val="003760"/>
                            </a:solidFill>
                            <a:latin typeface="Cambria Math" pitchFamily="34" charset="0"/>
                            <a:ea typeface="Cambria Math" pitchFamily="34" charset="-122"/>
                            <a:cs typeface="Cambria Math" pitchFamily="34" charset="-120"/>
                          </a:rPr>
                          <m:t>cos</m:t>
                        </m:r>
                        <m:r>
                          <a:rPr lang="en-US" altLang="zh-CN" sz="1800" b="0" i="0">
                            <a:solidFill>
                              <a:srgbClr val="003760"/>
                            </a:solidFill>
                            <a:latin typeface="Cambria Math" pitchFamily="34" charset="0"/>
                            <a:ea typeface="Cambria Math" pitchFamily="34" charset="-122"/>
                            <a:cs typeface="Cambria Math" pitchFamily="34" charset="-120"/>
                          </a:rPr>
                          <m:t>𝐴</m:t>
                        </m:r>
                        <m:r>
                          <a:rPr lang="en-US" altLang="zh-CN" sz="1800" b="0" i="0">
                            <a:solidFill>
                              <a:srgbClr val="003760"/>
                            </a:solidFill>
                            <a:latin typeface="Cambria Math" pitchFamily="34" charset="0"/>
                            <a:ea typeface="Cambria Math" pitchFamily="34" charset="-122"/>
                            <a:cs typeface="Cambria Math" pitchFamily="34" charset="-120"/>
                          </a:rPr>
                          <m:t>+</m:t>
                        </m:r>
                        <m:r>
                          <m:rPr>
                            <m:nor/>
                          </m:rPr>
                          <a:rPr lang="en-US" altLang="zh-CN" sz="1800" b="0" i="0">
                            <a:solidFill>
                              <a:srgbClr val="003760"/>
                            </a:solidFill>
                            <a:latin typeface="Cambria Math" pitchFamily="34" charset="0"/>
                            <a:ea typeface="Cambria Math" pitchFamily="34" charset="-122"/>
                            <a:cs typeface="Cambria Math" pitchFamily="34" charset="-120"/>
                          </a:rPr>
                          <m:t>cos</m:t>
                        </m:r>
                        <m:r>
                          <a:rPr lang="en-US" altLang="zh-CN" sz="1800" b="0" i="0">
                            <a:solidFill>
                              <a:srgbClr val="003760"/>
                            </a:solidFill>
                            <a:latin typeface="Cambria Math" pitchFamily="34" charset="0"/>
                            <a:ea typeface="Cambria Math" pitchFamily="34" charset="-122"/>
                            <a:cs typeface="Cambria Math" pitchFamily="34" charset="-120"/>
                          </a:rPr>
                          <m:t>𝐵</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微软雅黑" pitchFamily="34" charset="-122"/>
                    <a:cs typeface="Times New Roman" pitchFamily="34" charset="-120"/>
                  </a:rPr>
                  <a:t>则此三角形的形状是(</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p:txBody>
          </p:sp>
        </mc:Choice>
        <mc:Fallback xmlns="">
          <p:sp>
            <p:nvSpPr>
              <p:cNvPr id="3" name="QC_6_BD.105_1#1e9ef89c1?vaa=1&amp;vcp=1&amp;vop=1&amp;pid=f5f3142ad&amp;color=0,55,96&amp;vtp=1&amp;bbb=1"/>
              <p:cNvSpPr>
                <a:spLocks noRot="1" noChangeAspect="1" noMove="1" noResize="1" noEditPoints="1" noAdjustHandles="1" noChangeArrowheads="1" noChangeShapeType="1" noTextEdit="1"/>
              </p:cNvSpPr>
              <p:nvPr/>
            </p:nvSpPr>
            <p:spPr>
              <a:xfrm>
                <a:off x="502920" y="1235357"/>
                <a:ext cx="10570464" cy="461137"/>
              </a:xfrm>
              <a:prstGeom prst="rect">
                <a:avLst/>
              </a:prstGeom>
              <a:blipFill>
                <a:blip r:embed="rId3"/>
                <a:stretch>
                  <a:fillRect l="-1384" b="-17333"/>
                </a:stretch>
              </a:blipFill>
              <a:ln/>
            </p:spPr>
            <p:txBody>
              <a:bodyPr/>
              <a:lstStyle/>
              <a:p>
                <a:r>
                  <a:rPr lang="zh-CN" altLang="en-US">
                    <a:noFill/>
                  </a:rPr>
                  <a:t> </a:t>
                </a:r>
              </a:p>
            </p:txBody>
          </p:sp>
        </mc:Fallback>
      </mc:AlternateContent>
      <p:sp>
        <p:nvSpPr>
          <p:cNvPr id="4" name="QC_6_AN.107_1#1e9ef89c1.bracket?vaa=1&amp;vcp=1&amp;vop=1&amp;pid=f5f3142ad&amp;color=0,55,96&amp;vpa=19&amp;vtp=1"/>
          <p:cNvSpPr/>
          <p:nvPr/>
        </p:nvSpPr>
        <p:spPr>
          <a:xfrm>
            <a:off x="6193282" y="1368643"/>
            <a:ext cx="354013" cy="303530"/>
          </a:xfrm>
          <a:prstGeom prst="rect">
            <a:avLst/>
          </a:prstGeom>
          <a:noFill/>
          <a:ln/>
        </p:spPr>
        <p:txBody>
          <a:bodyPr wrap="none" lIns="0" tIns="0" rIns="0" bIns="0" rtlCol="0" anchor="t"/>
          <a:lstStyle/>
          <a:p>
            <a:pPr algn="ctr" latinLnBrk="1">
              <a:lnSpc>
                <a:spcPts val="2500"/>
              </a:lnSpc>
            </a:pPr>
            <a:r>
              <a:rPr lang="en-US" altLang="zh-CN" sz="2000" b="0" i="0" dirty="0">
                <a:solidFill>
                  <a:srgbClr val="6161F4"/>
                </a:solidFill>
                <a:latin typeface="Times New Roman" pitchFamily="34" charset="0"/>
                <a:ea typeface="微软雅黑" pitchFamily="34" charset="-122"/>
                <a:cs typeface="Times New Roman" pitchFamily="34" charset="-120"/>
              </a:rPr>
              <a:t>C</a:t>
            </a:r>
            <a:endParaRPr lang="en-US" altLang="zh-CN" sz="2000" dirty="0">
              <a:solidFill>
                <a:srgbClr val="6161F4"/>
              </a:solidFill>
            </a:endParaRPr>
          </a:p>
        </p:txBody>
      </p:sp>
      <p:sp>
        <p:nvSpPr>
          <p:cNvPr id="5" name="QC_6_BD.105_2#1e9ef89c1.choices?vaa=1&amp;vcp=1&amp;vop=1&amp;pid=f5f3142ad&amp;color=0,55,96&amp;vtp=1&amp;bbb=1"/>
          <p:cNvSpPr/>
          <p:nvPr/>
        </p:nvSpPr>
        <p:spPr>
          <a:xfrm>
            <a:off x="502920" y="1699097"/>
            <a:ext cx="10570464" cy="360680"/>
          </a:xfrm>
          <a:prstGeom prst="rect">
            <a:avLst/>
          </a:prstGeom>
          <a:noFill/>
          <a:ln/>
        </p:spPr>
        <p:txBody>
          <a:bodyPr wrap="none" lIns="0" tIns="0" rIns="0" bIns="0" rtlCol="0" anchor="t"/>
          <a:lstStyle/>
          <a:p>
            <a:pPr latinLnBrk="1">
              <a:lnSpc>
                <a:spcPts val="3200"/>
              </a:lnSpc>
              <a:tabLst>
                <a:tab pos="2594991" algn="l"/>
                <a:tab pos="5164582" algn="l"/>
                <a:tab pos="7734173" algn="l"/>
              </a:tabLst>
            </a:pP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等边三角形</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B.</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钝角三角形</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C.</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直角三角形</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D</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等腰直角三角形</a:t>
            </a:r>
            <a:endParaRPr lang="en-US" altLang="zh-CN" sz="1800" dirty="0">
              <a:solidFill>
                <a:srgbClr val="003760"/>
              </a:solidFill>
            </a:endParaRPr>
          </a:p>
        </p:txBody>
      </p:sp>
      <mc:AlternateContent xmlns:mc="http://schemas.openxmlformats.org/markup-compatibility/2006" xmlns:a14="http://schemas.microsoft.com/office/drawing/2010/main">
        <mc:Choice Requires="a14">
          <p:sp>
            <p:nvSpPr>
              <p:cNvPr id="6" name="QC_6_AS.106_1#1e9ef89c1?vaa=1&amp;vcp=1&amp;vop=1&amp;pid=f5f3142ad&amp;color=0,55,96&amp;vtp=1&amp;bbb=1"/>
              <p:cNvSpPr/>
              <p:nvPr/>
            </p:nvSpPr>
            <p:spPr>
              <a:xfrm>
                <a:off x="502920" y="2063587"/>
                <a:ext cx="10570464" cy="2650046"/>
              </a:xfrm>
              <a:prstGeom prst="rect">
                <a:avLst/>
              </a:prstGeom>
              <a:noFill/>
              <a:ln/>
            </p:spPr>
            <p:txBody>
              <a:bodyPr wrap="none" lIns="0" tIns="0" rIns="0" bIns="0" rtlCol="0" anchor="t"/>
              <a:lstStyle/>
              <a:p>
                <a:pPr algn="l" latinLnBrk="1">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𝐶</m:t>
                    </m:r>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π</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𝐴</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𝐵</m:t>
                    </m:r>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a:p>
                <a:pPr latinLnBrk="1">
                  <a:lnSpc>
                    <a:spcPts val="3500"/>
                  </a:lnSpc>
                </a:pP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𝐶</m:t>
                    </m:r>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𝐴</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𝐵</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𝐴</m:t>
                        </m:r>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𝐵</m:t>
                        </m:r>
                      </m:num>
                      <m:den>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𝐴</m:t>
                        </m:r>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𝐵</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a:p>
                <a:pPr latinLnBrk="1">
                  <a:lnSpc>
                    <a:spcPts val="5500"/>
                  </a:lnSpc>
                </a:pP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∴2</m:t>
                    </m:r>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𝐴</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𝐵</m:t>
                        </m:r>
                      </m:num>
                      <m:den>
                        <m:r>
                          <a:rPr lang="en-US" altLang="zh-CN" sz="1800" b="0" i="0">
                            <a:solidFill>
                              <a:srgbClr val="003760"/>
                            </a:solidFill>
                            <a:latin typeface="Cambria Math" pitchFamily="34" charset="0"/>
                            <a:ea typeface="Cambria Math" pitchFamily="34" charset="-122"/>
                            <a:cs typeface="Cambria Math" pitchFamily="34" charset="-120"/>
                          </a:rPr>
                          <m:t>2</m:t>
                        </m:r>
                      </m:den>
                    </m:f>
                    <m:r>
                      <m:rPr>
                        <m:sty m:val="p"/>
                      </m:rPr>
                      <a:rPr lang="en-US" altLang="zh-CN" sz="1800" b="0" i="0" smtClean="0">
                        <a:solidFill>
                          <a:srgbClr val="003760"/>
                        </a:solidFill>
                        <a:latin typeface="Cambria Math" pitchFamily="34" charset="0"/>
                        <a:ea typeface="Cambria Math" pitchFamily="34" charset="-122"/>
                        <a:cs typeface="Cambria Math" pitchFamily="34" charset="-120"/>
                      </a:rPr>
                      <m:t>cos</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𝐴</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𝐵</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2</m:t>
                        </m:r>
                        <m:r>
                          <m:rPr>
                            <m:sty m:val="p"/>
                          </m:rPr>
                          <a:rPr lang="en-US" altLang="zh-CN" sz="1800" b="0" i="0">
                            <a:solidFill>
                              <a:srgbClr val="003760"/>
                            </a:solidFill>
                            <a:latin typeface="Cambria Math" pitchFamily="34" charset="0"/>
                            <a:ea typeface="Cambria Math" pitchFamily="34" charset="-122"/>
                            <a:cs typeface="Cambria Math" pitchFamily="34" charset="-120"/>
                          </a:rPr>
                          <m:t>sin</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𝐴</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𝐵</m:t>
                            </m:r>
                          </m:num>
                          <m:den>
                            <m:r>
                              <a:rPr lang="en-US" altLang="zh-CN" sz="1800" b="0" i="0">
                                <a:solidFill>
                                  <a:srgbClr val="003760"/>
                                </a:solidFill>
                                <a:latin typeface="Cambria Math" pitchFamily="34" charset="0"/>
                                <a:ea typeface="Cambria Math" pitchFamily="34" charset="-122"/>
                                <a:cs typeface="Cambria Math" pitchFamily="34" charset="-120"/>
                              </a:rPr>
                              <m:t>2</m:t>
                            </m:r>
                          </m:den>
                        </m:f>
                        <m:r>
                          <m:rPr>
                            <m:sty m:val="p"/>
                          </m:rPr>
                          <a:rPr lang="en-US" altLang="zh-CN" sz="1800" b="0" i="0">
                            <a:solidFill>
                              <a:srgbClr val="003760"/>
                            </a:solidFill>
                            <a:latin typeface="Cambria Math" pitchFamily="34" charset="0"/>
                            <a:ea typeface="Cambria Math" pitchFamily="34" charset="-122"/>
                            <a:cs typeface="Cambria Math" pitchFamily="34" charset="-120"/>
                          </a:rPr>
                          <m:t>cos</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𝐴</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𝐵</m:t>
                            </m:r>
                          </m:num>
                          <m:den>
                            <m:r>
                              <a:rPr lang="en-US" altLang="zh-CN" sz="1800" b="0" i="0">
                                <a:solidFill>
                                  <a:srgbClr val="003760"/>
                                </a:solidFill>
                                <a:latin typeface="Cambria Math" pitchFamily="34" charset="0"/>
                                <a:ea typeface="Cambria Math" pitchFamily="34" charset="-122"/>
                                <a:cs typeface="Cambria Math" pitchFamily="34" charset="-120"/>
                              </a:rPr>
                              <m:t>2</m:t>
                            </m:r>
                          </m:den>
                        </m:f>
                      </m:num>
                      <m:den>
                        <m:r>
                          <a:rPr lang="en-US" altLang="zh-CN" sz="1800" b="0" i="0">
                            <a:solidFill>
                              <a:srgbClr val="003760"/>
                            </a:solidFill>
                            <a:latin typeface="Cambria Math" pitchFamily="34" charset="0"/>
                            <a:ea typeface="Cambria Math" pitchFamily="34" charset="-122"/>
                            <a:cs typeface="Cambria Math" pitchFamily="34" charset="-120"/>
                          </a:rPr>
                          <m:t>2</m:t>
                        </m:r>
                        <m:r>
                          <m:rPr>
                            <m:sty m:val="p"/>
                          </m:rPr>
                          <a:rPr lang="en-US" altLang="zh-CN" sz="1800" b="0" i="0">
                            <a:solidFill>
                              <a:srgbClr val="003760"/>
                            </a:solidFill>
                            <a:latin typeface="Cambria Math" pitchFamily="34" charset="0"/>
                            <a:ea typeface="Cambria Math" pitchFamily="34" charset="-122"/>
                            <a:cs typeface="Cambria Math" pitchFamily="34" charset="-120"/>
                          </a:rPr>
                          <m:t>cos</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𝐴</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𝐵</m:t>
                            </m:r>
                          </m:num>
                          <m:den>
                            <m:r>
                              <a:rPr lang="en-US" altLang="zh-CN" sz="1800" b="0" i="0">
                                <a:solidFill>
                                  <a:srgbClr val="003760"/>
                                </a:solidFill>
                                <a:latin typeface="Cambria Math" pitchFamily="34" charset="0"/>
                                <a:ea typeface="Cambria Math" pitchFamily="34" charset="-122"/>
                                <a:cs typeface="Cambria Math" pitchFamily="34" charset="-120"/>
                              </a:rPr>
                              <m:t>2</m:t>
                            </m:r>
                          </m:den>
                        </m:f>
                        <m:r>
                          <m:rPr>
                            <m:sty m:val="p"/>
                          </m:rPr>
                          <a:rPr lang="en-US" altLang="zh-CN" sz="1800" b="0" i="0">
                            <a:solidFill>
                              <a:srgbClr val="003760"/>
                            </a:solidFill>
                            <a:latin typeface="Cambria Math" pitchFamily="34" charset="0"/>
                            <a:ea typeface="Cambria Math" pitchFamily="34" charset="-122"/>
                            <a:cs typeface="Cambria Math" pitchFamily="34" charset="-120"/>
                          </a:rPr>
                          <m:t>cos</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𝐴</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𝐵</m:t>
                            </m:r>
                          </m:num>
                          <m:den>
                            <m:r>
                              <a:rPr lang="en-US" altLang="zh-CN" sz="1800" b="0" i="0">
                                <a:solidFill>
                                  <a:srgbClr val="003760"/>
                                </a:solidFill>
                                <a:latin typeface="Cambria Math" pitchFamily="34" charset="0"/>
                                <a:ea typeface="Cambria Math" pitchFamily="34" charset="-122"/>
                                <a:cs typeface="Cambria Math" pitchFamily="34" charset="-120"/>
                              </a:rPr>
                              <m:t>2</m:t>
                            </m:r>
                          </m:den>
                        </m:f>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a:p>
                <a:pPr latinLnBrk="1">
                  <a:lnSpc>
                    <a:spcPts val="4700"/>
                  </a:lnSpc>
                </a:pP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∴2</m:t>
                    </m:r>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m:rPr>
                            <m:sty m:val="p"/>
                          </m:rPr>
                          <a:rPr lang="en-US" altLang="zh-CN" sz="1800" b="0" i="0">
                            <a:solidFill>
                              <a:srgbClr val="003760"/>
                            </a:solidFill>
                            <a:latin typeface="Cambria Math" pitchFamily="34" charset="0"/>
                            <a:ea typeface="Cambria Math" pitchFamily="34" charset="-122"/>
                            <a:cs typeface="Cambria Math" pitchFamily="34" charset="-120"/>
                          </a:rPr>
                          <m:t>cos</m:t>
                        </m:r>
                      </m:e>
                      <m:sup>
                        <m:r>
                          <a:rPr lang="en-US" altLang="zh-CN" sz="1800" b="0" i="0">
                            <a:solidFill>
                              <a:srgbClr val="003760"/>
                            </a:solidFill>
                            <a:latin typeface="Cambria Math" pitchFamily="34" charset="0"/>
                            <a:ea typeface="Cambria Math" pitchFamily="34" charset="-122"/>
                            <a:cs typeface="Cambria Math" pitchFamily="34" charset="-120"/>
                          </a:rPr>
                          <m:t>2</m:t>
                        </m:r>
                      </m:sup>
                    </m:sSup>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𝐴</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𝐵</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smtClean="0">
                        <a:solidFill>
                          <a:srgbClr val="003760"/>
                        </a:solidFill>
                        <a:latin typeface="Cambria Math" pitchFamily="34" charset="0"/>
                        <a:ea typeface="Cambria Math" pitchFamily="34" charset="-122"/>
                        <a:cs typeface="Cambria Math" pitchFamily="34" charset="-120"/>
                      </a:rPr>
                      <m:t>=1</m:t>
                    </m:r>
                  </m:oMath>
                </a14:m>
                <a:r>
                  <a:rPr lang="en-US" altLang="zh-CN" sz="1800" b="0" i="0" dirty="0">
                    <a:solidFill>
                      <a:srgbClr val="003760"/>
                    </a:solidFill>
                    <a:latin typeface="Times New Roman" pitchFamily="34" charset="0"/>
                    <a:ea typeface="微软雅黑" pitchFamily="34" charset="-122"/>
                    <a:cs typeface="Times New Roman" pitchFamily="34" charset="-120"/>
                  </a:rPr>
                  <a:t>，即</a:t>
                </a:r>
                <a14:m>
                  <m:oMath xmlns:m="http://schemas.openxmlformats.org/officeDocument/2006/math">
                    <m:r>
                      <m:rPr>
                        <m:sty m:val="p"/>
                      </m:rPr>
                      <a:rPr lang="en-US" altLang="zh-CN" sz="1800" b="0" i="0" smtClean="0">
                        <a:solidFill>
                          <a:srgbClr val="003760"/>
                        </a:solidFill>
                        <a:latin typeface="Cambria Math" pitchFamily="34" charset="0"/>
                        <a:ea typeface="Cambria Math" pitchFamily="34" charset="-122"/>
                        <a:cs typeface="Cambria Math" pitchFamily="34" charset="-120"/>
                      </a:rPr>
                      <m:t>cos</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𝐴</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𝐵</m:t>
                    </m:r>
                    <m:r>
                      <a:rPr lang="en-US" altLang="zh-CN" sz="1800" b="0" i="0" smtClean="0">
                        <a:solidFill>
                          <a:srgbClr val="003760"/>
                        </a:solidFill>
                        <a:latin typeface="Cambria Math" pitchFamily="34" charset="0"/>
                        <a:ea typeface="Cambria Math" pitchFamily="34" charset="-122"/>
                        <a:cs typeface="Cambria Math" pitchFamily="34" charset="-120"/>
                      </a:rPr>
                      <m:t>)=0</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a:p>
                <a:pPr latinLnBrk="1">
                  <a:lnSpc>
                    <a:spcPts val="4200"/>
                  </a:lnSpc>
                </a:pP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𝐴</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𝐵</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𝐶</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.故此三角形为直角三角形.故选C.</a:t>
                </a:r>
                <a:endParaRPr lang="en-US" altLang="zh-CN" sz="1800" dirty="0">
                  <a:solidFill>
                    <a:srgbClr val="003760"/>
                  </a:solidFill>
                </a:endParaRPr>
              </a:p>
            </p:txBody>
          </p:sp>
        </mc:Choice>
        <mc:Fallback xmlns="">
          <p:sp>
            <p:nvSpPr>
              <p:cNvPr id="6" name="QC_6_AS.106_1#1e9ef89c1?vaa=1&amp;vcp=1&amp;vop=1&amp;pid=f5f3142ad&amp;color=0,55,96&amp;vtp=1&amp;bbb=1"/>
              <p:cNvSpPr>
                <a:spLocks noRot="1" noChangeAspect="1" noMove="1" noResize="1" noEditPoints="1" noAdjustHandles="1" noChangeArrowheads="1" noChangeShapeType="1" noTextEdit="1"/>
              </p:cNvSpPr>
              <p:nvPr/>
            </p:nvSpPr>
            <p:spPr>
              <a:xfrm>
                <a:off x="502920" y="2063587"/>
                <a:ext cx="10570464" cy="2650046"/>
              </a:xfrm>
              <a:prstGeom prst="rect">
                <a:avLst/>
              </a:prstGeom>
              <a:blipFill>
                <a:blip r:embed="rId4"/>
                <a:stretch>
                  <a:fillRect l="-1384" b="-3226"/>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6">
                                            <p:bg/>
                                          </p:spTgt>
                                        </p:tgtEl>
                                        <p:attrNameLst>
                                          <p:attrName>style.visibility</p:attrName>
                                        </p:attrNameLst>
                                      </p:cBhvr>
                                      <p:to>
                                        <p:strVal val="visible"/>
                                      </p:to>
                                    </p:set>
                                    <p:animEffect transition="in" filter="fade">
                                      <p:cBhvr>
                                        <p:cTn id="7" dur="500"/>
                                        <p:tgtEl>
                                          <p:spTgt spid="6">
                                            <p:bg/>
                                          </p:spTgt>
                                        </p:tgtEl>
                                      </p:cBhvr>
                                    </p:animEffect>
                                    <p:anim calcmode="lin" valueType="num">
                                      <p:cBhvr>
                                        <p:cTn id="8" dur="500" fill="hold"/>
                                        <p:tgtEl>
                                          <p:spTgt spid="6">
                                            <p:bg/>
                                          </p:spTgt>
                                        </p:tgtEl>
                                        <p:attrNameLst>
                                          <p:attrName>ppt_x</p:attrName>
                                        </p:attrNameLst>
                                      </p:cBhvr>
                                      <p:tavLst>
                                        <p:tav tm="0">
                                          <p:val>
                                            <p:strVal val="#ppt_x"/>
                                          </p:val>
                                        </p:tav>
                                        <p:tav tm="100000">
                                          <p:val>
                                            <p:strVal val="#ppt_x"/>
                                          </p:val>
                                        </p:tav>
                                      </p:tavLst>
                                    </p:anim>
                                    <p:anim calcmode="lin" valueType="num">
                                      <p:cBhvr>
                                        <p:cTn id="9" dur="500" fill="hold"/>
                                        <p:tgtEl>
                                          <p:spTgt spid="6">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6">
                                            <p:txEl>
                                              <p:pRg st="0" end="0"/>
                                            </p:txEl>
                                          </p:spTgt>
                                        </p:tgtEl>
                                        <p:attrNameLst>
                                          <p:attrName>style.visibility</p:attrName>
                                        </p:attrNameLst>
                                      </p:cBhvr>
                                      <p:to>
                                        <p:strVal val="visible"/>
                                      </p:to>
                                    </p:set>
                                    <p:animEffect transition="in" filter="fade">
                                      <p:cBhvr>
                                        <p:cTn id="12" dur="500"/>
                                        <p:tgtEl>
                                          <p:spTgt spid="6">
                                            <p:txEl>
                                              <p:pRg st="0" end="0"/>
                                            </p:txEl>
                                          </p:spTgt>
                                        </p:tgtEl>
                                      </p:cBhvr>
                                    </p:animEffect>
                                    <p:anim calcmode="lin" valueType="num">
                                      <p:cBhvr>
                                        <p:cTn id="13"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6">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6">
                                            <p:txEl>
                                              <p:pRg st="1" end="1"/>
                                            </p:txEl>
                                          </p:spTgt>
                                        </p:tgtEl>
                                        <p:attrNameLst>
                                          <p:attrName>style.visibility</p:attrName>
                                        </p:attrNameLst>
                                      </p:cBhvr>
                                      <p:to>
                                        <p:strVal val="visible"/>
                                      </p:to>
                                    </p:set>
                                    <p:animEffect transition="in" filter="fade">
                                      <p:cBhvr>
                                        <p:cTn id="17" dur="500"/>
                                        <p:tgtEl>
                                          <p:spTgt spid="6">
                                            <p:txEl>
                                              <p:pRg st="1" end="1"/>
                                            </p:txEl>
                                          </p:spTgt>
                                        </p:tgtEl>
                                      </p:cBhvr>
                                    </p:animEffect>
                                    <p:anim calcmode="lin" valueType="num">
                                      <p:cBhvr>
                                        <p:cTn id="18"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6">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6">
                                            <p:txEl>
                                              <p:pRg st="2" end="2"/>
                                            </p:txEl>
                                          </p:spTgt>
                                        </p:tgtEl>
                                        <p:attrNameLst>
                                          <p:attrName>style.visibility</p:attrName>
                                        </p:attrNameLst>
                                      </p:cBhvr>
                                      <p:to>
                                        <p:strVal val="visible"/>
                                      </p:to>
                                    </p:set>
                                    <p:animEffect transition="in" filter="fade">
                                      <p:cBhvr>
                                        <p:cTn id="22" dur="500"/>
                                        <p:tgtEl>
                                          <p:spTgt spid="6">
                                            <p:txEl>
                                              <p:pRg st="2" end="2"/>
                                            </p:txEl>
                                          </p:spTgt>
                                        </p:tgtEl>
                                      </p:cBhvr>
                                    </p:animEffect>
                                    <p:anim calcmode="lin" valueType="num">
                                      <p:cBhvr>
                                        <p:cTn id="23"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6">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6">
                                            <p:txEl>
                                              <p:pRg st="3" end="3"/>
                                            </p:txEl>
                                          </p:spTgt>
                                        </p:tgtEl>
                                        <p:attrNameLst>
                                          <p:attrName>style.visibility</p:attrName>
                                        </p:attrNameLst>
                                      </p:cBhvr>
                                      <p:to>
                                        <p:strVal val="visible"/>
                                      </p:to>
                                    </p:set>
                                    <p:animEffect transition="in" filter="fade">
                                      <p:cBhvr>
                                        <p:cTn id="27" dur="500"/>
                                        <p:tgtEl>
                                          <p:spTgt spid="6">
                                            <p:txEl>
                                              <p:pRg st="3" end="3"/>
                                            </p:txEl>
                                          </p:spTgt>
                                        </p:tgtEl>
                                      </p:cBhvr>
                                    </p:animEffect>
                                    <p:anim calcmode="lin" valueType="num">
                                      <p:cBhvr>
                                        <p:cTn id="28" dur="500" fill="hold"/>
                                        <p:tgtEl>
                                          <p:spTgt spid="6">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6">
                                            <p:txEl>
                                              <p:pRg st="3" end="3"/>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6">
                                            <p:txEl>
                                              <p:pRg st="4" end="4"/>
                                            </p:txEl>
                                          </p:spTgt>
                                        </p:tgtEl>
                                        <p:attrNameLst>
                                          <p:attrName>style.visibility</p:attrName>
                                        </p:attrNameLst>
                                      </p:cBhvr>
                                      <p:to>
                                        <p:strVal val="visible"/>
                                      </p:to>
                                    </p:set>
                                    <p:animEffect transition="in" filter="fade">
                                      <p:cBhvr>
                                        <p:cTn id="32" dur="500"/>
                                        <p:tgtEl>
                                          <p:spTgt spid="6">
                                            <p:txEl>
                                              <p:pRg st="4" end="4"/>
                                            </p:txEl>
                                          </p:spTgt>
                                        </p:tgtEl>
                                      </p:cBhvr>
                                    </p:animEffect>
                                    <p:anim calcmode="lin" valueType="num">
                                      <p:cBhvr>
                                        <p:cTn id="33" dur="500" fill="hold"/>
                                        <p:tgtEl>
                                          <p:spTgt spid="6">
                                            <p:txEl>
                                              <p:pRg st="4" end="4"/>
                                            </p:txEl>
                                          </p:spTgt>
                                        </p:tgtEl>
                                        <p:attrNameLst>
                                          <p:attrName>ppt_x</p:attrName>
                                        </p:attrNameLst>
                                      </p:cBhvr>
                                      <p:tavLst>
                                        <p:tav tm="0">
                                          <p:val>
                                            <p:strVal val="#ppt_x"/>
                                          </p:val>
                                        </p:tav>
                                        <p:tav tm="100000">
                                          <p:val>
                                            <p:strVal val="#ppt_x"/>
                                          </p:val>
                                        </p:tav>
                                      </p:tavLst>
                                    </p:anim>
                                    <p:anim calcmode="lin" valueType="num">
                                      <p:cBhvr>
                                        <p:cTn id="34" dur="500" fill="hold"/>
                                        <p:tgtEl>
                                          <p:spTgt spid="6">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42" presetClass="entr" presetSubtype="0" fill="hold" grpId="0" nodeType="clickEffect">
                                  <p:stCondLst>
                                    <p:cond delay="0"/>
                                  </p:stCondLst>
                                  <p:childTnLst>
                                    <p:set>
                                      <p:cBhvr>
                                        <p:cTn id="38" dur="1" fill="hold">
                                          <p:stCondLst>
                                            <p:cond delay="0"/>
                                          </p:stCondLst>
                                        </p:cTn>
                                        <p:tgtEl>
                                          <p:spTgt spid="4">
                                            <p:bg/>
                                          </p:spTgt>
                                        </p:tgtEl>
                                        <p:attrNameLst>
                                          <p:attrName>style.visibility</p:attrName>
                                        </p:attrNameLst>
                                      </p:cBhvr>
                                      <p:to>
                                        <p:strVal val="visible"/>
                                      </p:to>
                                    </p:set>
                                    <p:animEffect transition="in" filter="fade">
                                      <p:cBhvr>
                                        <p:cTn id="39" dur="500"/>
                                        <p:tgtEl>
                                          <p:spTgt spid="4">
                                            <p:bg/>
                                          </p:spTgt>
                                        </p:tgtEl>
                                      </p:cBhvr>
                                    </p:animEffect>
                                    <p:anim calcmode="lin" valueType="num">
                                      <p:cBhvr>
                                        <p:cTn id="40" dur="500" fill="hold"/>
                                        <p:tgtEl>
                                          <p:spTgt spid="4">
                                            <p:bg/>
                                          </p:spTgt>
                                        </p:tgtEl>
                                        <p:attrNameLst>
                                          <p:attrName>ppt_x</p:attrName>
                                        </p:attrNameLst>
                                      </p:cBhvr>
                                      <p:tavLst>
                                        <p:tav tm="0">
                                          <p:val>
                                            <p:strVal val="#ppt_x"/>
                                          </p:val>
                                        </p:tav>
                                        <p:tav tm="100000">
                                          <p:val>
                                            <p:strVal val="#ppt_x"/>
                                          </p:val>
                                        </p:tav>
                                      </p:tavLst>
                                    </p:anim>
                                    <p:anim calcmode="lin" valueType="num">
                                      <p:cBhvr>
                                        <p:cTn id="41" dur="500" fill="hold"/>
                                        <p:tgtEl>
                                          <p:spTgt spid="4">
                                            <p:bg/>
                                          </p:spTgt>
                                        </p:tgtEl>
                                        <p:attrNameLst>
                                          <p:attrName>ppt_y</p:attrName>
                                        </p:attrNameLst>
                                      </p:cBhvr>
                                      <p:tavLst>
                                        <p:tav tm="0">
                                          <p:val>
                                            <p:strVal val="#ppt_y+.1"/>
                                          </p:val>
                                        </p:tav>
                                        <p:tav tm="100000">
                                          <p:val>
                                            <p:strVal val="#ppt_y"/>
                                          </p:val>
                                        </p:tav>
                                      </p:tavLst>
                                    </p:anim>
                                  </p:childTnLst>
                                </p:cTn>
                              </p:par>
                              <p:par>
                                <p:cTn id="42" presetID="42" presetClass="entr" presetSubtype="0" fill="hold" grpId="0" nodeType="withEffect">
                                  <p:stCondLst>
                                    <p:cond delay="0"/>
                                  </p:stCondLst>
                                  <p:childTnLst>
                                    <p:set>
                                      <p:cBhvr>
                                        <p:cTn id="43" dur="1" fill="hold">
                                          <p:stCondLst>
                                            <p:cond delay="0"/>
                                          </p:stCondLst>
                                        </p:cTn>
                                        <p:tgtEl>
                                          <p:spTgt spid="4">
                                            <p:txEl>
                                              <p:pRg st="0" end="0"/>
                                            </p:txEl>
                                          </p:spTgt>
                                        </p:tgtEl>
                                        <p:attrNameLst>
                                          <p:attrName>style.visibility</p:attrName>
                                        </p:attrNameLst>
                                      </p:cBhvr>
                                      <p:to>
                                        <p:strVal val="visible"/>
                                      </p:to>
                                    </p:set>
                                    <p:animEffect transition="in" filter="fade">
                                      <p:cBhvr>
                                        <p:cTn id="44" dur="500"/>
                                        <p:tgtEl>
                                          <p:spTgt spid="4">
                                            <p:txEl>
                                              <p:pRg st="0" end="0"/>
                                            </p:txEl>
                                          </p:spTgt>
                                        </p:tgtEl>
                                      </p:cBhvr>
                                    </p:animEffect>
                                    <p:anim calcmode="lin" valueType="num">
                                      <p:cBhvr>
                                        <p:cTn id="45"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46" dur="50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6" grpId="0" build="p" animBg="1"/>
    </p:bldLst>
  </p:timing>
</p:sld>
</file>

<file path=ppt/slides/slide53.xml><?xml version="1.0" encoding="utf-8"?>
<p:sld xmlns:a="http://schemas.openxmlformats.org/drawingml/2006/main" xmlns:r="http://schemas.openxmlformats.org/officeDocument/2006/relationships" xmlns:p="http://schemas.openxmlformats.org/presentationml/2006/main">
  <p:cSld name="Slide 49&amp;si=49">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C_6_BD.109_1#5a49cf56a?vaa=1&amp;vcp=1&amp;vop=1&amp;pid=f5f3142ad&amp;color=0,55,96&amp;vtp=1&amp;bt=1&amp;bbb=1"/>
              <p:cNvSpPr/>
              <p:nvPr/>
            </p:nvSpPr>
            <p:spPr>
              <a:xfrm>
                <a:off x="502920" y="1407147"/>
                <a:ext cx="10570464" cy="471424"/>
              </a:xfrm>
              <a:prstGeom prst="rect">
                <a:avLst/>
              </a:prstGeom>
              <a:noFill/>
              <a:ln/>
            </p:spPr>
            <p:txBody>
              <a:bodyPr wrap="none" lIns="0" tIns="0" rIns="0" bIns="0" rtlCol="0" anchor="t"/>
              <a:lstStyle/>
              <a:p>
                <a:pPr algn="l" latinLnBrk="1">
                  <a:lnSpc>
                    <a:spcPts val="3800"/>
                  </a:lnSpc>
                </a:pPr>
                <a:r>
                  <a:rPr lang="en-US" altLang="zh-CN" sz="1800" b="1" i="0" dirty="0">
                    <a:solidFill>
                      <a:srgbClr val="003760"/>
                    </a:solidFill>
                    <a:latin typeface="Times New Roman" pitchFamily="34" charset="0"/>
                    <a:ea typeface="微软雅黑" pitchFamily="34" charset="-122"/>
                    <a:cs typeface="Times New Roman" pitchFamily="34" charset="-120"/>
                  </a:rPr>
                  <a:t>8.</a:t>
                </a:r>
                <a:r>
                  <a:rPr lang="en-US" altLang="zh-CN" sz="1800" b="0" i="0" dirty="0">
                    <a:solidFill>
                      <a:srgbClr val="003760"/>
                    </a:solidFill>
                    <a:latin typeface="Times New Roman" pitchFamily="34" charset="0"/>
                    <a:ea typeface="微软雅黑" pitchFamily="34" charset="-122"/>
                    <a:cs typeface="Times New Roman" pitchFamily="34" charset="-120"/>
                  </a:rPr>
                  <a:t>若</a:t>
                </a:r>
                <a14:m>
                  <m:oMath xmlns:m="http://schemas.openxmlformats.org/officeDocument/2006/math">
                    <m:r>
                      <m:rPr>
                        <m:nor/>
                      </m:rPr>
                      <a:rPr lang="en-US" altLang="zh-CN" sz="1800" b="0" i="0" smtClean="0">
                        <a:solidFill>
                          <a:srgbClr val="003760"/>
                        </a:solidFill>
                        <a:latin typeface="Cambria Math" pitchFamily="34" charset="0"/>
                        <a:ea typeface="Cambria Math" pitchFamily="34" charset="-122"/>
                        <a:cs typeface="Cambria Math" pitchFamily="34" charset="-120"/>
                      </a:rPr>
                      <m:t>sin</m:t>
                    </m:r>
                    <m:r>
                      <a:rPr lang="en-US" altLang="zh-CN" sz="1800" b="0" i="0" smtClean="0">
                        <a:solidFill>
                          <a:srgbClr val="003760"/>
                        </a:solidFill>
                        <a:latin typeface="Cambria Math" pitchFamily="34" charset="0"/>
                        <a:ea typeface="Cambria Math" pitchFamily="34" charset="-122"/>
                        <a:cs typeface="Cambria Math" pitchFamily="34" charset="-120"/>
                      </a:rPr>
                      <m:t>𝛼</m:t>
                    </m:r>
                    <m:r>
                      <a:rPr lang="en-US" altLang="zh-CN" sz="1800" b="0" i="0" smtClean="0">
                        <a:solidFill>
                          <a:srgbClr val="003760"/>
                        </a:solidFill>
                        <a:latin typeface="Cambria Math" pitchFamily="34" charset="0"/>
                        <a:ea typeface="Cambria Math" pitchFamily="34" charset="-122"/>
                        <a:cs typeface="Cambria Math" pitchFamily="34" charset="-120"/>
                      </a:rPr>
                      <m:t>+</m:t>
                    </m:r>
                    <m:r>
                      <m:rPr>
                        <m:nor/>
                      </m:rPr>
                      <a:rPr lang="en-US" altLang="zh-CN" sz="1800" b="0" i="0" smtClean="0">
                        <a:solidFill>
                          <a:srgbClr val="003760"/>
                        </a:solidFill>
                        <a:latin typeface="Cambria Math" pitchFamily="34" charset="0"/>
                        <a:ea typeface="Cambria Math" pitchFamily="34" charset="-122"/>
                        <a:cs typeface="Cambria Math" pitchFamily="34" charset="-120"/>
                      </a:rPr>
                      <m:t>sin</m:t>
                    </m:r>
                    <m:r>
                      <a:rPr lang="en-US" altLang="zh-CN" sz="1800" b="0" i="0" smtClean="0">
                        <a:solidFill>
                          <a:srgbClr val="003760"/>
                        </a:solidFill>
                        <a:latin typeface="Cambria Math" pitchFamily="34" charset="0"/>
                        <a:ea typeface="Cambria Math" pitchFamily="34" charset="-122"/>
                        <a:cs typeface="Cambria Math" pitchFamily="34" charset="-120"/>
                      </a:rPr>
                      <m:t>𝛽</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3</m:t>
                            </m:r>
                          </m:e>
                        </m:rad>
                      </m:num>
                      <m:den>
                        <m:r>
                          <a:rPr lang="en-US" altLang="zh-CN" sz="1800" b="0" i="0">
                            <a:solidFill>
                              <a:srgbClr val="003760"/>
                            </a:solidFill>
                            <a:latin typeface="Cambria Math" pitchFamily="34" charset="0"/>
                            <a:ea typeface="Cambria Math" pitchFamily="34" charset="-122"/>
                            <a:cs typeface="Cambria Math" pitchFamily="34" charset="-120"/>
                          </a:rPr>
                          <m:t>3</m:t>
                        </m:r>
                      </m:den>
                    </m:f>
                    <m:r>
                      <a:rPr lang="en-US" altLang="zh-CN" sz="1800" b="0" i="0" smtClean="0">
                        <a:solidFill>
                          <a:srgbClr val="003760"/>
                        </a:solidFill>
                        <a:latin typeface="Cambria Math" pitchFamily="34" charset="0"/>
                        <a:ea typeface="Cambria Math" pitchFamily="34" charset="-122"/>
                        <a:cs typeface="Cambria Math" pitchFamily="34" charset="-120"/>
                      </a:rPr>
                      <m:t>(</m:t>
                    </m:r>
                    <m:r>
                      <m:rPr>
                        <m:nor/>
                      </m:rPr>
                      <a:rPr lang="en-US" altLang="zh-CN" sz="1800" b="0" i="0" smtClean="0">
                        <a:solidFill>
                          <a:srgbClr val="003760"/>
                        </a:solidFill>
                        <a:latin typeface="Cambria Math" pitchFamily="34" charset="0"/>
                        <a:ea typeface="Cambria Math" pitchFamily="34" charset="-122"/>
                        <a:cs typeface="Cambria Math" pitchFamily="34" charset="-120"/>
                      </a:rPr>
                      <m:t>cos</m:t>
                    </m:r>
                    <m:r>
                      <a:rPr lang="en-US" altLang="zh-CN" sz="1800" b="0" i="0" smtClean="0">
                        <a:solidFill>
                          <a:srgbClr val="003760"/>
                        </a:solidFill>
                        <a:latin typeface="Cambria Math" pitchFamily="34" charset="0"/>
                        <a:ea typeface="Cambria Math" pitchFamily="34" charset="-122"/>
                        <a:cs typeface="Cambria Math" pitchFamily="34" charset="-120"/>
                      </a:rPr>
                      <m:t>𝛽</m:t>
                    </m:r>
                    <m:r>
                      <a:rPr lang="en-US" altLang="zh-CN" sz="1800" b="0" i="0" smtClean="0">
                        <a:solidFill>
                          <a:srgbClr val="003760"/>
                        </a:solidFill>
                        <a:latin typeface="Cambria Math" pitchFamily="34" charset="0"/>
                        <a:ea typeface="Cambria Math" pitchFamily="34" charset="-122"/>
                        <a:cs typeface="Cambria Math" pitchFamily="34" charset="-120"/>
                      </a:rPr>
                      <m:t>−</m:t>
                    </m:r>
                    <m:r>
                      <m:rPr>
                        <m:nor/>
                      </m:rPr>
                      <a:rPr lang="en-US" altLang="zh-CN" sz="1800" b="0" i="0" smtClean="0">
                        <a:solidFill>
                          <a:srgbClr val="003760"/>
                        </a:solidFill>
                        <a:latin typeface="Cambria Math" pitchFamily="34" charset="0"/>
                        <a:ea typeface="Cambria Math" pitchFamily="34" charset="-122"/>
                        <a:cs typeface="Cambria Math" pitchFamily="34" charset="-120"/>
                      </a:rPr>
                      <m:t>cos</m:t>
                    </m:r>
                    <m:r>
                      <a:rPr lang="en-US" altLang="zh-CN" sz="1800" b="0" i="0" smtClean="0">
                        <a:solidFill>
                          <a:srgbClr val="003760"/>
                        </a:solidFill>
                        <a:latin typeface="Cambria Math" pitchFamily="34" charset="0"/>
                        <a:ea typeface="Cambria Math" pitchFamily="34" charset="-122"/>
                        <a:cs typeface="Cambria Math" pitchFamily="34" charset="-120"/>
                      </a:rPr>
                      <m:t>𝛼</m:t>
                    </m:r>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𝛼</m:t>
                    </m:r>
                    <m:r>
                      <a:rPr lang="en-US" altLang="zh-CN" sz="1800" b="0" i="0" smtClean="0">
                        <a:solidFill>
                          <a:srgbClr val="003760"/>
                        </a:solidFill>
                        <a:latin typeface="Cambria Math" pitchFamily="34" charset="0"/>
                        <a:ea typeface="Cambria Math" pitchFamily="34" charset="-122"/>
                        <a:cs typeface="Cambria Math" pitchFamily="34" charset="-120"/>
                      </a:rPr>
                      <m:t>∈(0,</m:t>
                    </m:r>
                    <m:r>
                      <m:rPr>
                        <m:sty m:val="p"/>
                      </m:rPr>
                      <a:rPr lang="en-US" altLang="zh-CN" sz="1800" b="0" i="0" smtClean="0">
                        <a:solidFill>
                          <a:srgbClr val="003760"/>
                        </a:solidFill>
                        <a:latin typeface="Cambria Math" pitchFamily="34" charset="0"/>
                        <a:ea typeface="Cambria Math" pitchFamily="34" charset="-122"/>
                        <a:cs typeface="Cambria Math" pitchFamily="34" charset="-120"/>
                      </a:rPr>
                      <m:t>π</m:t>
                    </m:r>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𝛽</m:t>
                    </m:r>
                    <m:r>
                      <a:rPr lang="en-US" altLang="zh-CN" sz="1800" b="0" i="0" smtClean="0">
                        <a:solidFill>
                          <a:srgbClr val="003760"/>
                        </a:solidFill>
                        <a:latin typeface="Cambria Math" pitchFamily="34" charset="0"/>
                        <a:ea typeface="Cambria Math" pitchFamily="34" charset="-122"/>
                        <a:cs typeface="Cambria Math" pitchFamily="34" charset="-120"/>
                      </a:rPr>
                      <m:t>∈(0,</m:t>
                    </m:r>
                    <m:r>
                      <m:rPr>
                        <m:sty m:val="p"/>
                      </m:rPr>
                      <a:rPr lang="en-US" altLang="zh-CN" sz="1800" b="0" i="0" smtClean="0">
                        <a:solidFill>
                          <a:srgbClr val="003760"/>
                        </a:solidFill>
                        <a:latin typeface="Cambria Math" pitchFamily="34" charset="0"/>
                        <a:ea typeface="Cambria Math" pitchFamily="34" charset="-122"/>
                        <a:cs typeface="Cambria Math" pitchFamily="34" charset="-120"/>
                      </a:rPr>
                      <m:t>π</m:t>
                    </m:r>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，则</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𝛼</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𝛽</m:t>
                    </m:r>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p:txBody>
          </p:sp>
        </mc:Choice>
        <mc:Fallback xmlns="">
          <p:sp>
            <p:nvSpPr>
              <p:cNvPr id="2" name="QC_6_BD.109_1#5a49cf56a?vaa=1&amp;vcp=1&amp;vop=1&amp;pid=f5f3142ad&amp;color=0,55,96&amp;vtp=1&amp;bt=1&amp;bbb=1"/>
              <p:cNvSpPr>
                <a:spLocks noRot="1" noChangeAspect="1" noMove="1" noResize="1" noEditPoints="1" noAdjustHandles="1" noChangeArrowheads="1" noChangeShapeType="1" noTextEdit="1"/>
              </p:cNvSpPr>
              <p:nvPr/>
            </p:nvSpPr>
            <p:spPr>
              <a:xfrm>
                <a:off x="502920" y="1407147"/>
                <a:ext cx="10570464" cy="471424"/>
              </a:xfrm>
              <a:prstGeom prst="rect">
                <a:avLst/>
              </a:prstGeom>
              <a:blipFill>
                <a:blip r:embed="rId3"/>
                <a:stretch>
                  <a:fillRect l="-1384" b="-16883"/>
                </a:stretch>
              </a:blipFill>
              <a:ln/>
            </p:spPr>
            <p:txBody>
              <a:bodyPr/>
              <a:lstStyle/>
              <a:p>
                <a:r>
                  <a:rPr lang="zh-CN" altLang="en-US">
                    <a:noFill/>
                  </a:rPr>
                  <a:t> </a:t>
                </a:r>
              </a:p>
            </p:txBody>
          </p:sp>
        </mc:Fallback>
      </mc:AlternateContent>
      <p:sp>
        <p:nvSpPr>
          <p:cNvPr id="3" name="QC_6_AN.111_1#5a49cf56a.bracket?vaa=1&amp;vcp=1&amp;vop=1&amp;pid=f5f3142ad&amp;color=0,55,96&amp;vpa=20&amp;vtp=1"/>
          <p:cNvSpPr/>
          <p:nvPr/>
        </p:nvSpPr>
        <p:spPr>
          <a:xfrm>
            <a:off x="7587806" y="1550783"/>
            <a:ext cx="368300" cy="303530"/>
          </a:xfrm>
          <a:prstGeom prst="rect">
            <a:avLst/>
          </a:prstGeom>
          <a:noFill/>
          <a:ln/>
        </p:spPr>
        <p:txBody>
          <a:bodyPr wrap="none" lIns="0" tIns="0" rIns="0" bIns="0" rtlCol="0" anchor="t"/>
          <a:lstStyle/>
          <a:p>
            <a:pPr algn="ctr" latinLnBrk="1">
              <a:lnSpc>
                <a:spcPts val="2500"/>
              </a:lnSpc>
            </a:pPr>
            <a:r>
              <a:rPr lang="en-US" altLang="zh-CN" sz="2000" b="0" i="0" dirty="0">
                <a:solidFill>
                  <a:srgbClr val="6161F4"/>
                </a:solidFill>
                <a:latin typeface="Times New Roman" pitchFamily="34" charset="0"/>
                <a:ea typeface="微软雅黑" pitchFamily="34" charset="-122"/>
                <a:cs typeface="Times New Roman" pitchFamily="34" charset="-120"/>
              </a:rPr>
              <a:t>D</a:t>
            </a:r>
            <a:endParaRPr lang="en-US" altLang="zh-CN" sz="2000" dirty="0">
              <a:solidFill>
                <a:srgbClr val="6161F4"/>
              </a:solidFill>
            </a:endParaRPr>
          </a:p>
        </p:txBody>
      </p:sp>
      <mc:AlternateContent xmlns:mc="http://schemas.openxmlformats.org/markup-compatibility/2006" xmlns:a14="http://schemas.microsoft.com/office/drawing/2010/main">
        <mc:Choice Requires="a14">
          <p:sp>
            <p:nvSpPr>
              <p:cNvPr id="4" name="QC_6_BD.109_2#5a49cf56a.choices?vaa=1&amp;vcp=1&amp;vop=1&amp;pid=f5f3142ad&amp;color=0,55,96&amp;vtp=1&amp;bbb=1"/>
              <p:cNvSpPr/>
              <p:nvPr/>
            </p:nvSpPr>
            <p:spPr>
              <a:xfrm>
                <a:off x="502920" y="1881618"/>
                <a:ext cx="10570464" cy="525971"/>
              </a:xfrm>
              <a:prstGeom prst="rect">
                <a:avLst/>
              </a:prstGeom>
              <a:noFill/>
              <a:ln/>
            </p:spPr>
            <p:txBody>
              <a:bodyPr wrap="none" lIns="0" tIns="0" rIns="0" bIns="0" rtlCol="0" anchor="t"/>
              <a:lstStyle/>
              <a:p>
                <a:pPr latinLnBrk="1">
                  <a:lnSpc>
                    <a:spcPts val="4500"/>
                  </a:lnSpc>
                  <a:tabLst>
                    <a:tab pos="2861691" algn="l"/>
                    <a:tab pos="5596382" algn="l"/>
                    <a:tab pos="8127873" algn="l"/>
                  </a:tabLst>
                </a:pP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2</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m:t>
                        </m:r>
                      </m:den>
                    </m:f>
                  </m:oMath>
                </a14:m>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B</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m:t>
                        </m:r>
                      </m:den>
                    </m:f>
                  </m:oMath>
                </a14:m>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C</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14:m>
                  <m:oMath xmlns:m="http://schemas.openxmlformats.org/officeDocument/2006/math">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m:t>
                        </m:r>
                      </m:den>
                    </m:f>
                  </m:oMath>
                </a14:m>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D</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14:m>
                  <m:oMath xmlns:m="http://schemas.openxmlformats.org/officeDocument/2006/math">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2</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800" dirty="0"/>
              </a:p>
            </p:txBody>
          </p:sp>
        </mc:Choice>
        <mc:Fallback xmlns="">
          <p:sp>
            <p:nvSpPr>
              <p:cNvPr id="4" name="QC_6_BD.109_2#5a49cf56a.choices?vaa=1&amp;vcp=1&amp;vop=1&amp;pid=f5f3142ad&amp;color=0,55,96&amp;vtp=1&amp;bbb=1"/>
              <p:cNvSpPr>
                <a:spLocks noRot="1" noChangeAspect="1" noMove="1" noResize="1" noEditPoints="1" noAdjustHandles="1" noChangeArrowheads="1" noChangeShapeType="1" noTextEdit="1"/>
              </p:cNvSpPr>
              <p:nvPr/>
            </p:nvSpPr>
            <p:spPr>
              <a:xfrm>
                <a:off x="502920" y="1881618"/>
                <a:ext cx="10570464" cy="525971"/>
              </a:xfrm>
              <a:prstGeom prst="rect">
                <a:avLst/>
              </a:prstGeom>
              <a:blipFill>
                <a:blip r:embed="rId4"/>
                <a:stretch>
                  <a:fillRect l="-1384" b="-15116"/>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5" name="QC_6_AS.110_1#5a49cf56a?vaa=1&amp;vcp=1&amp;vop=1&amp;pid=f5f3142ad&amp;color=0,55,96&amp;vtp=1&amp;bbb=1"/>
              <p:cNvSpPr/>
              <p:nvPr/>
            </p:nvSpPr>
            <p:spPr>
              <a:xfrm>
                <a:off x="502920" y="2418320"/>
                <a:ext cx="10570464" cy="3060700"/>
              </a:xfrm>
              <a:prstGeom prst="rect">
                <a:avLst/>
              </a:prstGeom>
              <a:noFill/>
              <a:ln/>
            </p:spPr>
            <p:txBody>
              <a:bodyPr wrap="none" lIns="0" tIns="0" rIns="0" bIns="0" rtlCol="0" anchor="t"/>
              <a:lstStyle/>
              <a:p>
                <a:pPr algn="l" latinLnBrk="1">
                  <a:lnSpc>
                    <a:spcPts val="38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𝛼</m:t>
                    </m:r>
                  </m:oMath>
                </a14:m>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𝛽</m:t>
                    </m:r>
                    <m:r>
                      <a:rPr lang="en-US" altLang="zh-CN" sz="1800" b="0" i="0" smtClean="0">
                        <a:solidFill>
                          <a:srgbClr val="003760"/>
                        </a:solidFill>
                        <a:latin typeface="Cambria Math" pitchFamily="34" charset="0"/>
                        <a:ea typeface="Cambria Math" pitchFamily="34" charset="-122"/>
                        <a:cs typeface="Cambria Math" pitchFamily="34" charset="-120"/>
                      </a:rPr>
                      <m:t>∈(0,</m:t>
                    </m:r>
                    <m:r>
                      <m:rPr>
                        <m:sty m:val="p"/>
                      </m:rPr>
                      <a:rPr lang="en-US" altLang="zh-CN" sz="1800" b="0" i="0" smtClean="0">
                        <a:solidFill>
                          <a:srgbClr val="003760"/>
                        </a:solidFill>
                        <a:latin typeface="Cambria Math" pitchFamily="34" charset="0"/>
                        <a:ea typeface="Cambria Math" pitchFamily="34" charset="-122"/>
                        <a:cs typeface="Cambria Math" pitchFamily="34" charset="-120"/>
                      </a:rPr>
                      <m:t>π</m:t>
                    </m:r>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𝛼</m:t>
                    </m:r>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𝛽</m:t>
                    </m:r>
                    <m:r>
                      <a:rPr lang="en-US" altLang="zh-CN" sz="1800" b="0" i="0" smtClean="0">
                        <a:solidFill>
                          <a:srgbClr val="003760"/>
                        </a:solidFill>
                        <a:latin typeface="Cambria Math" pitchFamily="34" charset="0"/>
                        <a:ea typeface="Cambria Math" pitchFamily="34" charset="-122"/>
                        <a:cs typeface="Cambria Math" pitchFamily="34" charset="-120"/>
                      </a:rPr>
                      <m:t>&gt;0</m:t>
                    </m:r>
                  </m:oMath>
                </a14:m>
                <a:r>
                  <a:rPr lang="en-US" altLang="zh-CN" sz="1800" b="0" i="0" dirty="0">
                    <a:solidFill>
                      <a:srgbClr val="003760"/>
                    </a:solidFill>
                    <a:latin typeface="Times New Roman" pitchFamily="34" charset="0"/>
                    <a:ea typeface="微软雅黑" pitchFamily="34" charset="-122"/>
                    <a:cs typeface="Times New Roman" pitchFamily="34" charset="-120"/>
                  </a:rPr>
                  <a:t>.又</a:t>
                </a:r>
                <a14:m>
                  <m:oMath xmlns:m="http://schemas.openxmlformats.org/officeDocument/2006/math">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𝛼</m:t>
                    </m:r>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𝛽</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3</m:t>
                            </m:r>
                          </m:e>
                        </m:rad>
                      </m:num>
                      <m:den>
                        <m:r>
                          <a:rPr lang="en-US" altLang="zh-CN" sz="1800" b="0" i="0">
                            <a:solidFill>
                              <a:srgbClr val="003760"/>
                            </a:solidFill>
                            <a:latin typeface="Cambria Math" pitchFamily="34" charset="0"/>
                            <a:ea typeface="Cambria Math" pitchFamily="34" charset="-122"/>
                            <a:cs typeface="Cambria Math" pitchFamily="34" charset="-120"/>
                          </a:rPr>
                          <m:t>3</m:t>
                        </m:r>
                      </m:den>
                    </m:f>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cos</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𝛽</m:t>
                    </m:r>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cos</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𝛼</m:t>
                    </m:r>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cos</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𝛽</m:t>
                    </m:r>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cos</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𝛼</m:t>
                    </m:r>
                    <m:r>
                      <a:rPr lang="en-US" altLang="zh-CN" sz="1800" b="0" i="0" smtClean="0">
                        <a:solidFill>
                          <a:srgbClr val="003760"/>
                        </a:solidFill>
                        <a:latin typeface="Cambria Math" pitchFamily="34" charset="0"/>
                        <a:ea typeface="Cambria Math" pitchFamily="34" charset="-122"/>
                        <a:cs typeface="Cambria Math" pitchFamily="34" charset="-120"/>
                      </a:rPr>
                      <m:t>&gt;0</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a:p>
                <a:pPr latinLnBrk="1">
                  <a:lnSpc>
                    <a:spcPts val="3300"/>
                  </a:lnSpc>
                </a:pP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cos</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𝛽</m:t>
                    </m:r>
                    <m:r>
                      <a:rPr lang="en-US" altLang="zh-CN" sz="1800" b="0" i="0" smtClean="0">
                        <a:solidFill>
                          <a:srgbClr val="003760"/>
                        </a:solidFill>
                        <a:latin typeface="Cambria Math" pitchFamily="34" charset="0"/>
                        <a:ea typeface="Cambria Math" pitchFamily="34" charset="-122"/>
                        <a:cs typeface="Cambria Math" pitchFamily="34" charset="-120"/>
                      </a:rPr>
                      <m:t>&gt;</m:t>
                    </m:r>
                    <m:r>
                      <m:rPr>
                        <m:sty m:val="p"/>
                      </m:rPr>
                      <a:rPr lang="en-US" altLang="zh-CN" sz="1800" b="0" i="0" smtClean="0">
                        <a:solidFill>
                          <a:srgbClr val="003760"/>
                        </a:solidFill>
                        <a:latin typeface="Cambria Math" pitchFamily="34" charset="0"/>
                        <a:ea typeface="Cambria Math" pitchFamily="34" charset="-122"/>
                        <a:cs typeface="Cambria Math" pitchFamily="34" charset="-120"/>
                      </a:rPr>
                      <m:t>cos</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𝛼</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a:p>
                <a:pPr latinLnBrk="1">
                  <a:lnSpc>
                    <a:spcPts val="3300"/>
                  </a:lnSpc>
                </a:pPr>
                <a:r>
                  <a:rPr lang="en-US" altLang="zh-CN" b="0" i="0">
                    <a:solidFill>
                      <a:srgbClr val="003760"/>
                    </a:solidFill>
                    <a:latin typeface="Times New Roman" pitchFamily="34" charset="0"/>
                    <a:ea typeface="微软雅黑" pitchFamily="34" charset="-122"/>
                    <a:cs typeface="Times New Roman" pitchFamily="34" charset="-120"/>
                  </a:rPr>
                  <a:t>又</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𝑦</m:t>
                    </m:r>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cos</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𝑥</m:t>
                    </m:r>
                  </m:oMath>
                </a14:m>
                <a:r>
                  <a:rPr lang="en-US" altLang="zh-CN" sz="1800" b="0" i="0" dirty="0">
                    <a:solidFill>
                      <a:srgbClr val="003760"/>
                    </a:solidFill>
                    <a:latin typeface="Times New Roman" pitchFamily="34" charset="0"/>
                    <a:ea typeface="微软雅黑" pitchFamily="34" charset="-122"/>
                    <a:cs typeface="Times New Roman" pitchFamily="34" charset="-120"/>
                  </a:rPr>
                  <a:t>在</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(0,</m:t>
                    </m:r>
                    <m:r>
                      <m:rPr>
                        <m:sty m:val="p"/>
                      </m:rPr>
                      <a:rPr lang="en-US" altLang="zh-CN" sz="1800" b="0" i="0" smtClean="0">
                        <a:solidFill>
                          <a:srgbClr val="003760"/>
                        </a:solidFill>
                        <a:latin typeface="Cambria Math" pitchFamily="34" charset="0"/>
                        <a:ea typeface="Cambria Math" pitchFamily="34" charset="-122"/>
                        <a:cs typeface="Cambria Math" pitchFamily="34" charset="-120"/>
                      </a:rPr>
                      <m:t>π</m:t>
                    </m:r>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上单调递减,</a:t>
                </a:r>
                <a:endParaRPr lang="en-US" altLang="zh-CN" sz="1800" dirty="0">
                  <a:solidFill>
                    <a:srgbClr val="003760"/>
                  </a:solidFill>
                </a:endParaRPr>
              </a:p>
              <a:p>
                <a:pPr latinLnBrk="1">
                  <a:lnSpc>
                    <a:spcPts val="3300"/>
                  </a:lnSpc>
                </a:pP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𝛽</m:t>
                    </m:r>
                    <m:r>
                      <a:rPr lang="en-US" altLang="zh-CN" sz="1800" b="0" i="0" smtClean="0">
                        <a:solidFill>
                          <a:srgbClr val="003760"/>
                        </a:solidFill>
                        <a:latin typeface="Cambria Math" pitchFamily="34" charset="0"/>
                        <a:ea typeface="Cambria Math" pitchFamily="34" charset="-122"/>
                        <a:cs typeface="Cambria Math" pitchFamily="34" charset="-120"/>
                      </a:rPr>
                      <m:t>&lt;</m:t>
                    </m:r>
                    <m:r>
                      <a:rPr lang="en-US" altLang="zh-CN" sz="1800" b="0" i="0" smtClean="0">
                        <a:solidFill>
                          <a:srgbClr val="003760"/>
                        </a:solidFill>
                        <a:latin typeface="Cambria Math" pitchFamily="34" charset="0"/>
                        <a:ea typeface="Cambria Math" pitchFamily="34" charset="-122"/>
                        <a:cs typeface="Cambria Math" pitchFamily="34" charset="-120"/>
                      </a:rPr>
                      <m:t>𝛼</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a:p>
                <a:pPr latinLnBrk="1">
                  <a:lnSpc>
                    <a:spcPts val="3300"/>
                  </a:lnSpc>
                </a:pP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∴0&lt;</m:t>
                    </m:r>
                    <m:r>
                      <a:rPr lang="en-US" altLang="zh-CN" sz="1800" b="0" i="0" smtClean="0">
                        <a:solidFill>
                          <a:srgbClr val="003760"/>
                        </a:solidFill>
                        <a:latin typeface="Cambria Math" pitchFamily="34" charset="0"/>
                        <a:ea typeface="Cambria Math" pitchFamily="34" charset="-122"/>
                        <a:cs typeface="Cambria Math" pitchFamily="34" charset="-120"/>
                      </a:rPr>
                      <m:t>𝛼</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𝛽</m:t>
                    </m:r>
                    <m:r>
                      <a:rPr lang="en-US" altLang="zh-CN" sz="1800" b="0" i="0" smtClean="0">
                        <a:solidFill>
                          <a:srgbClr val="003760"/>
                        </a:solidFill>
                        <a:latin typeface="Cambria Math" pitchFamily="34" charset="0"/>
                        <a:ea typeface="Cambria Math" pitchFamily="34" charset="-122"/>
                        <a:cs typeface="Cambria Math" pitchFamily="34" charset="-120"/>
                      </a:rPr>
                      <m:t>&lt;</m:t>
                    </m:r>
                    <m:r>
                      <m:rPr>
                        <m:sty m:val="p"/>
                      </m:rPr>
                      <a:rPr lang="en-US" altLang="zh-CN" sz="1800" b="0" i="0" smtClean="0">
                        <a:solidFill>
                          <a:srgbClr val="003760"/>
                        </a:solidFill>
                        <a:latin typeface="Cambria Math" pitchFamily="34" charset="0"/>
                        <a:ea typeface="Cambria Math" pitchFamily="34" charset="-122"/>
                        <a:cs typeface="Cambria Math" pitchFamily="34" charset="-120"/>
                      </a:rPr>
                      <m:t>π</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a:p>
                <a:pPr latinLnBrk="1">
                  <a:lnSpc>
                    <a:spcPts val="3800"/>
                  </a:lnSpc>
                </a:pPr>
                <a:r>
                  <a:rPr lang="en-US" altLang="zh-CN" b="0" i="0">
                    <a:solidFill>
                      <a:srgbClr val="003760"/>
                    </a:solidFill>
                    <a:latin typeface="Times New Roman" pitchFamily="34" charset="0"/>
                    <a:ea typeface="微软雅黑" pitchFamily="34" charset="-122"/>
                    <a:cs typeface="Times New Roman" pitchFamily="34" charset="-120"/>
                  </a:rPr>
                  <a:t>由</a:t>
                </a:r>
                <a:r>
                  <a:rPr lang="en-US" altLang="zh-CN" sz="1800" b="0" i="0">
                    <a:solidFill>
                      <a:srgbClr val="003760"/>
                    </a:solidFill>
                    <a:latin typeface="Times New Roman" pitchFamily="34" charset="0"/>
                    <a:ea typeface="微软雅黑" pitchFamily="34" charset="-122"/>
                    <a:cs typeface="Times New Roman" pitchFamily="34" charset="-120"/>
                  </a:rPr>
                  <a:t>原式可知</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2</m:t>
                    </m:r>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𝛼</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𝛽</m:t>
                        </m:r>
                      </m:num>
                      <m:den>
                        <m:r>
                          <a:rPr lang="en-US" altLang="zh-CN" sz="1800" b="0" i="0">
                            <a:solidFill>
                              <a:srgbClr val="003760"/>
                            </a:solidFill>
                            <a:latin typeface="Cambria Math" pitchFamily="34" charset="0"/>
                            <a:ea typeface="Cambria Math" pitchFamily="34" charset="-122"/>
                            <a:cs typeface="Cambria Math" pitchFamily="34" charset="-120"/>
                          </a:rPr>
                          <m:t>2</m:t>
                        </m:r>
                      </m:den>
                    </m:f>
                    <m:r>
                      <m:rPr>
                        <m:sty m:val="p"/>
                      </m:rPr>
                      <a:rPr lang="en-US" altLang="zh-CN" sz="1800" b="0" i="0" smtClean="0">
                        <a:solidFill>
                          <a:srgbClr val="003760"/>
                        </a:solidFill>
                        <a:latin typeface="Cambria Math" pitchFamily="34" charset="0"/>
                        <a:ea typeface="Cambria Math" pitchFamily="34" charset="-122"/>
                        <a:cs typeface="Cambria Math" pitchFamily="34" charset="-120"/>
                      </a:rPr>
                      <m:t>cos</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𝛼</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𝛽</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3</m:t>
                            </m:r>
                          </m:e>
                        </m:rad>
                      </m:num>
                      <m:den>
                        <m:r>
                          <a:rPr lang="en-US" altLang="zh-CN" sz="1800" b="0" i="0">
                            <a:solidFill>
                              <a:srgbClr val="003760"/>
                            </a:solidFill>
                            <a:latin typeface="Cambria Math" pitchFamily="34" charset="0"/>
                            <a:ea typeface="Cambria Math" pitchFamily="34" charset="-122"/>
                            <a:cs typeface="Cambria Math" pitchFamily="34" charset="-120"/>
                          </a:rPr>
                          <m:t>3</m:t>
                        </m:r>
                      </m:den>
                    </m:f>
                    <m:r>
                      <a:rPr lang="en-US" altLang="zh-CN" sz="1800" b="0" i="0" smtClean="0">
                        <a:solidFill>
                          <a:srgbClr val="003760"/>
                        </a:solidFill>
                        <a:latin typeface="Cambria Math" pitchFamily="34" charset="0"/>
                        <a:ea typeface="Cambria Math" pitchFamily="34" charset="-122"/>
                        <a:cs typeface="Cambria Math" pitchFamily="34" charset="-120"/>
                      </a:rPr>
                      <m:t>(2</m:t>
                    </m:r>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𝛼</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𝛽</m:t>
                        </m:r>
                      </m:num>
                      <m:den>
                        <m:r>
                          <a:rPr lang="en-US" altLang="zh-CN" sz="1800" b="0" i="0">
                            <a:solidFill>
                              <a:srgbClr val="003760"/>
                            </a:solidFill>
                            <a:latin typeface="Cambria Math" pitchFamily="34" charset="0"/>
                            <a:ea typeface="Cambria Math" pitchFamily="34" charset="-122"/>
                            <a:cs typeface="Cambria Math" pitchFamily="34" charset="-120"/>
                          </a:rPr>
                          <m:t>2</m:t>
                        </m:r>
                      </m:den>
                    </m:f>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𝛼</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𝛽</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a:p>
                <a:pPr latinLnBrk="1">
                  <a:lnSpc>
                    <a:spcPts val="3300"/>
                  </a:lnSpc>
                </a:pP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tan</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𝛼</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𝛽</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smtClean="0">
                        <a:solidFill>
                          <a:srgbClr val="003760"/>
                        </a:solidFill>
                        <a:latin typeface="Cambria Math" pitchFamily="34" charset="0"/>
                        <a:ea typeface="Cambria Math" pitchFamily="34" charset="-122"/>
                        <a:cs typeface="Cambria Math" pitchFamily="34" charset="-120"/>
                      </a:rPr>
                      <m:t>=</m:t>
                    </m:r>
                    <m:rad>
                      <m:radPr>
                        <m:degHide m:val="on"/>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3</m:t>
                        </m:r>
                      </m:e>
                    </m:rad>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𝛼</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𝛽</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𝛼</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𝛽</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2</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p:txBody>
          </p:sp>
        </mc:Choice>
        <mc:Fallback xmlns="">
          <p:sp>
            <p:nvSpPr>
              <p:cNvPr id="5" name="QC_6_AS.110_1#5a49cf56a?vaa=1&amp;vcp=1&amp;vop=1&amp;pid=f5f3142ad&amp;color=0,55,96&amp;vtp=1&amp;bbb=1"/>
              <p:cNvSpPr>
                <a:spLocks noRot="1" noChangeAspect="1" noMove="1" noResize="1" noEditPoints="1" noAdjustHandles="1" noChangeArrowheads="1" noChangeShapeType="1" noTextEdit="1"/>
              </p:cNvSpPr>
              <p:nvPr/>
            </p:nvSpPr>
            <p:spPr>
              <a:xfrm>
                <a:off x="502920" y="2418320"/>
                <a:ext cx="10570464" cy="3060700"/>
              </a:xfrm>
              <a:prstGeom prst="rect">
                <a:avLst/>
              </a:prstGeom>
              <a:blipFill>
                <a:blip r:embed="rId5"/>
                <a:stretch>
                  <a:fillRect l="-1384" b="-2590"/>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anim calcmode="lin" valueType="num">
                                      <p:cBhvr>
                                        <p:cTn id="8" dur="500" fill="hold"/>
                                        <p:tgtEl>
                                          <p:spTgt spid="5">
                                            <p:bg/>
                                          </p:spTgt>
                                        </p:tgtEl>
                                        <p:attrNameLst>
                                          <p:attrName>ppt_x</p:attrName>
                                        </p:attrNameLst>
                                      </p:cBhvr>
                                      <p:tavLst>
                                        <p:tav tm="0">
                                          <p:val>
                                            <p:strVal val="#ppt_x"/>
                                          </p:val>
                                        </p:tav>
                                        <p:tav tm="100000">
                                          <p:val>
                                            <p:strVal val="#ppt_x"/>
                                          </p:val>
                                        </p:tav>
                                      </p:tavLst>
                                    </p:anim>
                                    <p:anim calcmode="lin" valueType="num">
                                      <p:cBhvr>
                                        <p:cTn id="9" dur="500" fill="hold"/>
                                        <p:tgtEl>
                                          <p:spTgt spid="5">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Effect transition="in" filter="fade">
                                      <p:cBhvr>
                                        <p:cTn id="12" dur="500"/>
                                        <p:tgtEl>
                                          <p:spTgt spid="5">
                                            <p:txEl>
                                              <p:pRg st="0" end="0"/>
                                            </p:txEl>
                                          </p:spTgt>
                                        </p:tgtEl>
                                      </p:cBhvr>
                                    </p:animEffect>
                                    <p:anim calcmode="lin" valueType="num">
                                      <p:cBhvr>
                                        <p:cTn id="13"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5">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5">
                                            <p:txEl>
                                              <p:pRg st="1" end="1"/>
                                            </p:txEl>
                                          </p:spTgt>
                                        </p:tgtEl>
                                        <p:attrNameLst>
                                          <p:attrName>style.visibility</p:attrName>
                                        </p:attrNameLst>
                                      </p:cBhvr>
                                      <p:to>
                                        <p:strVal val="visible"/>
                                      </p:to>
                                    </p:set>
                                    <p:animEffect transition="in" filter="fade">
                                      <p:cBhvr>
                                        <p:cTn id="17" dur="500"/>
                                        <p:tgtEl>
                                          <p:spTgt spid="5">
                                            <p:txEl>
                                              <p:pRg st="1" end="1"/>
                                            </p:txEl>
                                          </p:spTgt>
                                        </p:tgtEl>
                                      </p:cBhvr>
                                    </p:animEffect>
                                    <p:anim calcmode="lin" valueType="num">
                                      <p:cBhvr>
                                        <p:cTn id="18"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5">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5">
                                            <p:txEl>
                                              <p:pRg st="2" end="2"/>
                                            </p:txEl>
                                          </p:spTgt>
                                        </p:tgtEl>
                                        <p:attrNameLst>
                                          <p:attrName>style.visibility</p:attrName>
                                        </p:attrNameLst>
                                      </p:cBhvr>
                                      <p:to>
                                        <p:strVal val="visible"/>
                                      </p:to>
                                    </p:set>
                                    <p:animEffect transition="in" filter="fade">
                                      <p:cBhvr>
                                        <p:cTn id="22" dur="500"/>
                                        <p:tgtEl>
                                          <p:spTgt spid="5">
                                            <p:txEl>
                                              <p:pRg st="2" end="2"/>
                                            </p:txEl>
                                          </p:spTgt>
                                        </p:tgtEl>
                                      </p:cBhvr>
                                    </p:animEffect>
                                    <p:anim calcmode="lin" valueType="num">
                                      <p:cBhvr>
                                        <p:cTn id="23"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5">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5">
                                            <p:txEl>
                                              <p:pRg st="3" end="3"/>
                                            </p:txEl>
                                          </p:spTgt>
                                        </p:tgtEl>
                                        <p:attrNameLst>
                                          <p:attrName>style.visibility</p:attrName>
                                        </p:attrNameLst>
                                      </p:cBhvr>
                                      <p:to>
                                        <p:strVal val="visible"/>
                                      </p:to>
                                    </p:set>
                                    <p:animEffect transition="in" filter="fade">
                                      <p:cBhvr>
                                        <p:cTn id="27" dur="500"/>
                                        <p:tgtEl>
                                          <p:spTgt spid="5">
                                            <p:txEl>
                                              <p:pRg st="3" end="3"/>
                                            </p:txEl>
                                          </p:spTgt>
                                        </p:tgtEl>
                                      </p:cBhvr>
                                    </p:animEffect>
                                    <p:anim calcmode="lin" valueType="num">
                                      <p:cBhvr>
                                        <p:cTn id="28" dur="500" fill="hold"/>
                                        <p:tgtEl>
                                          <p:spTgt spid="5">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5">
                                            <p:txEl>
                                              <p:pRg st="3" end="3"/>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5">
                                            <p:txEl>
                                              <p:pRg st="4" end="4"/>
                                            </p:txEl>
                                          </p:spTgt>
                                        </p:tgtEl>
                                        <p:attrNameLst>
                                          <p:attrName>style.visibility</p:attrName>
                                        </p:attrNameLst>
                                      </p:cBhvr>
                                      <p:to>
                                        <p:strVal val="visible"/>
                                      </p:to>
                                    </p:set>
                                    <p:animEffect transition="in" filter="fade">
                                      <p:cBhvr>
                                        <p:cTn id="32" dur="500"/>
                                        <p:tgtEl>
                                          <p:spTgt spid="5">
                                            <p:txEl>
                                              <p:pRg st="4" end="4"/>
                                            </p:txEl>
                                          </p:spTgt>
                                        </p:tgtEl>
                                      </p:cBhvr>
                                    </p:animEffect>
                                    <p:anim calcmode="lin" valueType="num">
                                      <p:cBhvr>
                                        <p:cTn id="33" dur="500" fill="hold"/>
                                        <p:tgtEl>
                                          <p:spTgt spid="5">
                                            <p:txEl>
                                              <p:pRg st="4" end="4"/>
                                            </p:txEl>
                                          </p:spTgt>
                                        </p:tgtEl>
                                        <p:attrNameLst>
                                          <p:attrName>ppt_x</p:attrName>
                                        </p:attrNameLst>
                                      </p:cBhvr>
                                      <p:tavLst>
                                        <p:tav tm="0">
                                          <p:val>
                                            <p:strVal val="#ppt_x"/>
                                          </p:val>
                                        </p:tav>
                                        <p:tav tm="100000">
                                          <p:val>
                                            <p:strVal val="#ppt_x"/>
                                          </p:val>
                                        </p:tav>
                                      </p:tavLst>
                                    </p:anim>
                                    <p:anim calcmode="lin" valueType="num">
                                      <p:cBhvr>
                                        <p:cTn id="34" dur="500" fill="hold"/>
                                        <p:tgtEl>
                                          <p:spTgt spid="5">
                                            <p:txEl>
                                              <p:pRg st="4" end="4"/>
                                            </p:txEl>
                                          </p:spTgt>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5">
                                            <p:txEl>
                                              <p:pRg st="5" end="5"/>
                                            </p:txEl>
                                          </p:spTgt>
                                        </p:tgtEl>
                                        <p:attrNameLst>
                                          <p:attrName>style.visibility</p:attrName>
                                        </p:attrNameLst>
                                      </p:cBhvr>
                                      <p:to>
                                        <p:strVal val="visible"/>
                                      </p:to>
                                    </p:set>
                                    <p:animEffect transition="in" filter="fade">
                                      <p:cBhvr>
                                        <p:cTn id="37" dur="500"/>
                                        <p:tgtEl>
                                          <p:spTgt spid="5">
                                            <p:txEl>
                                              <p:pRg st="5" end="5"/>
                                            </p:txEl>
                                          </p:spTgt>
                                        </p:tgtEl>
                                      </p:cBhvr>
                                    </p:animEffect>
                                    <p:anim calcmode="lin" valueType="num">
                                      <p:cBhvr>
                                        <p:cTn id="38" dur="500" fill="hold"/>
                                        <p:tgtEl>
                                          <p:spTgt spid="5">
                                            <p:txEl>
                                              <p:pRg st="5" end="5"/>
                                            </p:txEl>
                                          </p:spTgt>
                                        </p:tgtEl>
                                        <p:attrNameLst>
                                          <p:attrName>ppt_x</p:attrName>
                                        </p:attrNameLst>
                                      </p:cBhvr>
                                      <p:tavLst>
                                        <p:tav tm="0">
                                          <p:val>
                                            <p:strVal val="#ppt_x"/>
                                          </p:val>
                                        </p:tav>
                                        <p:tav tm="100000">
                                          <p:val>
                                            <p:strVal val="#ppt_x"/>
                                          </p:val>
                                        </p:tav>
                                      </p:tavLst>
                                    </p:anim>
                                    <p:anim calcmode="lin" valueType="num">
                                      <p:cBhvr>
                                        <p:cTn id="39" dur="500" fill="hold"/>
                                        <p:tgtEl>
                                          <p:spTgt spid="5">
                                            <p:txEl>
                                              <p:pRg st="5" end="5"/>
                                            </p:txEl>
                                          </p:spTgt>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5">
                                            <p:txEl>
                                              <p:pRg st="6" end="6"/>
                                            </p:txEl>
                                          </p:spTgt>
                                        </p:tgtEl>
                                        <p:attrNameLst>
                                          <p:attrName>style.visibility</p:attrName>
                                        </p:attrNameLst>
                                      </p:cBhvr>
                                      <p:to>
                                        <p:strVal val="visible"/>
                                      </p:to>
                                    </p:set>
                                    <p:animEffect transition="in" filter="fade">
                                      <p:cBhvr>
                                        <p:cTn id="42" dur="500"/>
                                        <p:tgtEl>
                                          <p:spTgt spid="5">
                                            <p:txEl>
                                              <p:pRg st="6" end="6"/>
                                            </p:txEl>
                                          </p:spTgt>
                                        </p:tgtEl>
                                      </p:cBhvr>
                                    </p:animEffect>
                                    <p:anim calcmode="lin" valueType="num">
                                      <p:cBhvr>
                                        <p:cTn id="43" dur="500" fill="hold"/>
                                        <p:tgtEl>
                                          <p:spTgt spid="5">
                                            <p:txEl>
                                              <p:pRg st="6" end="6"/>
                                            </p:txEl>
                                          </p:spTgt>
                                        </p:tgtEl>
                                        <p:attrNameLst>
                                          <p:attrName>ppt_x</p:attrName>
                                        </p:attrNameLst>
                                      </p:cBhvr>
                                      <p:tavLst>
                                        <p:tav tm="0">
                                          <p:val>
                                            <p:strVal val="#ppt_x"/>
                                          </p:val>
                                        </p:tav>
                                        <p:tav tm="100000">
                                          <p:val>
                                            <p:strVal val="#ppt_x"/>
                                          </p:val>
                                        </p:tav>
                                      </p:tavLst>
                                    </p:anim>
                                    <p:anim calcmode="lin" valueType="num">
                                      <p:cBhvr>
                                        <p:cTn id="44" dur="500" fill="hold"/>
                                        <p:tgtEl>
                                          <p:spTgt spid="5">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grpId="0" nodeType="clickEffect">
                                  <p:stCondLst>
                                    <p:cond delay="0"/>
                                  </p:stCondLst>
                                  <p:childTnLst>
                                    <p:set>
                                      <p:cBhvr>
                                        <p:cTn id="48" dur="1" fill="hold">
                                          <p:stCondLst>
                                            <p:cond delay="0"/>
                                          </p:stCondLst>
                                        </p:cTn>
                                        <p:tgtEl>
                                          <p:spTgt spid="3">
                                            <p:bg/>
                                          </p:spTgt>
                                        </p:tgtEl>
                                        <p:attrNameLst>
                                          <p:attrName>style.visibility</p:attrName>
                                        </p:attrNameLst>
                                      </p:cBhvr>
                                      <p:to>
                                        <p:strVal val="visible"/>
                                      </p:to>
                                    </p:set>
                                    <p:animEffect transition="in" filter="fade">
                                      <p:cBhvr>
                                        <p:cTn id="49" dur="500"/>
                                        <p:tgtEl>
                                          <p:spTgt spid="3">
                                            <p:bg/>
                                          </p:spTgt>
                                        </p:tgtEl>
                                      </p:cBhvr>
                                    </p:animEffect>
                                    <p:anim calcmode="lin" valueType="num">
                                      <p:cBhvr>
                                        <p:cTn id="50" dur="500" fill="hold"/>
                                        <p:tgtEl>
                                          <p:spTgt spid="3">
                                            <p:bg/>
                                          </p:spTgt>
                                        </p:tgtEl>
                                        <p:attrNameLst>
                                          <p:attrName>ppt_x</p:attrName>
                                        </p:attrNameLst>
                                      </p:cBhvr>
                                      <p:tavLst>
                                        <p:tav tm="0">
                                          <p:val>
                                            <p:strVal val="#ppt_x"/>
                                          </p:val>
                                        </p:tav>
                                        <p:tav tm="100000">
                                          <p:val>
                                            <p:strVal val="#ppt_x"/>
                                          </p:val>
                                        </p:tav>
                                      </p:tavLst>
                                    </p:anim>
                                    <p:anim calcmode="lin" valueType="num">
                                      <p:cBhvr>
                                        <p:cTn id="51" dur="500" fill="hold"/>
                                        <p:tgtEl>
                                          <p:spTgt spid="3">
                                            <p:bg/>
                                          </p:spTgt>
                                        </p:tgtEl>
                                        <p:attrNameLst>
                                          <p:attrName>ppt_y</p:attrName>
                                        </p:attrNameLst>
                                      </p:cBhvr>
                                      <p:tavLst>
                                        <p:tav tm="0">
                                          <p:val>
                                            <p:strVal val="#ppt_y+.1"/>
                                          </p:val>
                                        </p:tav>
                                        <p:tav tm="100000">
                                          <p:val>
                                            <p:strVal val="#ppt_y"/>
                                          </p:val>
                                        </p:tav>
                                      </p:tavLst>
                                    </p:anim>
                                  </p:childTnLst>
                                </p:cTn>
                              </p:par>
                              <p:par>
                                <p:cTn id="52" presetID="42" presetClass="entr" presetSubtype="0" fill="hold" grpId="0" nodeType="withEffect">
                                  <p:stCondLst>
                                    <p:cond delay="0"/>
                                  </p:stCondLst>
                                  <p:childTnLst>
                                    <p:set>
                                      <p:cBhvr>
                                        <p:cTn id="53" dur="1" fill="hold">
                                          <p:stCondLst>
                                            <p:cond delay="0"/>
                                          </p:stCondLst>
                                        </p:cTn>
                                        <p:tgtEl>
                                          <p:spTgt spid="3">
                                            <p:txEl>
                                              <p:pRg st="0" end="0"/>
                                            </p:txEl>
                                          </p:spTgt>
                                        </p:tgtEl>
                                        <p:attrNameLst>
                                          <p:attrName>style.visibility</p:attrName>
                                        </p:attrNameLst>
                                      </p:cBhvr>
                                      <p:to>
                                        <p:strVal val="visible"/>
                                      </p:to>
                                    </p:set>
                                    <p:animEffect transition="in" filter="fade">
                                      <p:cBhvr>
                                        <p:cTn id="54" dur="500"/>
                                        <p:tgtEl>
                                          <p:spTgt spid="3">
                                            <p:txEl>
                                              <p:pRg st="0" end="0"/>
                                            </p:txEl>
                                          </p:spTgt>
                                        </p:tgtEl>
                                      </p:cBhvr>
                                    </p:animEffect>
                                    <p:anim calcmode="lin" valueType="num">
                                      <p:cBhvr>
                                        <p:cTn id="55"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56" dur="5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54.xml><?xml version="1.0" encoding="utf-8"?>
<p:sld xmlns:a="http://schemas.openxmlformats.org/drawingml/2006/main" xmlns:r="http://schemas.openxmlformats.org/officeDocument/2006/relationships" xmlns:p="http://schemas.openxmlformats.org/presentationml/2006/main">
  <p:cSld name="Slide 50&amp;si=50">
    <p:spTree>
      <p:nvGrpSpPr>
        <p:cNvPr id="1" name=""/>
        <p:cNvGrpSpPr/>
        <p:nvPr/>
      </p:nvGrpSpPr>
      <p:grpSpPr>
        <a:xfrm>
          <a:off x="0" y="0"/>
          <a:ext cx="0" cy="0"/>
          <a:chOff x="0" y="0"/>
          <a:chExt cx="0" cy="0"/>
        </a:xfrm>
      </p:grpSpPr>
      <p:pic>
        <p:nvPicPr>
          <p:cNvPr id="2" name="QC_6_BD.113_1#42b125ad6?htil=3&amp;vaa=1&amp;vcp=1&amp;vop=1&amp;pid=f5f3142ad&amp;color=0,55,96&amp;tib=255,255,255&amp;vtp=1&amp;hs=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9361150" y="1081106"/>
            <a:ext cx="1673352" cy="1252728"/>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xmlns:a14="http://schemas.microsoft.com/office/drawing/2010/main">
        <mc:Choice Requires="a14">
          <p:sp>
            <p:nvSpPr>
              <p:cNvPr id="3" name="QC_6_BD.113_2#42b125ad6?htil=3&amp;vaa=1&amp;vcp=1&amp;vop=1&amp;pid=f5f3142ad&amp;color=0,55,96&amp;vtp=1&amp;bt=1&amp;bbb=1&amp;hb=1&amp;hs=1"/>
              <p:cNvSpPr/>
              <p:nvPr/>
            </p:nvSpPr>
            <p:spPr>
              <a:xfrm>
                <a:off x="502920" y="1017098"/>
                <a:ext cx="8759952" cy="1916430"/>
              </a:xfrm>
              <a:prstGeom prst="rect">
                <a:avLst/>
              </a:prstGeom>
              <a:noFill/>
              <a:ln/>
            </p:spPr>
            <p:txBody>
              <a:bodyPr wrap="none" lIns="0" tIns="0" rIns="0" bIns="0" rtlCol="0" anchor="t"/>
              <a:lstStyle/>
              <a:p>
                <a:pPr algn="l" latinLnBrk="1">
                  <a:lnSpc>
                    <a:spcPts val="3100"/>
                  </a:lnSpc>
                </a:pPr>
                <a:r>
                  <a:rPr lang="en-US" altLang="zh-CN" sz="1800" b="1" i="0" dirty="0">
                    <a:solidFill>
                      <a:srgbClr val="003760"/>
                    </a:solidFill>
                    <a:latin typeface="Times New Roman" pitchFamily="34" charset="0"/>
                    <a:ea typeface="微软雅黑" pitchFamily="34" charset="-122"/>
                    <a:cs typeface="Times New Roman" pitchFamily="34" charset="-120"/>
                  </a:rPr>
                  <a:t>9.</a:t>
                </a:r>
                <a:r>
                  <a:rPr lang="en-US" altLang="zh-CN" sz="1800" b="0" i="0" dirty="0">
                    <a:solidFill>
                      <a:srgbClr val="003760"/>
                    </a:solidFill>
                    <a:latin typeface="仿宋" pitchFamily="34" charset="0"/>
                    <a:ea typeface="仿宋" pitchFamily="34" charset="-122"/>
                    <a:cs typeface="仿宋" pitchFamily="34" charset="-120"/>
                  </a:rPr>
                  <a:t>[江苏南通海门中学2025高一调研]</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小说《三体》中的“水滴</a:t>
                </a:r>
                <a:r>
                  <a:rPr lang="en-US" altLang="zh-CN" sz="1800" b="0" i="0">
                    <a:solidFill>
                      <a:srgbClr val="003760"/>
                    </a:solidFill>
                    <a:latin typeface="Times New Roman" pitchFamily="34" charset="0"/>
                    <a:ea typeface="微软雅黑" pitchFamily="34" charset="-122"/>
                    <a:cs typeface="Times New Roman" pitchFamily="34" charset="-120"/>
                  </a:rPr>
                  <a:t>”是三体文明使用强互作用</a:t>
                </a:r>
              </a:p>
              <a:p>
                <a:pPr latinLnBrk="1">
                  <a:lnSpc>
                    <a:spcPts val="3100"/>
                  </a:lnSpc>
                </a:pPr>
                <a:r>
                  <a:rPr lang="en-US" altLang="zh-CN" sz="1800" b="0" i="0">
                    <a:solidFill>
                      <a:srgbClr val="003760"/>
                    </a:solidFill>
                    <a:latin typeface="Times New Roman" pitchFamily="34" charset="0"/>
                    <a:ea typeface="微软雅黑" pitchFamily="34" charset="-122"/>
                    <a:cs typeface="Times New Roman" pitchFamily="34" charset="-120"/>
                  </a:rPr>
                  <a:t>力材料制成的宇宙探测器</a:t>
                </a:r>
                <a:r>
                  <a:rPr lang="en-US" altLang="zh-CN" sz="1800" b="0" i="0" dirty="0">
                    <a:solidFill>
                      <a:srgbClr val="003760"/>
                    </a:solidFill>
                    <a:latin typeface="Times New Roman" pitchFamily="34" charset="0"/>
                    <a:ea typeface="微软雅黑" pitchFamily="34" charset="-122"/>
                    <a:cs typeface="Times New Roman" pitchFamily="34" charset="-120"/>
                  </a:rPr>
                  <a:t>，外形与水滴相似.小王是《三体》的忠实读者</a:t>
                </a:r>
                <a:r>
                  <a:rPr lang="en-US" altLang="zh-CN" sz="1800" b="0" i="0">
                    <a:solidFill>
                      <a:srgbClr val="003760"/>
                    </a:solidFill>
                    <a:latin typeface="Times New Roman" pitchFamily="34" charset="0"/>
                    <a:ea typeface="微软雅黑" pitchFamily="34" charset="-122"/>
                    <a:cs typeface="Times New Roman" pitchFamily="34" charset="-120"/>
                  </a:rPr>
                  <a:t>，他利用几何作</a:t>
                </a:r>
              </a:p>
              <a:p>
                <a:pPr latinLnBrk="1">
                  <a:lnSpc>
                    <a:spcPts val="3100"/>
                  </a:lnSpc>
                </a:pPr>
                <a:r>
                  <a:rPr lang="en-US" altLang="zh-CN" sz="1800" b="0" i="0">
                    <a:solidFill>
                      <a:srgbClr val="003760"/>
                    </a:solidFill>
                    <a:latin typeface="Times New Roman" pitchFamily="34" charset="0"/>
                    <a:ea typeface="微软雅黑" pitchFamily="34" charset="-122"/>
                    <a:cs typeface="Times New Roman" pitchFamily="34" charset="-120"/>
                  </a:rPr>
                  <a:t>图软件画出了他心目中的</a:t>
                </a:r>
                <a:r>
                  <a:rPr lang="en-US" altLang="zh-CN" sz="1800" b="0" i="0" dirty="0">
                    <a:solidFill>
                      <a:srgbClr val="003760"/>
                    </a:solidFill>
                    <a:latin typeface="Times New Roman" pitchFamily="34" charset="0"/>
                    <a:ea typeface="微软雅黑" pitchFamily="34" charset="-122"/>
                    <a:cs typeface="Times New Roman" pitchFamily="34" charset="-120"/>
                  </a:rPr>
                  <a:t>“水滴”，该“水滴”的截面由线段</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𝐴𝐵</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𝐴𝐶</m:t>
                    </m:r>
                  </m:oMath>
                </a14:m>
                <a:r>
                  <a:rPr lang="en-US" altLang="zh-CN" sz="1800" b="0" i="0" dirty="0">
                    <a:solidFill>
                      <a:srgbClr val="003760"/>
                    </a:solidFill>
                    <a:latin typeface="Times New Roman" pitchFamily="34" charset="0"/>
                    <a:ea typeface="微软雅黑" pitchFamily="34" charset="-122"/>
                    <a:cs typeface="Times New Roman" pitchFamily="34" charset="-120"/>
                  </a:rPr>
                  <a:t>和优弧</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𝐵𝐶</m:t>
                    </m:r>
                  </m:oMath>
                </a14:m>
                <a:r>
                  <a:rPr lang="en-US" altLang="zh-CN" sz="1800" b="0" i="0" dirty="0">
                    <a:solidFill>
                      <a:srgbClr val="003760"/>
                    </a:solidFill>
                    <a:latin typeface="Times New Roman" pitchFamily="34" charset="0"/>
                    <a:ea typeface="微软雅黑" pitchFamily="34" charset="-122"/>
                    <a:cs typeface="Times New Roman" pitchFamily="34" charset="-120"/>
                  </a:rPr>
                  <a:t>围成，</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𝐴𝐵</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𝐴𝐶</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00" b="0" i="0" kern="0" spc="-99900">
                  <a:solidFill>
                    <a:srgbClr val="FFFFFF"/>
                  </a:solidFill>
                  <a:latin typeface="Times New Roman" pitchFamily="34" charset="0"/>
                  <a:ea typeface="微软雅黑" pitchFamily="34" charset="-122"/>
                  <a:cs typeface="Times New Roman" pitchFamily="34" charset="-120"/>
                </a:endParaRPr>
              </a:p>
              <a:p>
                <a:pPr latinLnBrk="1">
                  <a:lnSpc>
                    <a:spcPts val="3100"/>
                  </a:lnSpc>
                </a:pPr>
                <a:r>
                  <a:rPr lang="en-US" altLang="zh-CN" sz="1800" b="0" i="0">
                    <a:solidFill>
                      <a:srgbClr val="003760"/>
                    </a:solidFill>
                    <a:latin typeface="Times New Roman" pitchFamily="34" charset="0"/>
                    <a:ea typeface="微软雅黑" pitchFamily="34" charset="-122"/>
                    <a:cs typeface="Times New Roman" pitchFamily="34" charset="-120"/>
                  </a:rPr>
                  <a:t>与优弧</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𝐵𝐶</m:t>
                    </m:r>
                  </m:oMath>
                </a14:m>
                <a:r>
                  <a:rPr lang="en-US" altLang="zh-CN" sz="1800" b="0" i="0" dirty="0">
                    <a:solidFill>
                      <a:srgbClr val="003760"/>
                    </a:solidFill>
                    <a:latin typeface="Times New Roman" pitchFamily="34" charset="0"/>
                    <a:ea typeface="微软雅黑" pitchFamily="34" charset="-122"/>
                    <a:cs typeface="Times New Roman" pitchFamily="34" charset="-120"/>
                  </a:rPr>
                  <a:t>分别切于点</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𝐵</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𝐶</m:t>
                    </m:r>
                  </m:oMath>
                </a14:m>
                <a:r>
                  <a:rPr lang="en-US" altLang="zh-CN" sz="1800" b="0" i="0" dirty="0">
                    <a:solidFill>
                      <a:srgbClr val="003760"/>
                    </a:solidFill>
                    <a:latin typeface="Times New Roman" pitchFamily="34" charset="0"/>
                    <a:ea typeface="微软雅黑" pitchFamily="34" charset="-122"/>
                    <a:cs typeface="Times New Roman" pitchFamily="34" charset="-120"/>
                  </a:rPr>
                  <a:t>，且直线</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𝐵𝐶</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与水平方向垂直（如图）.已知该“水滴</a:t>
                </a:r>
                <a:r>
                  <a:rPr lang="en-US" altLang="zh-CN" sz="1800" b="0" i="0">
                    <a:solidFill>
                      <a:srgbClr val="003760"/>
                    </a:solidFill>
                    <a:latin typeface="Times New Roman" pitchFamily="34" charset="0"/>
                    <a:ea typeface="微软雅黑" pitchFamily="34" charset="-122"/>
                    <a:cs typeface="Times New Roman" pitchFamily="34" charset="-120"/>
                  </a:rPr>
                  <a:t>”的水平宽度</a:t>
                </a:r>
              </a:p>
              <a:p>
                <a:pPr latinLnBrk="1">
                  <a:lnSpc>
                    <a:spcPts val="3000"/>
                  </a:lnSpc>
                </a:pPr>
                <a:r>
                  <a:rPr lang="en-US" altLang="zh-CN" b="0" i="0">
                    <a:solidFill>
                      <a:srgbClr val="003760"/>
                    </a:solidFill>
                    <a:latin typeface="Times New Roman" pitchFamily="34" charset="0"/>
                    <a:ea typeface="微软雅黑" pitchFamily="34" charset="-122"/>
                    <a:cs typeface="Times New Roman" pitchFamily="34" charset="-120"/>
                  </a:rPr>
                  <a:t>与竖直高度之比为</a:t>
                </a:r>
                <a14:m>
                  <m:oMath xmlns:m="http://schemas.openxmlformats.org/officeDocument/2006/math">
                    <m:r>
                      <a:rPr lang="en-US" altLang="zh-CN" b="0" i="0" smtClean="0">
                        <a:solidFill>
                          <a:srgbClr val="003760"/>
                        </a:solidFill>
                        <a:latin typeface="Cambria Math" pitchFamily="34" charset="0"/>
                        <a:ea typeface="Cambria Math" pitchFamily="34" charset="-122"/>
                        <a:cs typeface="Cambria Math" pitchFamily="34" charset="-120"/>
                      </a:rPr>
                      <m:t>9:5</m:t>
                    </m:r>
                  </m:oMath>
                </a14:m>
                <a:r>
                  <a:rPr lang="en-US" altLang="zh-CN" b="0" i="0" dirty="0">
                    <a:solidFill>
                      <a:srgbClr val="003760"/>
                    </a:solidFill>
                    <a:latin typeface="Times New Roman" pitchFamily="34" charset="0"/>
                    <a:ea typeface="微软雅黑" pitchFamily="34" charset="-122"/>
                    <a:cs typeface="Times New Roman" pitchFamily="34" charset="-120"/>
                  </a:rPr>
                  <a:t>，则</a:t>
                </a:r>
                <a14:m>
                  <m:oMath xmlns:m="http://schemas.openxmlformats.org/officeDocument/2006/math">
                    <m:r>
                      <m:rPr>
                        <m:nor/>
                      </m:rPr>
                      <a:rPr lang="en-US" altLang="zh-CN" b="0" i="0" smtClean="0">
                        <a:solidFill>
                          <a:srgbClr val="003760"/>
                        </a:solidFill>
                        <a:latin typeface="Cambria Math" pitchFamily="34" charset="0"/>
                        <a:ea typeface="Cambria Math" pitchFamily="34" charset="-122"/>
                        <a:cs typeface="Cambria Math" pitchFamily="34" charset="-120"/>
                      </a:rPr>
                      <m:t>cos</m:t>
                    </m:r>
                    <m:r>
                      <a:rPr lang="en-US" altLang="zh-CN" b="0" i="0" smtClean="0">
                        <a:solidFill>
                          <a:srgbClr val="003760"/>
                        </a:solidFill>
                        <a:latin typeface="Cambria Math" pitchFamily="34" charset="0"/>
                        <a:ea typeface="Cambria Math" pitchFamily="34" charset="-122"/>
                        <a:cs typeface="Cambria Math" pitchFamily="34" charset="-120"/>
                      </a:rPr>
                      <m:t>∠</m:t>
                    </m:r>
                    <m:r>
                      <a:rPr lang="en-US" altLang="zh-CN" b="0" i="0" smtClean="0">
                        <a:solidFill>
                          <a:srgbClr val="003760"/>
                        </a:solidFill>
                        <a:latin typeface="Cambria Math" pitchFamily="34" charset="0"/>
                        <a:ea typeface="Cambria Math" pitchFamily="34" charset="-122"/>
                        <a:cs typeface="Cambria Math" pitchFamily="34" charset="-120"/>
                      </a:rPr>
                      <m:t>𝐵𝐴𝐶</m:t>
                    </m:r>
                    <m:r>
                      <a:rPr lang="en-US" altLang="zh-CN" b="0" i="0" smtClean="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a:solidFill>
                      <a:srgbClr val="003760"/>
                    </a:solidFill>
                    <a:latin typeface="Times New Roman" pitchFamily="34" charset="0"/>
                    <a:ea typeface="微软雅黑" pitchFamily="34" charset="-122"/>
                    <a:cs typeface="Times New Roman" pitchFamily="34" charset="-120"/>
                  </a:rPr>
                  <a:t>(</a:t>
                </a:r>
                <a:r>
                  <a:rPr lang="en-US" altLang="zh-CN" b="0" i="0">
                    <a:solidFill>
                      <a:srgbClr val="003760"/>
                    </a:solidFill>
                    <a:latin typeface="SimSun" pitchFamily="34" charset="0"/>
                    <a:ea typeface="SimSun" pitchFamily="34" charset="-122"/>
                    <a:cs typeface="SimSun" pitchFamily="34" charset="-120"/>
                  </a:rPr>
                  <a:t>     </a:t>
                </a:r>
                <a:r>
                  <a:rPr lang="en-US" altLang="zh-CN" b="0" i="0">
                    <a:solidFill>
                      <a:srgbClr val="003760"/>
                    </a:solidFill>
                    <a:latin typeface="Times New Roman" pitchFamily="34" charset="0"/>
                    <a:ea typeface="微软雅黑" pitchFamily="34" charset="-122"/>
                    <a:cs typeface="Times New Roman" pitchFamily="34" charset="-120"/>
                  </a:rPr>
                  <a:t>)</a:t>
                </a:r>
                <a:endParaRPr lang="en-US" altLang="zh-CN" dirty="0">
                  <a:solidFill>
                    <a:srgbClr val="003760"/>
                  </a:solidFill>
                </a:endParaRPr>
              </a:p>
            </p:txBody>
          </p:sp>
        </mc:Choice>
        <mc:Fallback xmlns="">
          <p:sp>
            <p:nvSpPr>
              <p:cNvPr id="3" name="QC_6_BD.113_2#42b125ad6?htil=3&amp;vaa=1&amp;vcp=1&amp;vop=1&amp;pid=f5f3142ad&amp;color=0,55,96&amp;vtp=1&amp;bt=1&amp;bbb=1&amp;hb=1&amp;hs=1"/>
              <p:cNvSpPr>
                <a:spLocks noRot="1" noChangeAspect="1" noMove="1" noResize="1" noEditPoints="1" noAdjustHandles="1" noChangeArrowheads="1" noChangeShapeType="1" noTextEdit="1"/>
              </p:cNvSpPr>
              <p:nvPr/>
            </p:nvSpPr>
            <p:spPr>
              <a:xfrm>
                <a:off x="502920" y="1017098"/>
                <a:ext cx="8759952" cy="1916430"/>
              </a:xfrm>
              <a:prstGeom prst="rect">
                <a:avLst/>
              </a:prstGeom>
              <a:blipFill>
                <a:blip r:embed="rId4"/>
                <a:stretch>
                  <a:fillRect l="-1670" t="-1274" r="-1879" b="-7325"/>
                </a:stretch>
              </a:blipFill>
              <a:ln/>
            </p:spPr>
            <p:txBody>
              <a:bodyPr/>
              <a:lstStyle/>
              <a:p>
                <a:r>
                  <a:rPr lang="zh-CN" altLang="en-US">
                    <a:noFill/>
                  </a:rPr>
                  <a:t> </a:t>
                </a:r>
              </a:p>
            </p:txBody>
          </p:sp>
        </mc:Fallback>
      </mc:AlternateContent>
      <p:sp>
        <p:nvSpPr>
          <p:cNvPr id="4" name="QC_6_AN.115_1#42b125ad6.bracket?vaa=1&amp;vcp=1&amp;vop=1&amp;pid=f5f3142ad&amp;color=0,55,96&amp;vpa=21&amp;vtp=1"/>
          <p:cNvSpPr/>
          <p:nvPr/>
        </p:nvSpPr>
        <p:spPr>
          <a:xfrm>
            <a:off x="4449953" y="2659906"/>
            <a:ext cx="368300" cy="303530"/>
          </a:xfrm>
          <a:prstGeom prst="rect">
            <a:avLst/>
          </a:prstGeom>
          <a:noFill/>
          <a:ln/>
        </p:spPr>
        <p:txBody>
          <a:bodyPr wrap="none" lIns="0" tIns="0" rIns="0" bIns="0" rtlCol="0" anchor="t"/>
          <a:lstStyle/>
          <a:p>
            <a:pPr algn="ctr" latinLnBrk="1">
              <a:lnSpc>
                <a:spcPts val="2500"/>
              </a:lnSpc>
            </a:pPr>
            <a:r>
              <a:rPr lang="en-US" altLang="zh-CN" sz="2000" b="0" i="0" dirty="0">
                <a:solidFill>
                  <a:srgbClr val="6161F4"/>
                </a:solidFill>
                <a:latin typeface="Times New Roman" pitchFamily="34" charset="0"/>
                <a:ea typeface="微软雅黑" pitchFamily="34" charset="-122"/>
                <a:cs typeface="Times New Roman" pitchFamily="34" charset="-120"/>
              </a:rPr>
              <a:t>A</a:t>
            </a:r>
            <a:endParaRPr lang="en-US" altLang="zh-CN" sz="2000" dirty="0">
              <a:solidFill>
                <a:srgbClr val="6161F4"/>
              </a:solidFill>
            </a:endParaRPr>
          </a:p>
        </p:txBody>
      </p:sp>
      <mc:AlternateContent xmlns:mc="http://schemas.openxmlformats.org/markup-compatibility/2006" xmlns:a14="http://schemas.microsoft.com/office/drawing/2010/main">
        <mc:Choice Requires="a14">
          <p:sp>
            <p:nvSpPr>
              <p:cNvPr id="5" name="QC_6_BD.113_3#42b125ad6.choices?vaa=1&amp;vcp=1&amp;vop=1&amp;pid=f5f3142ad&amp;color=0,55,96&amp;vtp=1&amp;bbb=1&amp;hs=1"/>
              <p:cNvSpPr/>
              <p:nvPr/>
            </p:nvSpPr>
            <p:spPr>
              <a:xfrm>
                <a:off x="502920" y="2910224"/>
                <a:ext cx="10570464" cy="444500"/>
              </a:xfrm>
              <a:prstGeom prst="rect">
                <a:avLst/>
              </a:prstGeom>
              <a:noFill/>
              <a:ln/>
            </p:spPr>
            <p:txBody>
              <a:bodyPr wrap="none" lIns="0" tIns="0" rIns="0" bIns="0" rtlCol="0" anchor="t"/>
              <a:lstStyle/>
              <a:p>
                <a:pPr latinLnBrk="1">
                  <a:lnSpc>
                    <a:spcPts val="3500"/>
                  </a:lnSpc>
                  <a:tabLst>
                    <a:tab pos="2779141" algn="l"/>
                    <a:tab pos="5532882" algn="l"/>
                    <a:tab pos="8096123" algn="l"/>
                  </a:tabLst>
                </a:pP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14:m>
                  <m:oMath xmlns:m="http://schemas.openxmlformats.org/officeDocument/2006/math">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119</m:t>
                        </m:r>
                      </m:num>
                      <m:den>
                        <m:r>
                          <a:rPr lang="en-US" altLang="zh-CN" sz="1800" b="0" i="0">
                            <a:solidFill>
                              <a:srgbClr val="003760"/>
                            </a:solidFill>
                            <a:latin typeface="Cambria Math" pitchFamily="34" charset="0"/>
                            <a:ea typeface="Cambria Math" pitchFamily="34" charset="-122"/>
                            <a:cs typeface="Cambria Math" pitchFamily="34" charset="-120"/>
                          </a:rPr>
                          <m:t>169</m:t>
                        </m:r>
                      </m:den>
                    </m:f>
                  </m:oMath>
                </a14:m>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B</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14:m>
                  <m:oMath xmlns:m="http://schemas.openxmlformats.org/officeDocument/2006/math">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120</m:t>
                        </m:r>
                      </m:num>
                      <m:den>
                        <m:r>
                          <a:rPr lang="en-US" altLang="zh-CN" sz="1800" b="0" i="0">
                            <a:solidFill>
                              <a:srgbClr val="003760"/>
                            </a:solidFill>
                            <a:latin typeface="Cambria Math" pitchFamily="34" charset="0"/>
                            <a:ea typeface="Cambria Math" pitchFamily="34" charset="-122"/>
                            <a:cs typeface="Cambria Math" pitchFamily="34" charset="-120"/>
                          </a:rPr>
                          <m:t>169</m:t>
                        </m:r>
                      </m:den>
                    </m:f>
                  </m:oMath>
                </a14:m>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C</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14:m>
                  <m:oMath xmlns:m="http://schemas.openxmlformats.org/officeDocument/2006/math">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4</m:t>
                        </m:r>
                      </m:num>
                      <m:den>
                        <m:r>
                          <a:rPr lang="en-US" altLang="zh-CN" sz="1800" b="0" i="0">
                            <a:solidFill>
                              <a:srgbClr val="003760"/>
                            </a:solidFill>
                            <a:latin typeface="Cambria Math" pitchFamily="34" charset="0"/>
                            <a:ea typeface="Cambria Math" pitchFamily="34" charset="-122"/>
                            <a:cs typeface="Cambria Math" pitchFamily="34" charset="-120"/>
                          </a:rPr>
                          <m:t>5</m:t>
                        </m:r>
                      </m:den>
                    </m:f>
                  </m:oMath>
                </a14:m>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D</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14:m>
                  <m:oMath xmlns:m="http://schemas.openxmlformats.org/officeDocument/2006/math">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7</m:t>
                            </m:r>
                          </m:e>
                        </m:rad>
                      </m:num>
                      <m:den>
                        <m:r>
                          <a:rPr lang="en-US" altLang="zh-CN" sz="1800" b="0" i="0">
                            <a:solidFill>
                              <a:srgbClr val="003760"/>
                            </a:solidFill>
                            <a:latin typeface="Cambria Math" pitchFamily="34" charset="0"/>
                            <a:ea typeface="Cambria Math" pitchFamily="34" charset="-122"/>
                            <a:cs typeface="Cambria Math" pitchFamily="34" charset="-120"/>
                          </a:rPr>
                          <m:t>4</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800" dirty="0"/>
              </a:p>
            </p:txBody>
          </p:sp>
        </mc:Choice>
        <mc:Fallback xmlns="">
          <p:sp>
            <p:nvSpPr>
              <p:cNvPr id="5" name="QC_6_BD.113_3#42b125ad6.choices?vaa=1&amp;vcp=1&amp;vop=1&amp;pid=f5f3142ad&amp;color=0,55,96&amp;vtp=1&amp;bbb=1&amp;hs=1"/>
              <p:cNvSpPr>
                <a:spLocks noRot="1" noChangeAspect="1" noMove="1" noResize="1" noEditPoints="1" noAdjustHandles="1" noChangeArrowheads="1" noChangeShapeType="1" noTextEdit="1"/>
              </p:cNvSpPr>
              <p:nvPr/>
            </p:nvSpPr>
            <p:spPr>
              <a:xfrm>
                <a:off x="502920" y="2910224"/>
                <a:ext cx="10570464" cy="444500"/>
              </a:xfrm>
              <a:prstGeom prst="rect">
                <a:avLst/>
              </a:prstGeom>
              <a:blipFill>
                <a:blip r:embed="rId5"/>
                <a:stretch>
                  <a:fillRect l="-1384" b="-19178"/>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6" name="QC_6_AS.114_1#42b125ad6?vaa=1&amp;vcp=1&amp;vop=1&amp;pid=f5f3142ad&amp;color=0,55,96&amp;vtp=1&amp;bbb=1"/>
              <p:cNvSpPr/>
              <p:nvPr/>
            </p:nvSpPr>
            <p:spPr>
              <a:xfrm>
                <a:off x="502920" y="3354724"/>
                <a:ext cx="10570464" cy="506413"/>
              </a:xfrm>
              <a:prstGeom prst="rect">
                <a:avLst/>
              </a:prstGeom>
              <a:noFill/>
              <a:ln/>
            </p:spPr>
            <p:txBody>
              <a:bodyPr wrap="none" lIns="0" tIns="0" rIns="0" bIns="0" rtlCol="0" anchor="t"/>
              <a:lstStyle/>
              <a:p>
                <a:pPr algn="l" latinLnBrk="1">
                  <a:lnSpc>
                    <a:spcPts val="43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0" i="0" dirty="0">
                    <a:solidFill>
                      <a:srgbClr val="003760"/>
                    </a:solidFill>
                    <a:latin typeface="Times New Roman" pitchFamily="34" charset="0"/>
                    <a:ea typeface="微软雅黑" pitchFamily="34" charset="-122"/>
                    <a:cs typeface="Times New Roman" pitchFamily="34" charset="-120"/>
                  </a:rPr>
                  <a:t>设优弧</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𝐵𝐶</m:t>
                    </m:r>
                  </m:oMath>
                </a14:m>
                <a:r>
                  <a:rPr lang="en-US" altLang="zh-CN" sz="1800" b="0" i="0" dirty="0">
                    <a:solidFill>
                      <a:srgbClr val="003760"/>
                    </a:solidFill>
                    <a:latin typeface="Times New Roman" pitchFamily="34" charset="0"/>
                    <a:ea typeface="微软雅黑" pitchFamily="34" charset="-122"/>
                    <a:cs typeface="Times New Roman" pitchFamily="34" charset="-120"/>
                  </a:rPr>
                  <a:t>所在圆的圆心为</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𝑂</m:t>
                    </m:r>
                  </m:oMath>
                </a14:m>
                <a:r>
                  <a:rPr lang="en-US" altLang="zh-CN" sz="1800" b="0" i="0" dirty="0">
                    <a:solidFill>
                      <a:srgbClr val="003760"/>
                    </a:solidFill>
                    <a:latin typeface="Times New Roman" pitchFamily="34" charset="0"/>
                    <a:ea typeface="微软雅黑" pitchFamily="34" charset="-122"/>
                    <a:cs typeface="Times New Roman" pitchFamily="34" charset="-120"/>
                  </a:rPr>
                  <a:t>，连接</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𝑂𝐴</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𝑂𝐵</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𝑂𝐶</m:t>
                    </m:r>
                  </m:oMath>
                </a14:m>
                <a:r>
                  <a:rPr lang="en-US" altLang="zh-CN" sz="1800" b="0" i="0" dirty="0">
                    <a:solidFill>
                      <a:srgbClr val="003760"/>
                    </a:solidFill>
                    <a:latin typeface="Times New Roman" pitchFamily="34" charset="0"/>
                    <a:ea typeface="微软雅黑" pitchFamily="34" charset="-122"/>
                    <a:cs typeface="Times New Roman" pitchFamily="34" charset="-120"/>
                  </a:rPr>
                  <a:t>，如图，可知</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𝑂𝐵</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𝐴𝐵</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𝑂𝐴𝐵</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𝐵𝐴𝐶</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p:txBody>
          </p:sp>
        </mc:Choice>
        <mc:Fallback xmlns="">
          <p:sp>
            <p:nvSpPr>
              <p:cNvPr id="6" name="QC_6_AS.114_1#42b125ad6?vaa=1&amp;vcp=1&amp;vop=1&amp;pid=f5f3142ad&amp;color=0,55,96&amp;vtp=1&amp;bbb=1"/>
              <p:cNvSpPr>
                <a:spLocks noRot="1" noChangeAspect="1" noMove="1" noResize="1" noEditPoints="1" noAdjustHandles="1" noChangeArrowheads="1" noChangeShapeType="1" noTextEdit="1"/>
              </p:cNvSpPr>
              <p:nvPr/>
            </p:nvSpPr>
            <p:spPr>
              <a:xfrm>
                <a:off x="502920" y="3354724"/>
                <a:ext cx="10570464" cy="506413"/>
              </a:xfrm>
              <a:prstGeom prst="rect">
                <a:avLst/>
              </a:prstGeom>
              <a:blipFill>
                <a:blip r:embed="rId6"/>
                <a:stretch>
                  <a:fillRect l="-1384" b="-16867"/>
                </a:stretch>
              </a:blipFill>
              <a:ln/>
            </p:spPr>
            <p:txBody>
              <a:bodyPr/>
              <a:lstStyle/>
              <a:p>
                <a:r>
                  <a:rPr lang="zh-CN" altLang="en-US">
                    <a:noFill/>
                  </a:rPr>
                  <a:t> </a:t>
                </a:r>
              </a:p>
            </p:txBody>
          </p:sp>
        </mc:Fallback>
      </mc:AlternateContent>
      <p:pic>
        <p:nvPicPr>
          <p:cNvPr id="7" name="QC_6_AS.114_2#42b125ad6?vaa=1&amp;vcp=1&amp;vop=1&amp;pid=f5f3142ad&amp;color=0,55,96&amp;tib=255,255,255&amp;vtp=1" descr="preencoded.png"/>
          <p:cNvPicPr>
            <a:picLocks noChangeAspect="1"/>
          </p:cNvPicPr>
          <p:nvPr/>
        </p:nvPicPr>
        <p:blipFill>
          <a:blip r:embed="rId7">
            <a:clrChange>
              <a:clrFrom>
                <a:srgbClr val="FFFFFF"/>
              </a:clrFrom>
              <a:clrTo>
                <a:srgbClr val="FFFFFF">
                  <a:alpha val="0"/>
                </a:srgbClr>
              </a:clrTo>
            </a:clrChange>
          </a:blip>
          <a:stretch>
            <a:fillRect/>
          </a:stretch>
        </p:blipFill>
        <p:spPr>
          <a:xfrm>
            <a:off x="5193792" y="3989661"/>
            <a:ext cx="1197864" cy="868680"/>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xmlns:a14="http://schemas.microsoft.com/office/drawing/2010/main">
        <mc:Choice Requires="a14">
          <p:sp>
            <p:nvSpPr>
              <p:cNvPr id="8" name="QC_6_AS.114_3#42b125ad6?vaa=1&amp;vcp=1&amp;vop=1&amp;pid=f5f3142ad&amp;color=0,55,96&amp;vtp=1&amp;bbb=1&amp;hb=1"/>
              <p:cNvSpPr/>
              <p:nvPr/>
            </p:nvSpPr>
            <p:spPr>
              <a:xfrm>
                <a:off x="502920" y="4992961"/>
                <a:ext cx="10570464" cy="1065784"/>
              </a:xfrm>
              <a:prstGeom prst="rect">
                <a:avLst/>
              </a:prstGeom>
              <a:noFill/>
              <a:ln/>
            </p:spPr>
            <p:txBody>
              <a:bodyPr wrap="none" lIns="0" tIns="0" rIns="0" bIns="0" rtlCol="0" anchor="t"/>
              <a:lstStyle/>
              <a:p>
                <a:pPr algn="l" latinLnBrk="1">
                  <a:lnSpc>
                    <a:spcPts val="4400"/>
                  </a:lnSpc>
                </a:pPr>
                <a:r>
                  <a:rPr lang="en-US" altLang="zh-CN" sz="1800" b="0" i="0" dirty="0">
                    <a:solidFill>
                      <a:srgbClr val="003760"/>
                    </a:solidFill>
                    <a:latin typeface="Times New Roman" pitchFamily="34" charset="0"/>
                    <a:ea typeface="微软雅黑" pitchFamily="34" charset="-122"/>
                    <a:cs typeface="Times New Roman" pitchFamily="34" charset="-120"/>
                  </a:rPr>
                  <a:t>设圆</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𝑂</m:t>
                    </m:r>
                  </m:oMath>
                </a14:m>
                <a:r>
                  <a:rPr lang="en-US" altLang="zh-CN" sz="1800" b="0" i="0" dirty="0">
                    <a:solidFill>
                      <a:srgbClr val="003760"/>
                    </a:solidFill>
                    <a:latin typeface="Times New Roman" pitchFamily="34" charset="0"/>
                    <a:ea typeface="微软雅黑" pitchFamily="34" charset="-122"/>
                    <a:cs typeface="Times New Roman" pitchFamily="34" charset="-120"/>
                  </a:rPr>
                  <a:t>的半径为</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𝑟</m:t>
                    </m:r>
                  </m:oMath>
                </a14:m>
                <a:r>
                  <a:rPr lang="en-US" altLang="zh-CN" sz="1800" b="0" i="0" dirty="0">
                    <a:solidFill>
                      <a:srgbClr val="003760"/>
                    </a:solidFill>
                    <a:latin typeface="Times New Roman" pitchFamily="34" charset="0"/>
                    <a:ea typeface="微软雅黑" pitchFamily="34" charset="-122"/>
                    <a:cs typeface="Times New Roman" pitchFamily="34" charset="-120"/>
                  </a:rPr>
                  <a:t>，依题意有</a:t>
                </a:r>
                <a14:m>
                  <m:oMath xmlns:m="http://schemas.openxmlformats.org/officeDocument/2006/math">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𝑟</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𝑂𝐴</m:t>
                        </m:r>
                      </m:num>
                      <m:den>
                        <m:r>
                          <a:rPr lang="en-US" altLang="zh-CN" sz="1800" b="0" i="0">
                            <a:solidFill>
                              <a:srgbClr val="003760"/>
                            </a:solidFill>
                            <a:latin typeface="Cambria Math" pitchFamily="34" charset="0"/>
                            <a:ea typeface="Cambria Math" pitchFamily="34" charset="-122"/>
                            <a:cs typeface="Cambria Math" pitchFamily="34" charset="-120"/>
                          </a:rPr>
                          <m:t>2</m:t>
                        </m:r>
                        <m:r>
                          <a:rPr lang="en-US" altLang="zh-CN" sz="1800" b="0" i="0">
                            <a:solidFill>
                              <a:srgbClr val="003760"/>
                            </a:solidFill>
                            <a:latin typeface="Cambria Math" pitchFamily="34" charset="0"/>
                            <a:ea typeface="Cambria Math" pitchFamily="34" charset="-122"/>
                            <a:cs typeface="Cambria Math" pitchFamily="34" charset="-120"/>
                          </a:rPr>
                          <m:t>𝑟</m:t>
                        </m:r>
                      </m:den>
                    </m:f>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9</m:t>
                        </m:r>
                      </m:num>
                      <m:den>
                        <m:r>
                          <a:rPr lang="en-US" altLang="zh-CN" sz="1800" b="0" i="0">
                            <a:solidFill>
                              <a:srgbClr val="003760"/>
                            </a:solidFill>
                            <a:latin typeface="Cambria Math" pitchFamily="34" charset="0"/>
                            <a:ea typeface="Cambria Math" pitchFamily="34" charset="-122"/>
                            <a:cs typeface="Cambria Math" pitchFamily="34" charset="-120"/>
                          </a:rPr>
                          <m:t>5</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，即</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𝑟</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5</m:t>
                        </m:r>
                      </m:num>
                      <m:den>
                        <m:r>
                          <a:rPr lang="en-US" altLang="zh-CN" sz="1800" b="0" i="0">
                            <a:solidFill>
                              <a:srgbClr val="003760"/>
                            </a:solidFill>
                            <a:latin typeface="Cambria Math" pitchFamily="34" charset="0"/>
                            <a:ea typeface="Cambria Math" pitchFamily="34" charset="-122"/>
                            <a:cs typeface="Cambria Math" pitchFamily="34" charset="-120"/>
                          </a:rPr>
                          <m:t>13</m:t>
                        </m:r>
                      </m:den>
                    </m:f>
                    <m:r>
                      <a:rPr lang="en-US" altLang="zh-CN" sz="1800" b="0" i="0" smtClean="0">
                        <a:solidFill>
                          <a:srgbClr val="003760"/>
                        </a:solidFill>
                        <a:latin typeface="Cambria Math" pitchFamily="34" charset="0"/>
                        <a:ea typeface="Cambria Math" pitchFamily="34" charset="-122"/>
                        <a:cs typeface="Cambria Math" pitchFamily="34" charset="-120"/>
                      </a:rPr>
                      <m:t>𝑂𝐴</m:t>
                    </m:r>
                  </m:oMath>
                </a14:m>
                <a:r>
                  <a:rPr lang="en-US" altLang="zh-CN" sz="1800" b="0" i="0" dirty="0">
                    <a:solidFill>
                      <a:srgbClr val="003760"/>
                    </a:solidFill>
                    <a:latin typeface="Times New Roman" pitchFamily="34" charset="0"/>
                    <a:ea typeface="微软雅黑" pitchFamily="34" charset="-122"/>
                    <a:cs typeface="Times New Roman" pitchFamily="34" charset="-120"/>
                  </a:rPr>
                  <a:t>，所以</a:t>
                </a:r>
                <a14:m>
                  <m:oMath xmlns:m="http://schemas.openxmlformats.org/officeDocument/2006/math">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𝑂𝐴𝐵</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5</m:t>
                        </m:r>
                      </m:num>
                      <m:den>
                        <m:r>
                          <a:rPr lang="en-US" altLang="zh-CN" sz="1800" b="0" i="0">
                            <a:solidFill>
                              <a:srgbClr val="003760"/>
                            </a:solidFill>
                            <a:latin typeface="Cambria Math" pitchFamily="34" charset="0"/>
                            <a:ea typeface="Cambria Math" pitchFamily="34" charset="-122"/>
                            <a:cs typeface="Cambria Math" pitchFamily="34" charset="-120"/>
                          </a:rPr>
                          <m:t>13</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 </a:t>
                </a:r>
              </a:p>
              <a:p>
                <a:pPr latinLnBrk="1">
                  <a:lnSpc>
                    <a:spcPts val="4300"/>
                  </a:lnSpc>
                </a:pPr>
                <a14:m>
                  <m:oMath xmlns:m="http://schemas.openxmlformats.org/officeDocument/2006/math">
                    <m:r>
                      <m:rPr>
                        <m:sty m:val="p"/>
                      </m:rPr>
                      <a:rPr lang="en-US" altLang="zh-CN" b="0" i="0" smtClean="0">
                        <a:solidFill>
                          <a:srgbClr val="003760"/>
                        </a:solidFill>
                        <a:latin typeface="Cambria Math" pitchFamily="34" charset="0"/>
                        <a:ea typeface="Cambria Math" pitchFamily="34" charset="-122"/>
                        <a:cs typeface="Cambria Math" pitchFamily="34" charset="-120"/>
                      </a:rPr>
                      <m:t>cos</m:t>
                    </m:r>
                    <m:r>
                      <a:rPr lang="en-US" altLang="zh-CN" b="0" i="0" smtClean="0">
                        <a:solidFill>
                          <a:srgbClr val="003760"/>
                        </a:solidFill>
                        <a:latin typeface="Cambria Math" pitchFamily="34" charset="0"/>
                        <a:ea typeface="Cambria Math" pitchFamily="34" charset="-122"/>
                        <a:cs typeface="Cambria Math" pitchFamily="34" charset="-120"/>
                      </a:rPr>
                      <m:t>∠</m:t>
                    </m:r>
                    <m:r>
                      <a:rPr lang="en-US" altLang="zh-CN" b="0" i="0" smtClean="0">
                        <a:solidFill>
                          <a:srgbClr val="003760"/>
                        </a:solidFill>
                        <a:latin typeface="Cambria Math" pitchFamily="34" charset="0"/>
                        <a:ea typeface="Cambria Math" pitchFamily="34" charset="-122"/>
                        <a:cs typeface="Cambria Math" pitchFamily="34" charset="-120"/>
                      </a:rPr>
                      <m:t>𝐵𝐴𝐶</m:t>
                    </m:r>
                    <m:r>
                      <a:rPr lang="en-US" altLang="zh-CN" b="0" i="0" smtClean="0">
                        <a:solidFill>
                          <a:srgbClr val="003760"/>
                        </a:solidFill>
                        <a:latin typeface="Cambria Math" pitchFamily="34" charset="0"/>
                        <a:ea typeface="Cambria Math" pitchFamily="34" charset="-122"/>
                        <a:cs typeface="Cambria Math" pitchFamily="34" charset="-120"/>
                      </a:rPr>
                      <m:t>=1−2</m:t>
                    </m:r>
                    <m:sSup>
                      <m:sSupPr>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sSupPr>
                      <m:e>
                        <m:r>
                          <m:rPr>
                            <m:sty m:val="p"/>
                          </m:rPr>
                          <a:rPr lang="en-US" altLang="zh-CN" b="0" i="0">
                            <a:solidFill>
                              <a:srgbClr val="003760"/>
                            </a:solidFill>
                            <a:latin typeface="Cambria Math" pitchFamily="34" charset="0"/>
                            <a:ea typeface="Cambria Math" pitchFamily="34" charset="-122"/>
                            <a:cs typeface="Cambria Math" pitchFamily="34" charset="-120"/>
                          </a:rPr>
                          <m:t>sin</m:t>
                        </m:r>
                      </m:e>
                      <m:sup>
                        <m:r>
                          <a:rPr lang="en-US" altLang="zh-CN" b="0" i="0">
                            <a:solidFill>
                              <a:srgbClr val="003760"/>
                            </a:solidFill>
                            <a:latin typeface="Cambria Math" pitchFamily="34" charset="0"/>
                            <a:ea typeface="Cambria Math" pitchFamily="34" charset="-122"/>
                            <a:cs typeface="Cambria Math" pitchFamily="34" charset="-120"/>
                          </a:rPr>
                          <m:t>2</m:t>
                        </m:r>
                      </m:sup>
                    </m:sSup>
                    <m:r>
                      <a:rPr lang="en-US" altLang="zh-CN" b="0" i="0" smtClean="0">
                        <a:solidFill>
                          <a:srgbClr val="003760"/>
                        </a:solidFill>
                        <a:latin typeface="Cambria Math" pitchFamily="34" charset="0"/>
                        <a:ea typeface="Cambria Math" pitchFamily="34" charset="-122"/>
                        <a:cs typeface="Cambria Math" pitchFamily="34" charset="-120"/>
                      </a:rPr>
                      <m:t>∠</m:t>
                    </m:r>
                    <m:r>
                      <a:rPr lang="en-US" altLang="zh-CN" b="0" i="0" smtClean="0">
                        <a:solidFill>
                          <a:srgbClr val="003760"/>
                        </a:solidFill>
                        <a:latin typeface="Cambria Math" pitchFamily="34" charset="0"/>
                        <a:ea typeface="Cambria Math" pitchFamily="34" charset="-122"/>
                        <a:cs typeface="Cambria Math" pitchFamily="34" charset="-120"/>
                      </a:rPr>
                      <m:t>𝑂𝐴𝐵</m:t>
                    </m:r>
                    <m:r>
                      <a:rPr lang="en-US" altLang="zh-CN" b="0" i="0" smtClean="0">
                        <a:solidFill>
                          <a:srgbClr val="003760"/>
                        </a:solidFill>
                        <a:latin typeface="Cambria Math" pitchFamily="34" charset="0"/>
                        <a:ea typeface="Cambria Math" pitchFamily="34" charset="-122"/>
                        <a:cs typeface="Cambria Math" pitchFamily="34" charset="-120"/>
                      </a:rPr>
                      <m:t>=</m:t>
                    </m:r>
                    <m:f>
                      <m:fPr>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b="0" i="0">
                            <a:solidFill>
                              <a:srgbClr val="003760"/>
                            </a:solidFill>
                            <a:latin typeface="Cambria Math" pitchFamily="34" charset="0"/>
                            <a:ea typeface="Cambria Math" pitchFamily="34" charset="-122"/>
                            <a:cs typeface="Cambria Math" pitchFamily="34" charset="-120"/>
                          </a:rPr>
                          <m:t>119</m:t>
                        </m:r>
                      </m:num>
                      <m:den>
                        <m:r>
                          <a:rPr lang="en-US" altLang="zh-CN" b="0" i="0">
                            <a:solidFill>
                              <a:srgbClr val="003760"/>
                            </a:solidFill>
                            <a:latin typeface="Cambria Math" pitchFamily="34" charset="0"/>
                            <a:ea typeface="Cambria Math" pitchFamily="34" charset="-122"/>
                            <a:cs typeface="Cambria Math" pitchFamily="34" charset="-120"/>
                          </a:rPr>
                          <m:t>169</m:t>
                        </m:r>
                      </m:den>
                    </m:f>
                  </m:oMath>
                </a14:m>
                <a:r>
                  <a:rPr lang="zh-CN" altLang="en-US" b="0" i="0" kern="0" dirty="0">
                    <a:solidFill>
                      <a:srgbClr val="003760"/>
                    </a:solidFill>
                    <a:latin typeface="Times New Roman" pitchFamily="34" charset="0"/>
                    <a:ea typeface="微软雅黑" pitchFamily="34" charset="-122"/>
                    <a:cs typeface="Times New Roman" pitchFamily="34" charset="-120"/>
                  </a:rPr>
                  <a:t>．</a:t>
                </a:r>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a:solidFill>
                      <a:srgbClr val="003760"/>
                    </a:solidFill>
                    <a:latin typeface="Times New Roman" pitchFamily="34" charset="0"/>
                    <a:ea typeface="微软雅黑" pitchFamily="34" charset="-122"/>
                    <a:cs typeface="Times New Roman" pitchFamily="34" charset="-120"/>
                  </a:rPr>
                  <a:t>故选</a:t>
                </a:r>
                <a:r>
                  <a:rPr lang="en-US" altLang="zh-CN" b="0" i="0" dirty="0">
                    <a:solidFill>
                      <a:srgbClr val="003760"/>
                    </a:solidFill>
                    <a:latin typeface="Times New Roman" pitchFamily="34" charset="0"/>
                    <a:ea typeface="微软雅黑" pitchFamily="34" charset="-122"/>
                    <a:cs typeface="Times New Roman" pitchFamily="34" charset="-120"/>
                  </a:rPr>
                  <a:t>A.</a:t>
                </a:r>
                <a:endParaRPr lang="en-US" altLang="zh-CN" dirty="0">
                  <a:solidFill>
                    <a:srgbClr val="003760"/>
                  </a:solidFill>
                </a:endParaRPr>
              </a:p>
            </p:txBody>
          </p:sp>
        </mc:Choice>
        <mc:Fallback xmlns="">
          <p:sp>
            <p:nvSpPr>
              <p:cNvPr id="8" name="QC_6_AS.114_3#42b125ad6?vaa=1&amp;vcp=1&amp;vop=1&amp;pid=f5f3142ad&amp;color=0,55,96&amp;vtp=1&amp;bbb=1&amp;hb=1"/>
              <p:cNvSpPr>
                <a:spLocks noRot="1" noChangeAspect="1" noMove="1" noResize="1" noEditPoints="1" noAdjustHandles="1" noChangeArrowheads="1" noChangeShapeType="1" noTextEdit="1"/>
              </p:cNvSpPr>
              <p:nvPr/>
            </p:nvSpPr>
            <p:spPr>
              <a:xfrm>
                <a:off x="502920" y="4992961"/>
                <a:ext cx="10570464" cy="1065784"/>
              </a:xfrm>
              <a:prstGeom prst="rect">
                <a:avLst/>
              </a:prstGeom>
              <a:blipFill>
                <a:blip r:embed="rId8"/>
                <a:stretch>
                  <a:fillRect l="-1384" b="-8000"/>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6">
                                            <p:bg/>
                                          </p:spTgt>
                                        </p:tgtEl>
                                        <p:attrNameLst>
                                          <p:attrName>style.visibility</p:attrName>
                                        </p:attrNameLst>
                                      </p:cBhvr>
                                      <p:to>
                                        <p:strVal val="visible"/>
                                      </p:to>
                                    </p:set>
                                    <p:animEffect transition="in" filter="fade">
                                      <p:cBhvr>
                                        <p:cTn id="7" dur="500"/>
                                        <p:tgtEl>
                                          <p:spTgt spid="6">
                                            <p:bg/>
                                          </p:spTgt>
                                        </p:tgtEl>
                                      </p:cBhvr>
                                    </p:animEffect>
                                    <p:anim calcmode="lin" valueType="num">
                                      <p:cBhvr>
                                        <p:cTn id="8" dur="500" fill="hold"/>
                                        <p:tgtEl>
                                          <p:spTgt spid="6">
                                            <p:bg/>
                                          </p:spTgt>
                                        </p:tgtEl>
                                        <p:attrNameLst>
                                          <p:attrName>ppt_x</p:attrName>
                                        </p:attrNameLst>
                                      </p:cBhvr>
                                      <p:tavLst>
                                        <p:tav tm="0">
                                          <p:val>
                                            <p:strVal val="#ppt_x"/>
                                          </p:val>
                                        </p:tav>
                                        <p:tav tm="100000">
                                          <p:val>
                                            <p:strVal val="#ppt_x"/>
                                          </p:val>
                                        </p:tav>
                                      </p:tavLst>
                                    </p:anim>
                                    <p:anim calcmode="lin" valueType="num">
                                      <p:cBhvr>
                                        <p:cTn id="9" dur="500" fill="hold"/>
                                        <p:tgtEl>
                                          <p:spTgt spid="6">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6">
                                            <p:txEl>
                                              <p:pRg st="0" end="0"/>
                                            </p:txEl>
                                          </p:spTgt>
                                        </p:tgtEl>
                                        <p:attrNameLst>
                                          <p:attrName>style.visibility</p:attrName>
                                        </p:attrNameLst>
                                      </p:cBhvr>
                                      <p:to>
                                        <p:strVal val="visible"/>
                                      </p:to>
                                    </p:set>
                                    <p:animEffect transition="in" filter="fade">
                                      <p:cBhvr>
                                        <p:cTn id="12" dur="500"/>
                                        <p:tgtEl>
                                          <p:spTgt spid="6">
                                            <p:txEl>
                                              <p:pRg st="0" end="0"/>
                                            </p:txEl>
                                          </p:spTgt>
                                        </p:tgtEl>
                                      </p:cBhvr>
                                    </p:animEffect>
                                    <p:anim calcmode="lin" valueType="num">
                                      <p:cBhvr>
                                        <p:cTn id="13"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6">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fade">
                                      <p:cBhvr>
                                        <p:cTn id="17" dur="500"/>
                                        <p:tgtEl>
                                          <p:spTgt spid="7"/>
                                        </p:tgtEl>
                                      </p:cBhvr>
                                    </p:animEffect>
                                    <p:anim calcmode="lin" valueType="num">
                                      <p:cBhvr>
                                        <p:cTn id="18" dur="500" fill="hold"/>
                                        <p:tgtEl>
                                          <p:spTgt spid="7"/>
                                        </p:tgtEl>
                                        <p:attrNameLst>
                                          <p:attrName>ppt_x</p:attrName>
                                        </p:attrNameLst>
                                      </p:cBhvr>
                                      <p:tavLst>
                                        <p:tav tm="0">
                                          <p:val>
                                            <p:strVal val="#ppt_x"/>
                                          </p:val>
                                        </p:tav>
                                        <p:tav tm="100000">
                                          <p:val>
                                            <p:strVal val="#ppt_x"/>
                                          </p:val>
                                        </p:tav>
                                      </p:tavLst>
                                    </p:anim>
                                    <p:anim calcmode="lin" valueType="num">
                                      <p:cBhvr>
                                        <p:cTn id="19" dur="500" fill="hold"/>
                                        <p:tgtEl>
                                          <p:spTgt spid="7"/>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8">
                                            <p:bg/>
                                          </p:spTgt>
                                        </p:tgtEl>
                                        <p:attrNameLst>
                                          <p:attrName>style.visibility</p:attrName>
                                        </p:attrNameLst>
                                      </p:cBhvr>
                                      <p:to>
                                        <p:strVal val="visible"/>
                                      </p:to>
                                    </p:set>
                                    <p:animEffect transition="in" filter="fade">
                                      <p:cBhvr>
                                        <p:cTn id="22" dur="500"/>
                                        <p:tgtEl>
                                          <p:spTgt spid="8">
                                            <p:bg/>
                                          </p:spTgt>
                                        </p:tgtEl>
                                      </p:cBhvr>
                                    </p:animEffect>
                                    <p:anim calcmode="lin" valueType="num">
                                      <p:cBhvr>
                                        <p:cTn id="23" dur="500" fill="hold"/>
                                        <p:tgtEl>
                                          <p:spTgt spid="8">
                                            <p:bg/>
                                          </p:spTgt>
                                        </p:tgtEl>
                                        <p:attrNameLst>
                                          <p:attrName>ppt_x</p:attrName>
                                        </p:attrNameLst>
                                      </p:cBhvr>
                                      <p:tavLst>
                                        <p:tav tm="0">
                                          <p:val>
                                            <p:strVal val="#ppt_x"/>
                                          </p:val>
                                        </p:tav>
                                        <p:tav tm="100000">
                                          <p:val>
                                            <p:strVal val="#ppt_x"/>
                                          </p:val>
                                        </p:tav>
                                      </p:tavLst>
                                    </p:anim>
                                    <p:anim calcmode="lin" valueType="num">
                                      <p:cBhvr>
                                        <p:cTn id="24" dur="500" fill="hold"/>
                                        <p:tgtEl>
                                          <p:spTgt spid="8">
                                            <p:bg/>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8">
                                            <p:txEl>
                                              <p:pRg st="0" end="0"/>
                                            </p:txEl>
                                          </p:spTgt>
                                        </p:tgtEl>
                                        <p:attrNameLst>
                                          <p:attrName>style.visibility</p:attrName>
                                        </p:attrNameLst>
                                      </p:cBhvr>
                                      <p:to>
                                        <p:strVal val="visible"/>
                                      </p:to>
                                    </p:set>
                                    <p:animEffect transition="in" filter="fade">
                                      <p:cBhvr>
                                        <p:cTn id="27" dur="500"/>
                                        <p:tgtEl>
                                          <p:spTgt spid="8">
                                            <p:txEl>
                                              <p:pRg st="0" end="0"/>
                                            </p:txEl>
                                          </p:spTgt>
                                        </p:tgtEl>
                                      </p:cBhvr>
                                    </p:animEffect>
                                    <p:anim calcmode="lin" valueType="num">
                                      <p:cBhvr>
                                        <p:cTn id="28" dur="500" fill="hold"/>
                                        <p:tgtEl>
                                          <p:spTgt spid="8">
                                            <p:txEl>
                                              <p:pRg st="0" end="0"/>
                                            </p:txEl>
                                          </p:spTgt>
                                        </p:tgtEl>
                                        <p:attrNameLst>
                                          <p:attrName>ppt_x</p:attrName>
                                        </p:attrNameLst>
                                      </p:cBhvr>
                                      <p:tavLst>
                                        <p:tav tm="0">
                                          <p:val>
                                            <p:strVal val="#ppt_x"/>
                                          </p:val>
                                        </p:tav>
                                        <p:tav tm="100000">
                                          <p:val>
                                            <p:strVal val="#ppt_x"/>
                                          </p:val>
                                        </p:tav>
                                      </p:tavLst>
                                    </p:anim>
                                    <p:anim calcmode="lin" valueType="num">
                                      <p:cBhvr>
                                        <p:cTn id="29" dur="500" fill="hold"/>
                                        <p:tgtEl>
                                          <p:spTgt spid="8">
                                            <p:txEl>
                                              <p:pRg st="0" end="0"/>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8">
                                            <p:txEl>
                                              <p:pRg st="1" end="1"/>
                                            </p:txEl>
                                          </p:spTgt>
                                        </p:tgtEl>
                                        <p:attrNameLst>
                                          <p:attrName>style.visibility</p:attrName>
                                        </p:attrNameLst>
                                      </p:cBhvr>
                                      <p:to>
                                        <p:strVal val="visible"/>
                                      </p:to>
                                    </p:set>
                                    <p:animEffect transition="in" filter="fade">
                                      <p:cBhvr>
                                        <p:cTn id="32" dur="500"/>
                                        <p:tgtEl>
                                          <p:spTgt spid="8">
                                            <p:txEl>
                                              <p:pRg st="1" end="1"/>
                                            </p:txEl>
                                          </p:spTgt>
                                        </p:tgtEl>
                                      </p:cBhvr>
                                    </p:animEffect>
                                    <p:anim calcmode="lin" valueType="num">
                                      <p:cBhvr>
                                        <p:cTn id="33" dur="500" fill="hold"/>
                                        <p:tgtEl>
                                          <p:spTgt spid="8">
                                            <p:txEl>
                                              <p:pRg st="1" end="1"/>
                                            </p:txEl>
                                          </p:spTgt>
                                        </p:tgtEl>
                                        <p:attrNameLst>
                                          <p:attrName>ppt_x</p:attrName>
                                        </p:attrNameLst>
                                      </p:cBhvr>
                                      <p:tavLst>
                                        <p:tav tm="0">
                                          <p:val>
                                            <p:strVal val="#ppt_x"/>
                                          </p:val>
                                        </p:tav>
                                        <p:tav tm="100000">
                                          <p:val>
                                            <p:strVal val="#ppt_x"/>
                                          </p:val>
                                        </p:tav>
                                      </p:tavLst>
                                    </p:anim>
                                    <p:anim calcmode="lin" valueType="num">
                                      <p:cBhvr>
                                        <p:cTn id="34" dur="500" fill="hold"/>
                                        <p:tgtEl>
                                          <p:spTgt spid="8">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42" presetClass="entr" presetSubtype="0" fill="hold" grpId="0" nodeType="clickEffect">
                                  <p:stCondLst>
                                    <p:cond delay="0"/>
                                  </p:stCondLst>
                                  <p:childTnLst>
                                    <p:set>
                                      <p:cBhvr>
                                        <p:cTn id="38" dur="1" fill="hold">
                                          <p:stCondLst>
                                            <p:cond delay="0"/>
                                          </p:stCondLst>
                                        </p:cTn>
                                        <p:tgtEl>
                                          <p:spTgt spid="4">
                                            <p:bg/>
                                          </p:spTgt>
                                        </p:tgtEl>
                                        <p:attrNameLst>
                                          <p:attrName>style.visibility</p:attrName>
                                        </p:attrNameLst>
                                      </p:cBhvr>
                                      <p:to>
                                        <p:strVal val="visible"/>
                                      </p:to>
                                    </p:set>
                                    <p:animEffect transition="in" filter="fade">
                                      <p:cBhvr>
                                        <p:cTn id="39" dur="500"/>
                                        <p:tgtEl>
                                          <p:spTgt spid="4">
                                            <p:bg/>
                                          </p:spTgt>
                                        </p:tgtEl>
                                      </p:cBhvr>
                                    </p:animEffect>
                                    <p:anim calcmode="lin" valueType="num">
                                      <p:cBhvr>
                                        <p:cTn id="40" dur="500" fill="hold"/>
                                        <p:tgtEl>
                                          <p:spTgt spid="4">
                                            <p:bg/>
                                          </p:spTgt>
                                        </p:tgtEl>
                                        <p:attrNameLst>
                                          <p:attrName>ppt_x</p:attrName>
                                        </p:attrNameLst>
                                      </p:cBhvr>
                                      <p:tavLst>
                                        <p:tav tm="0">
                                          <p:val>
                                            <p:strVal val="#ppt_x"/>
                                          </p:val>
                                        </p:tav>
                                        <p:tav tm="100000">
                                          <p:val>
                                            <p:strVal val="#ppt_x"/>
                                          </p:val>
                                        </p:tav>
                                      </p:tavLst>
                                    </p:anim>
                                    <p:anim calcmode="lin" valueType="num">
                                      <p:cBhvr>
                                        <p:cTn id="41" dur="500" fill="hold"/>
                                        <p:tgtEl>
                                          <p:spTgt spid="4">
                                            <p:bg/>
                                          </p:spTgt>
                                        </p:tgtEl>
                                        <p:attrNameLst>
                                          <p:attrName>ppt_y</p:attrName>
                                        </p:attrNameLst>
                                      </p:cBhvr>
                                      <p:tavLst>
                                        <p:tav tm="0">
                                          <p:val>
                                            <p:strVal val="#ppt_y+.1"/>
                                          </p:val>
                                        </p:tav>
                                        <p:tav tm="100000">
                                          <p:val>
                                            <p:strVal val="#ppt_y"/>
                                          </p:val>
                                        </p:tav>
                                      </p:tavLst>
                                    </p:anim>
                                  </p:childTnLst>
                                </p:cTn>
                              </p:par>
                              <p:par>
                                <p:cTn id="42" presetID="42" presetClass="entr" presetSubtype="0" fill="hold" grpId="0" nodeType="withEffect">
                                  <p:stCondLst>
                                    <p:cond delay="0"/>
                                  </p:stCondLst>
                                  <p:childTnLst>
                                    <p:set>
                                      <p:cBhvr>
                                        <p:cTn id="43" dur="1" fill="hold">
                                          <p:stCondLst>
                                            <p:cond delay="0"/>
                                          </p:stCondLst>
                                        </p:cTn>
                                        <p:tgtEl>
                                          <p:spTgt spid="4">
                                            <p:txEl>
                                              <p:pRg st="0" end="0"/>
                                            </p:txEl>
                                          </p:spTgt>
                                        </p:tgtEl>
                                        <p:attrNameLst>
                                          <p:attrName>style.visibility</p:attrName>
                                        </p:attrNameLst>
                                      </p:cBhvr>
                                      <p:to>
                                        <p:strVal val="visible"/>
                                      </p:to>
                                    </p:set>
                                    <p:animEffect transition="in" filter="fade">
                                      <p:cBhvr>
                                        <p:cTn id="44" dur="500"/>
                                        <p:tgtEl>
                                          <p:spTgt spid="4">
                                            <p:txEl>
                                              <p:pRg st="0" end="0"/>
                                            </p:txEl>
                                          </p:spTgt>
                                        </p:tgtEl>
                                      </p:cBhvr>
                                    </p:animEffect>
                                    <p:anim calcmode="lin" valueType="num">
                                      <p:cBhvr>
                                        <p:cTn id="45"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46" dur="50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6" grpId="0" build="p" animBg="1"/>
      <p:bldP spid="8" grpId="0" build="p" animBg="1"/>
    </p:bldLst>
  </p:timing>
</p:sld>
</file>

<file path=ppt/slides/slide55.xml><?xml version="1.0" encoding="utf-8"?>
<p:sld xmlns:a="http://schemas.openxmlformats.org/drawingml/2006/main" xmlns:r="http://schemas.openxmlformats.org/officeDocument/2006/relationships" xmlns:p="http://schemas.openxmlformats.org/presentationml/2006/main">
  <p:cSld name="Slide 51&amp;si=51">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O_6_BD.117_1#3e95c989a?vcp=1&amp;vop=1&amp;pid=f5f3142ad&amp;color=0,55,96&amp;vtp=1&amp;bt=1&amp;bbb=1"/>
              <p:cNvSpPr/>
              <p:nvPr/>
            </p:nvSpPr>
            <p:spPr>
              <a:xfrm>
                <a:off x="502920" y="825454"/>
                <a:ext cx="10570464" cy="491046"/>
              </a:xfrm>
              <a:prstGeom prst="rect">
                <a:avLst/>
              </a:prstGeom>
              <a:noFill/>
              <a:ln/>
            </p:spPr>
            <p:txBody>
              <a:bodyPr wrap="none" lIns="0" tIns="0" rIns="0" bIns="0" rtlCol="0" anchor="t"/>
              <a:lstStyle/>
              <a:p>
                <a:pPr algn="l" latinLnBrk="1">
                  <a:lnSpc>
                    <a:spcPts val="4200"/>
                  </a:lnSpc>
                </a:pPr>
                <a:r>
                  <a:rPr lang="en-US" altLang="zh-CN" sz="1800" b="1" i="0" dirty="0">
                    <a:solidFill>
                      <a:srgbClr val="003760"/>
                    </a:solidFill>
                    <a:latin typeface="Times New Roman" pitchFamily="34" charset="0"/>
                    <a:ea typeface="微软雅黑" pitchFamily="34" charset="-122"/>
                    <a:cs typeface="Times New Roman" pitchFamily="34" charset="-120"/>
                  </a:rPr>
                  <a:t>10.</a:t>
                </a:r>
                <a:r>
                  <a:rPr lang="en-US" altLang="zh-CN" sz="1800" b="0" i="0" dirty="0">
                    <a:solidFill>
                      <a:srgbClr val="003760"/>
                    </a:solidFill>
                    <a:latin typeface="Times New Roman" pitchFamily="34" charset="0"/>
                    <a:ea typeface="微软雅黑" pitchFamily="34" charset="-122"/>
                    <a:cs typeface="Times New Roman" pitchFamily="34" charset="-120"/>
                  </a:rPr>
                  <a:t>在</a:t>
                </a:r>
                <a14:m>
                  <m:oMath xmlns:m="http://schemas.openxmlformats.org/officeDocument/2006/math">
                    <m:r>
                      <m:rPr>
                        <m:nor/>
                      </m:rPr>
                      <a:rPr lang="en-US" altLang="zh-CN" sz="1800" b="0" i="0">
                        <a:solidFill>
                          <a:srgbClr val="003760"/>
                        </a:solidFill>
                        <a:latin typeface="SimSun" pitchFamily="34" charset="0"/>
                        <a:ea typeface="SimSun" pitchFamily="34" charset="-122"/>
                        <a:cs typeface="SimSun"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𝐴𝐵𝐶</m:t>
                    </m:r>
                  </m:oMath>
                </a14:m>
                <a:r>
                  <a:rPr lang="en-US" altLang="zh-CN" sz="1800" b="0" i="0" dirty="0">
                    <a:solidFill>
                      <a:srgbClr val="003760"/>
                    </a:solidFill>
                    <a:latin typeface="Times New Roman" pitchFamily="34" charset="0"/>
                    <a:ea typeface="微软雅黑" pitchFamily="34" charset="-122"/>
                    <a:cs typeface="Times New Roman" pitchFamily="34" charset="-120"/>
                  </a:rPr>
                  <a:t>中，</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𝐵</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4</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，求</a:t>
                </a:r>
                <a14:m>
                  <m:oMath xmlns:m="http://schemas.openxmlformats.org/officeDocument/2006/math">
                    <m:r>
                      <m:rPr>
                        <m:nor/>
                      </m:rPr>
                      <a:rPr lang="en-US" altLang="zh-CN" sz="1800" b="0" i="0">
                        <a:solidFill>
                          <a:srgbClr val="003760"/>
                        </a:solidFill>
                        <a:latin typeface="Cambria Math" pitchFamily="34" charset="0"/>
                        <a:ea typeface="Cambria Math" pitchFamily="34" charset="-122"/>
                        <a:cs typeface="Cambria Math" pitchFamily="34" charset="-120"/>
                      </a:rPr>
                      <m:t>sin</m:t>
                    </m:r>
                    <m:r>
                      <a:rPr lang="en-US" altLang="zh-CN" sz="1800" b="0" i="0">
                        <a:solidFill>
                          <a:srgbClr val="003760"/>
                        </a:solidFill>
                        <a:latin typeface="Cambria Math" pitchFamily="34" charset="0"/>
                        <a:ea typeface="Cambria Math" pitchFamily="34" charset="-122"/>
                        <a:cs typeface="Cambria Math" pitchFamily="34" charset="-120"/>
                      </a:rPr>
                      <m:t>𝐴</m:t>
                    </m:r>
                    <m:r>
                      <a:rPr lang="en-US" altLang="zh-CN" sz="1800" b="0" i="0">
                        <a:solidFill>
                          <a:srgbClr val="003760"/>
                        </a:solidFill>
                        <a:latin typeface="Cambria Math" pitchFamily="34" charset="0"/>
                        <a:ea typeface="Cambria Math" pitchFamily="34" charset="-122"/>
                        <a:cs typeface="Cambria Math" pitchFamily="34" charset="-120"/>
                      </a:rPr>
                      <m:t>⋅</m:t>
                    </m:r>
                    <m:r>
                      <m:rPr>
                        <m:nor/>
                      </m:rPr>
                      <a:rPr lang="en-US" altLang="zh-CN" sz="1800" b="0" i="0">
                        <a:solidFill>
                          <a:srgbClr val="003760"/>
                        </a:solidFill>
                        <a:latin typeface="Cambria Math" pitchFamily="34" charset="0"/>
                        <a:ea typeface="Cambria Math" pitchFamily="34" charset="-122"/>
                        <a:cs typeface="Cambria Math" pitchFamily="34" charset="-120"/>
                      </a:rPr>
                      <m:t>sin</m:t>
                    </m:r>
                    <m:r>
                      <a:rPr lang="en-US" altLang="zh-CN" sz="1800" b="0" i="0">
                        <a:solidFill>
                          <a:srgbClr val="003760"/>
                        </a:solidFill>
                        <a:latin typeface="Cambria Math" pitchFamily="34" charset="0"/>
                        <a:ea typeface="Cambria Math" pitchFamily="34" charset="-122"/>
                        <a:cs typeface="Cambria Math" pitchFamily="34" charset="-120"/>
                      </a:rPr>
                      <m:t>𝐶</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的最值.</a:t>
                </a:r>
                <a:endParaRPr lang="en-US" altLang="zh-CN" sz="1800" dirty="0"/>
              </a:p>
            </p:txBody>
          </p:sp>
        </mc:Choice>
        <mc:Fallback xmlns="">
          <p:sp>
            <p:nvSpPr>
              <p:cNvPr id="2" name="QO_6_BD.117_1#3e95c989a?vcp=1&amp;vop=1&amp;pid=f5f3142ad&amp;color=0,55,96&amp;vtp=1&amp;bt=1&amp;bbb=1"/>
              <p:cNvSpPr>
                <a:spLocks noRot="1" noChangeAspect="1" noMove="1" noResize="1" noEditPoints="1" noAdjustHandles="1" noChangeArrowheads="1" noChangeShapeType="1" noTextEdit="1"/>
              </p:cNvSpPr>
              <p:nvPr/>
            </p:nvSpPr>
            <p:spPr>
              <a:xfrm>
                <a:off x="502920" y="825454"/>
                <a:ext cx="10570464" cy="491046"/>
              </a:xfrm>
              <a:prstGeom prst="rect">
                <a:avLst/>
              </a:prstGeom>
              <a:blipFill>
                <a:blip r:embed="rId3"/>
                <a:stretch>
                  <a:fillRect l="-1384" b="-17284"/>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3" name="QO_6_AN.118_1#3e95c989a?vcp=1&amp;vop=1&amp;pid=f5f3142ad&amp;color=0,55,96&amp;vtp=1&amp;bbb=1&amp;hb=1"/>
              <p:cNvSpPr/>
              <p:nvPr/>
            </p:nvSpPr>
            <p:spPr>
              <a:xfrm>
                <a:off x="502920" y="1323168"/>
                <a:ext cx="10570464" cy="2222500"/>
              </a:xfrm>
              <a:prstGeom prst="rect">
                <a:avLst/>
              </a:prstGeom>
              <a:noFill/>
              <a:ln/>
            </p:spPr>
            <p:txBody>
              <a:bodyPr wrap="none" lIns="0" tIns="0" rIns="0" bIns="0" rtlCol="0" anchor="t"/>
              <a:lstStyle/>
              <a:p>
                <a:pPr algn="l" latinLnBrk="1">
                  <a:lnSpc>
                    <a:spcPts val="3500"/>
                  </a:lnSpc>
                </a:pPr>
                <a:r>
                  <a:rPr lang="en-US" altLang="zh-CN" sz="1800" b="1" i="0" dirty="0">
                    <a:solidFill>
                      <a:srgbClr val="003760"/>
                    </a:solidFill>
                    <a:latin typeface="Times New Roman" pitchFamily="34" charset="0"/>
                    <a:ea typeface="微软雅黑" pitchFamily="34" charset="-122"/>
                    <a:cs typeface="Times New Roman" pitchFamily="34" charset="-120"/>
                  </a:rPr>
                  <a:t>【解】</a:t>
                </a:r>
                <a:r>
                  <a:rPr lang="en-US" altLang="zh-CN" sz="1800" b="0" i="0" dirty="0">
                    <a:solidFill>
                      <a:srgbClr val="003760"/>
                    </a:solidFill>
                    <a:latin typeface="Times New Roman" pitchFamily="34" charset="0"/>
                    <a:ea typeface="微软雅黑" pitchFamily="34" charset="-122"/>
                    <a:cs typeface="Times New Roman" pitchFamily="34" charset="-120"/>
                  </a:rPr>
                  <a:t>方法一：</a:t>
                </a:r>
                <a14:m>
                  <m:oMath xmlns:m="http://schemas.openxmlformats.org/officeDocument/2006/math">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𝐴</m:t>
                    </m:r>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𝐶</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cos</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𝐴</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𝐶</m:t>
                    </m:r>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cos</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𝐴</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𝐶</m:t>
                    </m:r>
                    <m:r>
                      <a:rPr lang="en-US" altLang="zh-CN" sz="1800" b="0" i="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latinLnBrk="1">
                  <a:lnSpc>
                    <a:spcPts val="3500"/>
                  </a:lnSpc>
                </a:pPr>
                <a:r>
                  <a:rPr lang="en-US" altLang="zh-CN" b="0" i="0">
                    <a:solidFill>
                      <a:srgbClr val="003760"/>
                    </a:solidFill>
                    <a:latin typeface="Times New Roman" pitchFamily="34" charset="0"/>
                    <a:ea typeface="微软雅黑" pitchFamily="34" charset="-122"/>
                    <a:cs typeface="Times New Roman" pitchFamily="34" charset="-120"/>
                  </a:rPr>
                  <a:t>又</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𝐵</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4</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𝐴</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𝐶</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3</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4</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latinLnBrk="1">
                  <a:lnSpc>
                    <a:spcPts val="3500"/>
                  </a:lnSpc>
                </a:pP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𝐴</m:t>
                    </m:r>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𝐶</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2</m:t>
                        </m:r>
                      </m:den>
                    </m:f>
                    <m:r>
                      <m:rPr>
                        <m:sty m:val="p"/>
                      </m:rPr>
                      <a:rPr lang="en-US" altLang="zh-CN" sz="1800" b="0" i="0">
                        <a:solidFill>
                          <a:srgbClr val="003760"/>
                        </a:solidFill>
                        <a:latin typeface="Cambria Math" pitchFamily="34" charset="0"/>
                        <a:ea typeface="Cambria Math" pitchFamily="34" charset="-122"/>
                        <a:cs typeface="Cambria Math" pitchFamily="34" charset="-120"/>
                      </a:rPr>
                      <m:t>cos</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𝐴</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𝐶</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2</m:t>
                            </m:r>
                          </m:e>
                        </m:rad>
                      </m:num>
                      <m:den>
                        <m:r>
                          <a:rPr lang="en-US" altLang="zh-CN" sz="1800" b="0" i="0">
                            <a:solidFill>
                              <a:srgbClr val="003760"/>
                            </a:solidFill>
                            <a:latin typeface="Cambria Math" pitchFamily="34" charset="0"/>
                            <a:ea typeface="Cambria Math" pitchFamily="34" charset="-122"/>
                            <a:cs typeface="Cambria Math" pitchFamily="34" charset="-120"/>
                          </a:rPr>
                          <m:t>4</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latinLnBrk="1">
                  <a:lnSpc>
                    <a:spcPts val="3500"/>
                  </a:lnSpc>
                </a:pP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3</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4</m:t>
                        </m:r>
                      </m:den>
                    </m:f>
                    <m:r>
                      <a:rPr lang="en-US" altLang="zh-CN" sz="1800" b="0" i="0">
                        <a:solidFill>
                          <a:srgbClr val="003760"/>
                        </a:solidFill>
                        <a:latin typeface="Cambria Math" pitchFamily="34" charset="0"/>
                        <a:ea typeface="Cambria Math" pitchFamily="34" charset="-122"/>
                        <a:cs typeface="Cambria Math" pitchFamily="34" charset="-120"/>
                      </a:rPr>
                      <m:t>&lt;</m:t>
                    </m:r>
                    <m:r>
                      <a:rPr lang="en-US" altLang="zh-CN" sz="1800" b="0" i="0">
                        <a:solidFill>
                          <a:srgbClr val="003760"/>
                        </a:solidFill>
                        <a:latin typeface="Cambria Math" pitchFamily="34" charset="0"/>
                        <a:ea typeface="Cambria Math" pitchFamily="34" charset="-122"/>
                        <a:cs typeface="Cambria Math" pitchFamily="34" charset="-120"/>
                      </a:rPr>
                      <m:t>𝐴</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𝐶</m:t>
                    </m:r>
                    <m:r>
                      <a:rPr lang="en-US" altLang="zh-CN" sz="1800" b="0" i="0">
                        <a:solidFill>
                          <a:srgbClr val="003760"/>
                        </a:solidFill>
                        <a:latin typeface="Cambria Math" pitchFamily="34" charset="0"/>
                        <a:ea typeface="Cambria Math" pitchFamily="34" charset="-122"/>
                        <a:cs typeface="Cambria Math" pitchFamily="34" charset="-120"/>
                      </a:rPr>
                      <m:t>&lt;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3</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4</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2</m:t>
                            </m:r>
                          </m:e>
                        </m:rad>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a:solidFill>
                          <a:srgbClr val="003760"/>
                        </a:solidFill>
                        <a:latin typeface="Cambria Math" pitchFamily="34" charset="0"/>
                        <a:ea typeface="Cambria Math" pitchFamily="34" charset="-122"/>
                        <a:cs typeface="Cambria Math" pitchFamily="34" charset="-120"/>
                      </a:rPr>
                      <m:t>&lt;</m:t>
                    </m:r>
                    <m:r>
                      <m:rPr>
                        <m:sty m:val="p"/>
                      </m:rPr>
                      <a:rPr lang="en-US" altLang="zh-CN" sz="1800" b="0" i="0">
                        <a:solidFill>
                          <a:srgbClr val="003760"/>
                        </a:solidFill>
                        <a:latin typeface="Cambria Math" pitchFamily="34" charset="0"/>
                        <a:ea typeface="Cambria Math" pitchFamily="34" charset="-122"/>
                        <a:cs typeface="Cambria Math" pitchFamily="34" charset="-120"/>
                      </a:rPr>
                      <m:t>cos</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𝐴</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𝐶</m:t>
                    </m:r>
                    <m:r>
                      <a:rPr lang="en-US" altLang="zh-CN" sz="1800" b="0" i="0">
                        <a:solidFill>
                          <a:srgbClr val="003760"/>
                        </a:solidFill>
                        <a:latin typeface="Cambria Math" pitchFamily="34" charset="0"/>
                        <a:ea typeface="Cambria Math" pitchFamily="34" charset="-122"/>
                        <a:cs typeface="Cambria Math" pitchFamily="34" charset="-120"/>
                      </a:rPr>
                      <m:t>)≤1</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latinLnBrk="1">
                  <a:lnSpc>
                    <a:spcPts val="3500"/>
                  </a:lnSpc>
                </a:pP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𝐴</m:t>
                    </m:r>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𝐶</m:t>
                    </m:r>
                  </m:oMath>
                </a14:m>
                <a:r>
                  <a:rPr lang="en-US" altLang="zh-CN" sz="1800" b="0" i="0" dirty="0">
                    <a:solidFill>
                      <a:srgbClr val="003760"/>
                    </a:solidFill>
                    <a:latin typeface="Times New Roman" pitchFamily="34" charset="0"/>
                    <a:ea typeface="微软雅黑" pitchFamily="34" charset="-122"/>
                    <a:cs typeface="Times New Roman" pitchFamily="34" charset="-120"/>
                  </a:rPr>
                  <a:t>的最大值为</a:t>
                </a:r>
                <a14:m>
                  <m:oMath xmlns:m="http://schemas.openxmlformats.org/officeDocument/2006/math">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2</m:t>
                            </m:r>
                          </m:e>
                        </m:rad>
                      </m:num>
                      <m:den>
                        <m:r>
                          <a:rPr lang="en-US" altLang="zh-CN" sz="1800" b="0" i="0">
                            <a:solidFill>
                              <a:srgbClr val="003760"/>
                            </a:solidFill>
                            <a:latin typeface="Cambria Math" pitchFamily="34" charset="0"/>
                            <a:ea typeface="Cambria Math" pitchFamily="34" charset="-122"/>
                            <a:cs typeface="Cambria Math" pitchFamily="34" charset="-120"/>
                          </a:rPr>
                          <m:t>4</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，无最小值.</a:t>
                </a:r>
                <a:endParaRPr lang="en-US" altLang="zh-CN" sz="1800" dirty="0"/>
              </a:p>
              <a:p>
                <a:pPr latinLnBrk="1">
                  <a:lnSpc>
                    <a:spcPts val="100"/>
                  </a:lnSpc>
                </a:pPr>
                <a:endParaRPr lang="en-US" altLang="zh-CN" dirty="0"/>
              </a:p>
            </p:txBody>
          </p:sp>
        </mc:Choice>
        <mc:Fallback xmlns="">
          <p:sp>
            <p:nvSpPr>
              <p:cNvPr id="3" name="QO_6_AN.118_1#3e95c989a?vcp=1&amp;vop=1&amp;pid=f5f3142ad&amp;color=0,55,96&amp;vtp=1&amp;bbb=1&amp;hb=1"/>
              <p:cNvSpPr>
                <a:spLocks noRot="1" noChangeAspect="1" noMove="1" noResize="1" noEditPoints="1" noAdjustHandles="1" noChangeArrowheads="1" noChangeShapeType="1" noTextEdit="1"/>
              </p:cNvSpPr>
              <p:nvPr/>
            </p:nvSpPr>
            <p:spPr>
              <a:xfrm>
                <a:off x="502920" y="1323168"/>
                <a:ext cx="10570464" cy="2222500"/>
              </a:xfrm>
              <a:prstGeom prst="rect">
                <a:avLst/>
              </a:prstGeom>
              <a:blipFill>
                <a:blip r:embed="rId4"/>
                <a:stretch>
                  <a:fillRect l="-1384" b="-3836"/>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4" name="QO_6_AN.118_1#3e95c989a?vcp=1&amp;vop=1&amp;pid=f5f3142ad&amp;color=0,55,96&amp;vtp=1&amp;bbb=1&amp;hb=1">
                <a:extLst>
                  <a:ext uri="{FF2B5EF4-FFF2-40B4-BE49-F238E27FC236}">
                    <a16:creationId xmlns:a16="http://schemas.microsoft.com/office/drawing/2014/main" id="{66861E1F-89C7-D380-4243-5BE8DD1F7F9C}"/>
                  </a:ext>
                </a:extLst>
              </p:cNvPr>
              <p:cNvSpPr/>
              <p:nvPr/>
            </p:nvSpPr>
            <p:spPr>
              <a:xfrm>
                <a:off x="502920" y="3548208"/>
                <a:ext cx="10570464" cy="889000"/>
              </a:xfrm>
              <a:prstGeom prst="rect">
                <a:avLst/>
              </a:prstGeom>
              <a:noFill/>
              <a:ln/>
            </p:spPr>
            <p:txBody>
              <a:bodyPr wrap="square" lIns="0" tIns="0" rIns="0" bIns="0" rtlCol="0" anchor="t"/>
              <a:lstStyle/>
              <a:p>
                <a:pPr latinLnBrk="1">
                  <a:lnSpc>
                    <a:spcPts val="3500"/>
                  </a:lnSpc>
                </a:pPr>
                <a:r>
                  <a:rPr lang="en-US" altLang="zh-CN" b="0" i="0">
                    <a:solidFill>
                      <a:srgbClr val="003760"/>
                    </a:solidFill>
                    <a:latin typeface="Times New Roman" pitchFamily="34" charset="0"/>
                    <a:ea typeface="微软雅黑" pitchFamily="34" charset="-122"/>
                    <a:cs typeface="Times New Roman" pitchFamily="34" charset="-120"/>
                  </a:rPr>
                  <a:t>方法二</a:t>
                </a:r>
                <a:r>
                  <a:rPr lang="en-US" altLang="zh-CN"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m:rPr>
                        <m:sty m:val="p"/>
                      </m:rPr>
                      <a:rPr lang="en-US" altLang="zh-CN" b="0" i="0">
                        <a:solidFill>
                          <a:srgbClr val="003760"/>
                        </a:solidFill>
                        <a:latin typeface="Cambria Math" pitchFamily="34" charset="0"/>
                        <a:ea typeface="Cambria Math" pitchFamily="34" charset="-122"/>
                        <a:cs typeface="Cambria Math" pitchFamily="34" charset="-120"/>
                      </a:rPr>
                      <m:t>sin</m:t>
                    </m:r>
                    <m:r>
                      <m:rPr>
                        <m:nor/>
                      </m:rPr>
                      <a:rPr lang="en-US" altLang="zh-CN" b="0" i="0">
                        <a:solidFill>
                          <a:srgbClr val="003760"/>
                        </a:solidFill>
                        <a:latin typeface="Cambria Math" pitchFamily="34" charset="0"/>
                        <a:ea typeface="Cambria Math" pitchFamily="34" charset="-122"/>
                        <a:cs typeface="Cambria Math" pitchFamily="34" charset="-120"/>
                      </a:rPr>
                      <m:t> </m:t>
                    </m:r>
                    <m:r>
                      <a:rPr lang="en-US" altLang="zh-CN" b="0" i="0">
                        <a:solidFill>
                          <a:srgbClr val="003760"/>
                        </a:solidFill>
                        <a:latin typeface="Cambria Math" pitchFamily="34" charset="0"/>
                        <a:ea typeface="Cambria Math" pitchFamily="34" charset="-122"/>
                        <a:cs typeface="Cambria Math" pitchFamily="34" charset="-120"/>
                      </a:rPr>
                      <m:t>𝐴</m:t>
                    </m:r>
                    <m:r>
                      <m:rPr>
                        <m:sty m:val="p"/>
                      </m:rPr>
                      <a:rPr lang="en-US" altLang="zh-CN" b="0" i="0">
                        <a:solidFill>
                          <a:srgbClr val="003760"/>
                        </a:solidFill>
                        <a:latin typeface="Cambria Math" pitchFamily="34" charset="0"/>
                        <a:ea typeface="Cambria Math" pitchFamily="34" charset="-122"/>
                        <a:cs typeface="Cambria Math" pitchFamily="34" charset="-120"/>
                      </a:rPr>
                      <m:t>sin</m:t>
                    </m:r>
                    <m:r>
                      <m:rPr>
                        <m:nor/>
                      </m:rPr>
                      <a:rPr lang="en-US" altLang="zh-CN" b="0" i="0">
                        <a:solidFill>
                          <a:srgbClr val="003760"/>
                        </a:solidFill>
                        <a:latin typeface="Cambria Math" pitchFamily="34" charset="0"/>
                        <a:ea typeface="Cambria Math" pitchFamily="34" charset="-122"/>
                        <a:cs typeface="Cambria Math" pitchFamily="34" charset="-120"/>
                      </a:rPr>
                      <m:t> </m:t>
                    </m:r>
                    <m:r>
                      <a:rPr lang="en-US" altLang="zh-CN" b="0" i="0">
                        <a:solidFill>
                          <a:srgbClr val="003760"/>
                        </a:solidFill>
                        <a:latin typeface="Cambria Math" pitchFamily="34" charset="0"/>
                        <a:ea typeface="Cambria Math" pitchFamily="34" charset="-122"/>
                        <a:cs typeface="Cambria Math" pitchFamily="34" charset="-120"/>
                      </a:rPr>
                      <m:t>𝐶</m:t>
                    </m:r>
                    <m:r>
                      <a:rPr lang="en-US" altLang="zh-CN" b="0" i="0">
                        <a:solidFill>
                          <a:srgbClr val="003760"/>
                        </a:solidFill>
                        <a:latin typeface="Cambria Math" pitchFamily="34" charset="0"/>
                        <a:ea typeface="Cambria Math" pitchFamily="34" charset="-122"/>
                        <a:cs typeface="Cambria Math" pitchFamily="34" charset="-120"/>
                      </a:rPr>
                      <m:t>=</m:t>
                    </m:r>
                    <m:r>
                      <m:rPr>
                        <m:sty m:val="p"/>
                      </m:rPr>
                      <a:rPr lang="en-US" altLang="zh-CN" b="0" i="0">
                        <a:solidFill>
                          <a:srgbClr val="003760"/>
                        </a:solidFill>
                        <a:latin typeface="Cambria Math" pitchFamily="34" charset="0"/>
                        <a:ea typeface="Cambria Math" pitchFamily="34" charset="-122"/>
                        <a:cs typeface="Cambria Math" pitchFamily="34" charset="-120"/>
                      </a:rPr>
                      <m:t>sin</m:t>
                    </m:r>
                    <m:r>
                      <m:rPr>
                        <m:nor/>
                      </m:rPr>
                      <a:rPr lang="en-US" altLang="zh-CN" b="0" i="0">
                        <a:solidFill>
                          <a:srgbClr val="003760"/>
                        </a:solidFill>
                        <a:latin typeface="Cambria Math" pitchFamily="34" charset="0"/>
                        <a:ea typeface="Cambria Math" pitchFamily="34" charset="-122"/>
                        <a:cs typeface="Cambria Math" pitchFamily="34" charset="-120"/>
                      </a:rPr>
                      <m:t> </m:t>
                    </m:r>
                    <m:r>
                      <a:rPr lang="en-US" altLang="zh-CN" b="0" i="0">
                        <a:solidFill>
                          <a:srgbClr val="003760"/>
                        </a:solidFill>
                        <a:latin typeface="Cambria Math" pitchFamily="34" charset="0"/>
                        <a:ea typeface="Cambria Math" pitchFamily="34" charset="-122"/>
                        <a:cs typeface="Cambria Math" pitchFamily="34" charset="-120"/>
                      </a:rPr>
                      <m:t>𝐴</m:t>
                    </m:r>
                    <m:r>
                      <m:rPr>
                        <m:sty m:val="p"/>
                      </m:rPr>
                      <a:rPr lang="en-US" altLang="zh-CN" b="0" i="0">
                        <a:solidFill>
                          <a:srgbClr val="003760"/>
                        </a:solidFill>
                        <a:latin typeface="Cambria Math" pitchFamily="34" charset="0"/>
                        <a:ea typeface="Cambria Math" pitchFamily="34" charset="-122"/>
                        <a:cs typeface="Cambria Math" pitchFamily="34" charset="-120"/>
                      </a:rPr>
                      <m:t>sin</m:t>
                    </m:r>
                    <m:r>
                      <a:rPr lang="en-US" altLang="zh-CN" b="0" i="0">
                        <a:solidFill>
                          <a:srgbClr val="003760"/>
                        </a:solidFill>
                        <a:latin typeface="Cambria Math" pitchFamily="34" charset="0"/>
                        <a:ea typeface="Cambria Math" pitchFamily="34" charset="-122"/>
                        <a:cs typeface="Cambria Math" pitchFamily="34" charset="-120"/>
                      </a:rPr>
                      <m:t>(</m:t>
                    </m:r>
                    <m:r>
                      <m:rPr>
                        <m:sty m:val="p"/>
                      </m:rPr>
                      <a:rPr lang="en-US" altLang="zh-CN" b="0" i="0">
                        <a:solidFill>
                          <a:srgbClr val="003760"/>
                        </a:solidFill>
                        <a:latin typeface="Cambria Math" pitchFamily="34" charset="0"/>
                        <a:ea typeface="Cambria Math" pitchFamily="34" charset="-122"/>
                        <a:cs typeface="Cambria Math" pitchFamily="34" charset="-120"/>
                      </a:rPr>
                      <m:t>π</m:t>
                    </m:r>
                    <m:r>
                      <a:rPr lang="en-US" altLang="zh-CN" b="0" i="0">
                        <a:solidFill>
                          <a:srgbClr val="003760"/>
                        </a:solidFill>
                        <a:latin typeface="Cambria Math" pitchFamily="34" charset="0"/>
                        <a:ea typeface="Cambria Math" pitchFamily="34" charset="-122"/>
                        <a:cs typeface="Cambria Math" pitchFamily="34" charset="-120"/>
                      </a:rPr>
                      <m:t>−</m:t>
                    </m:r>
                    <m:r>
                      <a:rPr lang="en-US" altLang="zh-CN" b="0" i="0">
                        <a:solidFill>
                          <a:srgbClr val="003760"/>
                        </a:solidFill>
                        <a:latin typeface="Cambria Math" pitchFamily="34" charset="0"/>
                        <a:ea typeface="Cambria Math" pitchFamily="34" charset="-122"/>
                        <a:cs typeface="Cambria Math" pitchFamily="34" charset="-120"/>
                      </a:rPr>
                      <m:t>𝐴</m:t>
                    </m:r>
                    <m:r>
                      <a:rPr lang="en-US" altLang="zh-CN" b="0" i="0">
                        <a:solidFill>
                          <a:srgbClr val="003760"/>
                        </a:solidFill>
                        <a:latin typeface="Cambria Math" pitchFamily="34" charset="0"/>
                        <a:ea typeface="Cambria Math" pitchFamily="34" charset="-122"/>
                        <a:cs typeface="Cambria Math" pitchFamily="34" charset="-120"/>
                      </a:rPr>
                      <m:t>−</m:t>
                    </m:r>
                    <m:r>
                      <a:rPr lang="en-US" altLang="zh-CN" b="0" i="0">
                        <a:solidFill>
                          <a:srgbClr val="003760"/>
                        </a:solidFill>
                        <a:latin typeface="Cambria Math" pitchFamily="34" charset="0"/>
                        <a:ea typeface="Cambria Math" pitchFamily="34" charset="-122"/>
                        <a:cs typeface="Cambria Math" pitchFamily="34" charset="-120"/>
                      </a:rPr>
                      <m:t>𝐵</m:t>
                    </m:r>
                    <m:r>
                      <a:rPr lang="en-US" altLang="zh-CN" b="0" i="0">
                        <a:solidFill>
                          <a:srgbClr val="003760"/>
                        </a:solidFill>
                        <a:latin typeface="Cambria Math" pitchFamily="34" charset="0"/>
                        <a:ea typeface="Cambria Math" pitchFamily="34" charset="-122"/>
                        <a:cs typeface="Cambria Math" pitchFamily="34" charset="-120"/>
                      </a:rPr>
                      <m:t>)=</m:t>
                    </m:r>
                    <m:r>
                      <m:rPr>
                        <m:sty m:val="p"/>
                      </m:rPr>
                      <a:rPr lang="en-US" altLang="zh-CN" b="0" i="0">
                        <a:solidFill>
                          <a:srgbClr val="003760"/>
                        </a:solidFill>
                        <a:latin typeface="Cambria Math" pitchFamily="34" charset="0"/>
                        <a:ea typeface="Cambria Math" pitchFamily="34" charset="-122"/>
                        <a:cs typeface="Cambria Math" pitchFamily="34" charset="-120"/>
                      </a:rPr>
                      <m:t>sin</m:t>
                    </m:r>
                    <m:r>
                      <m:rPr>
                        <m:nor/>
                      </m:rPr>
                      <a:rPr lang="en-US" altLang="zh-CN" b="0" i="0">
                        <a:solidFill>
                          <a:srgbClr val="003760"/>
                        </a:solidFill>
                        <a:latin typeface="Cambria Math" pitchFamily="34" charset="0"/>
                        <a:ea typeface="Cambria Math" pitchFamily="34" charset="-122"/>
                        <a:cs typeface="Cambria Math" pitchFamily="34" charset="-120"/>
                      </a:rPr>
                      <m:t> </m:t>
                    </m:r>
                    <m:r>
                      <a:rPr lang="en-US" altLang="zh-CN" b="0" i="0">
                        <a:solidFill>
                          <a:srgbClr val="003760"/>
                        </a:solidFill>
                        <a:latin typeface="Cambria Math" pitchFamily="34" charset="0"/>
                        <a:ea typeface="Cambria Math" pitchFamily="34" charset="-122"/>
                        <a:cs typeface="Cambria Math" pitchFamily="34" charset="-120"/>
                      </a:rPr>
                      <m:t>𝐴</m:t>
                    </m:r>
                    <m:r>
                      <m:rPr>
                        <m:sty m:val="p"/>
                      </m:rPr>
                      <a:rPr lang="en-US" altLang="zh-CN" b="0" i="0">
                        <a:solidFill>
                          <a:srgbClr val="003760"/>
                        </a:solidFill>
                        <a:latin typeface="Cambria Math" pitchFamily="34" charset="0"/>
                        <a:ea typeface="Cambria Math" pitchFamily="34" charset="-122"/>
                        <a:cs typeface="Cambria Math" pitchFamily="34" charset="-120"/>
                      </a:rPr>
                      <m:t>sin</m:t>
                    </m:r>
                    <m:r>
                      <a:rPr lang="en-US" altLang="zh-CN" b="0" i="0">
                        <a:solidFill>
                          <a:srgbClr val="003760"/>
                        </a:solidFill>
                        <a:latin typeface="Cambria Math" pitchFamily="34" charset="0"/>
                        <a:ea typeface="Cambria Math" pitchFamily="34" charset="-122"/>
                        <a:cs typeface="Cambria Math" pitchFamily="34" charset="-120"/>
                      </a:rPr>
                      <m:t>(</m:t>
                    </m:r>
                    <m:f>
                      <m:fPr>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b="0" i="0">
                            <a:solidFill>
                              <a:srgbClr val="003760"/>
                            </a:solidFill>
                            <a:latin typeface="Cambria Math" pitchFamily="34" charset="0"/>
                            <a:ea typeface="Cambria Math" pitchFamily="34" charset="-122"/>
                            <a:cs typeface="Cambria Math" pitchFamily="34" charset="-120"/>
                          </a:rPr>
                          <m:t>3</m:t>
                        </m:r>
                        <m:r>
                          <m:rPr>
                            <m:sty m:val="p"/>
                          </m:rPr>
                          <a:rPr lang="en-US" altLang="zh-CN" b="0" i="0">
                            <a:solidFill>
                              <a:srgbClr val="003760"/>
                            </a:solidFill>
                            <a:latin typeface="Cambria Math" pitchFamily="34" charset="0"/>
                            <a:ea typeface="Cambria Math" pitchFamily="34" charset="-122"/>
                            <a:cs typeface="Cambria Math" pitchFamily="34" charset="-120"/>
                          </a:rPr>
                          <m:t>π</m:t>
                        </m:r>
                      </m:num>
                      <m:den>
                        <m:r>
                          <a:rPr lang="en-US" altLang="zh-CN" b="0" i="0">
                            <a:solidFill>
                              <a:srgbClr val="003760"/>
                            </a:solidFill>
                            <a:latin typeface="Cambria Math" pitchFamily="34" charset="0"/>
                            <a:ea typeface="Cambria Math" pitchFamily="34" charset="-122"/>
                            <a:cs typeface="Cambria Math" pitchFamily="34" charset="-120"/>
                          </a:rPr>
                          <m:t>4</m:t>
                        </m:r>
                      </m:den>
                    </m:f>
                    <m:r>
                      <a:rPr lang="en-US" altLang="zh-CN" b="0" i="0">
                        <a:solidFill>
                          <a:srgbClr val="003760"/>
                        </a:solidFill>
                        <a:latin typeface="Cambria Math" pitchFamily="34" charset="0"/>
                        <a:ea typeface="Cambria Math" pitchFamily="34" charset="-122"/>
                        <a:cs typeface="Cambria Math" pitchFamily="34" charset="-120"/>
                      </a:rPr>
                      <m:t>−</m:t>
                    </m:r>
                    <m:r>
                      <a:rPr lang="en-US" altLang="zh-CN" b="0" i="0">
                        <a:solidFill>
                          <a:srgbClr val="003760"/>
                        </a:solidFill>
                        <a:latin typeface="Cambria Math" pitchFamily="34" charset="0"/>
                        <a:ea typeface="Cambria Math" pitchFamily="34" charset="-122"/>
                        <a:cs typeface="Cambria Math" pitchFamily="34" charset="-120"/>
                      </a:rPr>
                      <m:t>𝐴</m:t>
                    </m:r>
                    <m:r>
                      <a:rPr lang="en-US" altLang="zh-CN" b="0" i="0">
                        <a:solidFill>
                          <a:srgbClr val="003760"/>
                        </a:solidFill>
                        <a:latin typeface="Cambria Math" pitchFamily="34" charset="0"/>
                        <a:ea typeface="Cambria Math" pitchFamily="34" charset="-122"/>
                        <a:cs typeface="Cambria Math" pitchFamily="34" charset="-120"/>
                      </a:rPr>
                      <m:t>)=</m:t>
                    </m:r>
                    <m:r>
                      <m:rPr>
                        <m:sty m:val="p"/>
                      </m:rPr>
                      <a:rPr lang="en-US" altLang="zh-CN" b="0" i="0">
                        <a:solidFill>
                          <a:srgbClr val="003760"/>
                        </a:solidFill>
                        <a:latin typeface="Cambria Math" pitchFamily="34" charset="0"/>
                        <a:ea typeface="Cambria Math" pitchFamily="34" charset="-122"/>
                        <a:cs typeface="Cambria Math" pitchFamily="34" charset="-120"/>
                      </a:rPr>
                      <m:t>sin</m:t>
                    </m:r>
                    <m:r>
                      <m:rPr>
                        <m:nor/>
                      </m:rPr>
                      <a:rPr lang="en-US" altLang="zh-CN" b="0" i="0">
                        <a:solidFill>
                          <a:srgbClr val="003760"/>
                        </a:solidFill>
                        <a:latin typeface="Cambria Math" pitchFamily="34" charset="0"/>
                        <a:ea typeface="Cambria Math" pitchFamily="34" charset="-122"/>
                        <a:cs typeface="Cambria Math" pitchFamily="34" charset="-120"/>
                      </a:rPr>
                      <m:t> </m:t>
                    </m:r>
                    <m:r>
                      <a:rPr lang="en-US" altLang="zh-CN" b="0" i="0">
                        <a:solidFill>
                          <a:srgbClr val="003760"/>
                        </a:solidFill>
                        <a:latin typeface="Cambria Math" pitchFamily="34" charset="0"/>
                        <a:ea typeface="Cambria Math" pitchFamily="34" charset="-122"/>
                        <a:cs typeface="Cambria Math" pitchFamily="34" charset="-120"/>
                      </a:rPr>
                      <m:t>𝐴</m:t>
                    </m:r>
                    <m:r>
                      <m:rPr>
                        <m:sty m:val="p"/>
                      </m:rPr>
                      <a:rPr lang="en-US" altLang="zh-CN" b="0" i="0">
                        <a:solidFill>
                          <a:srgbClr val="003760"/>
                        </a:solidFill>
                        <a:latin typeface="Cambria Math" pitchFamily="34" charset="0"/>
                        <a:ea typeface="Cambria Math" pitchFamily="34" charset="-122"/>
                        <a:cs typeface="Cambria Math" pitchFamily="34" charset="-120"/>
                      </a:rPr>
                      <m:t>cos</m:t>
                    </m:r>
                    <m:r>
                      <a:rPr lang="en-US" altLang="zh-CN" b="0" i="0">
                        <a:solidFill>
                          <a:srgbClr val="003760"/>
                        </a:solidFill>
                        <a:latin typeface="Cambria Math" pitchFamily="34" charset="0"/>
                        <a:ea typeface="Cambria Math" pitchFamily="34" charset="-122"/>
                        <a:cs typeface="Cambria Math" pitchFamily="34" charset="-120"/>
                      </a:rPr>
                      <m:t>(</m:t>
                    </m:r>
                    <m:r>
                      <a:rPr lang="en-US" altLang="zh-CN" b="0" i="0">
                        <a:solidFill>
                          <a:srgbClr val="003760"/>
                        </a:solidFill>
                        <a:latin typeface="Cambria Math" pitchFamily="34" charset="0"/>
                        <a:ea typeface="Cambria Math" pitchFamily="34" charset="-122"/>
                        <a:cs typeface="Cambria Math" pitchFamily="34" charset="-120"/>
                      </a:rPr>
                      <m:t>𝐴</m:t>
                    </m:r>
                    <m:r>
                      <a:rPr lang="en-US" altLang="zh-CN" b="0" i="0">
                        <a:solidFill>
                          <a:srgbClr val="003760"/>
                        </a:solidFill>
                        <a:latin typeface="Cambria Math" pitchFamily="34" charset="0"/>
                        <a:ea typeface="Cambria Math" pitchFamily="34" charset="-122"/>
                        <a:cs typeface="Cambria Math" pitchFamily="34" charset="-120"/>
                      </a:rPr>
                      <m:t>−</m:t>
                    </m:r>
                    <m:f>
                      <m:fPr>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b="0" i="0">
                            <a:solidFill>
                              <a:srgbClr val="003760"/>
                            </a:solidFill>
                            <a:latin typeface="Cambria Math" pitchFamily="34" charset="0"/>
                            <a:ea typeface="Cambria Math" pitchFamily="34" charset="-122"/>
                            <a:cs typeface="Cambria Math" pitchFamily="34" charset="-120"/>
                          </a:rPr>
                          <m:t>π</m:t>
                        </m:r>
                      </m:num>
                      <m:den>
                        <m:r>
                          <a:rPr lang="en-US" altLang="zh-CN" b="0" i="0">
                            <a:solidFill>
                              <a:srgbClr val="003760"/>
                            </a:solidFill>
                            <a:latin typeface="Cambria Math" pitchFamily="34" charset="0"/>
                            <a:ea typeface="Cambria Math" pitchFamily="34" charset="-122"/>
                            <a:cs typeface="Cambria Math" pitchFamily="34" charset="-120"/>
                          </a:rPr>
                          <m:t>4</m:t>
                        </m:r>
                      </m:den>
                    </m:f>
                    <m:r>
                      <a:rPr lang="en-US" altLang="zh-CN" b="0" i="0">
                        <a:solidFill>
                          <a:srgbClr val="003760"/>
                        </a:solidFill>
                        <a:latin typeface="Cambria Math" pitchFamily="34" charset="0"/>
                        <a:ea typeface="Cambria Math" pitchFamily="34" charset="-122"/>
                        <a:cs typeface="Cambria Math" pitchFamily="34" charset="-120"/>
                      </a:rPr>
                      <m:t>)=</m:t>
                    </m:r>
                    <m:r>
                      <m:rPr>
                        <m:sty m:val="p"/>
                      </m:rPr>
                      <a:rPr lang="en-US" altLang="zh-CN" b="0" i="0">
                        <a:solidFill>
                          <a:srgbClr val="003760"/>
                        </a:solidFill>
                        <a:latin typeface="Cambria Math" pitchFamily="34" charset="0"/>
                        <a:ea typeface="Cambria Math" pitchFamily="34" charset="-122"/>
                        <a:cs typeface="Cambria Math" pitchFamily="34" charset="-120"/>
                      </a:rPr>
                      <m:t>sin</m:t>
                    </m:r>
                    <m:r>
                      <m:rPr>
                        <m:nor/>
                      </m:rPr>
                      <a:rPr lang="en-US" altLang="zh-CN" b="0" i="0">
                        <a:solidFill>
                          <a:srgbClr val="003760"/>
                        </a:solidFill>
                        <a:latin typeface="Cambria Math" pitchFamily="34" charset="0"/>
                        <a:ea typeface="Cambria Math" pitchFamily="34" charset="-122"/>
                        <a:cs typeface="Cambria Math" pitchFamily="34" charset="-120"/>
                      </a:rPr>
                      <m:t> </m:t>
                    </m:r>
                    <m:r>
                      <a:rPr lang="en-US" altLang="zh-CN" b="0" i="0">
                        <a:solidFill>
                          <a:srgbClr val="003760"/>
                        </a:solidFill>
                        <a:latin typeface="Cambria Math" pitchFamily="34" charset="0"/>
                        <a:ea typeface="Cambria Math" pitchFamily="34" charset="-122"/>
                        <a:cs typeface="Cambria Math" pitchFamily="34" charset="-120"/>
                      </a:rPr>
                      <m:t>𝐴</m:t>
                    </m:r>
                    <m:r>
                      <a:rPr lang="en-US" altLang="zh-CN" b="0" i="0">
                        <a:solidFill>
                          <a:srgbClr val="003760"/>
                        </a:solidFill>
                        <a:latin typeface="Cambria Math" pitchFamily="34" charset="0"/>
                        <a:ea typeface="Cambria Math" pitchFamily="34" charset="-122"/>
                        <a:cs typeface="Cambria Math" pitchFamily="34" charset="-120"/>
                      </a:rPr>
                      <m:t>(</m:t>
                    </m:r>
                    <m:f>
                      <m:fPr>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fPr>
                      <m:num>
                        <m:rad>
                          <m:radPr>
                            <m:degHide m:val="on"/>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b="0" i="0">
                                <a:solidFill>
                                  <a:srgbClr val="003760"/>
                                </a:solidFill>
                                <a:latin typeface="Cambria Math" pitchFamily="34" charset="0"/>
                                <a:ea typeface="Cambria Math" pitchFamily="34" charset="-122"/>
                                <a:cs typeface="Cambria Math" pitchFamily="34" charset="-120"/>
                              </a:rPr>
                              <m:t>2</m:t>
                            </m:r>
                          </m:e>
                        </m:rad>
                      </m:num>
                      <m:den>
                        <m:r>
                          <a:rPr lang="en-US" altLang="zh-CN" b="0" i="0">
                            <a:solidFill>
                              <a:srgbClr val="003760"/>
                            </a:solidFill>
                            <a:latin typeface="Cambria Math" pitchFamily="34" charset="0"/>
                            <a:ea typeface="Cambria Math" pitchFamily="34" charset="-122"/>
                            <a:cs typeface="Cambria Math" pitchFamily="34" charset="-120"/>
                          </a:rPr>
                          <m:t>2</m:t>
                        </m:r>
                      </m:den>
                    </m:f>
                    <m:r>
                      <m:rPr>
                        <m:sty m:val="p"/>
                      </m:rPr>
                      <a:rPr lang="en-US" altLang="zh-CN" b="0" i="0">
                        <a:solidFill>
                          <a:srgbClr val="003760"/>
                        </a:solidFill>
                        <a:latin typeface="Cambria Math" pitchFamily="34" charset="0"/>
                        <a:ea typeface="Cambria Math" pitchFamily="34" charset="-122"/>
                        <a:cs typeface="Cambria Math" pitchFamily="34" charset="-120"/>
                      </a:rPr>
                      <m:t>cos</m:t>
                    </m:r>
                    <m:r>
                      <m:rPr>
                        <m:nor/>
                      </m:rPr>
                      <a:rPr lang="en-US" altLang="zh-CN" b="0" i="0">
                        <a:solidFill>
                          <a:srgbClr val="003760"/>
                        </a:solidFill>
                        <a:latin typeface="Cambria Math" pitchFamily="34" charset="0"/>
                        <a:ea typeface="Cambria Math" pitchFamily="34" charset="-122"/>
                        <a:cs typeface="Cambria Math" pitchFamily="34" charset="-120"/>
                      </a:rPr>
                      <m:t> </m:t>
                    </m:r>
                    <m:r>
                      <a:rPr lang="en-US" altLang="zh-CN" b="0" i="0">
                        <a:solidFill>
                          <a:srgbClr val="003760"/>
                        </a:solidFill>
                        <a:latin typeface="Cambria Math" pitchFamily="34" charset="0"/>
                        <a:ea typeface="Cambria Math" pitchFamily="34" charset="-122"/>
                        <a:cs typeface="Cambria Math" pitchFamily="34" charset="-120"/>
                      </a:rPr>
                      <m:t>𝐴</m:t>
                    </m:r>
                    <m:r>
                      <a:rPr lang="en-US" altLang="zh-CN" b="0" i="0">
                        <a:solidFill>
                          <a:srgbClr val="003760"/>
                        </a:solidFill>
                        <a:latin typeface="Cambria Math" pitchFamily="34" charset="0"/>
                        <a:ea typeface="Cambria Math" pitchFamily="34" charset="-122"/>
                        <a:cs typeface="Cambria Math" pitchFamily="34" charset="-120"/>
                      </a:rPr>
                      <m:t>+</m:t>
                    </m:r>
                    <m:f>
                      <m:fPr>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fPr>
                      <m:num>
                        <m:rad>
                          <m:radPr>
                            <m:degHide m:val="on"/>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b="0" i="0">
                                <a:solidFill>
                                  <a:srgbClr val="003760"/>
                                </a:solidFill>
                                <a:latin typeface="Cambria Math" pitchFamily="34" charset="0"/>
                                <a:ea typeface="Cambria Math" pitchFamily="34" charset="-122"/>
                                <a:cs typeface="Cambria Math" pitchFamily="34" charset="-120"/>
                              </a:rPr>
                              <m:t>2</m:t>
                            </m:r>
                          </m:e>
                        </m:rad>
                      </m:num>
                      <m:den>
                        <m:r>
                          <a:rPr lang="en-US" altLang="zh-CN" b="0" i="0">
                            <a:solidFill>
                              <a:srgbClr val="003760"/>
                            </a:solidFill>
                            <a:latin typeface="Cambria Math" pitchFamily="34" charset="0"/>
                            <a:ea typeface="Cambria Math" pitchFamily="34" charset="-122"/>
                            <a:cs typeface="Cambria Math" pitchFamily="34" charset="-120"/>
                          </a:rPr>
                          <m:t>2</m:t>
                        </m:r>
                      </m:den>
                    </m:f>
                    <m:r>
                      <m:rPr>
                        <m:sty m:val="p"/>
                      </m:rPr>
                      <a:rPr lang="en-US" altLang="zh-CN" b="0" i="0">
                        <a:solidFill>
                          <a:srgbClr val="003760"/>
                        </a:solidFill>
                        <a:latin typeface="Cambria Math" pitchFamily="34" charset="0"/>
                        <a:ea typeface="Cambria Math" pitchFamily="34" charset="-122"/>
                        <a:cs typeface="Cambria Math" pitchFamily="34" charset="-120"/>
                      </a:rPr>
                      <m:t>sin</m:t>
                    </m:r>
                    <m:r>
                      <m:rPr>
                        <m:nor/>
                      </m:rPr>
                      <a:rPr lang="en-US" altLang="zh-CN" b="0" i="0">
                        <a:solidFill>
                          <a:srgbClr val="003760"/>
                        </a:solidFill>
                        <a:latin typeface="Cambria Math" pitchFamily="34" charset="0"/>
                        <a:ea typeface="Cambria Math" pitchFamily="34" charset="-122"/>
                        <a:cs typeface="Cambria Math" pitchFamily="34" charset="-120"/>
                      </a:rPr>
                      <m:t> </m:t>
                    </m:r>
                    <m:r>
                      <a:rPr lang="en-US" altLang="zh-CN" b="0" i="0">
                        <a:solidFill>
                          <a:srgbClr val="003760"/>
                        </a:solidFill>
                        <a:latin typeface="Cambria Math" pitchFamily="34" charset="0"/>
                        <a:ea typeface="Cambria Math" pitchFamily="34" charset="-122"/>
                        <a:cs typeface="Cambria Math" pitchFamily="34" charset="-120"/>
                      </a:rPr>
                      <m:t>𝐴</m:t>
                    </m:r>
                    <m:r>
                      <a:rPr lang="en-US" altLang="zh-CN" b="0" i="0">
                        <a:solidFill>
                          <a:srgbClr val="003760"/>
                        </a:solidFill>
                        <a:latin typeface="Cambria Math" pitchFamily="34" charset="0"/>
                        <a:ea typeface="Cambria Math" pitchFamily="34" charset="-122"/>
                        <a:cs typeface="Cambria Math" pitchFamily="34" charset="-120"/>
                      </a:rPr>
                      <m:t>)=</m:t>
                    </m:r>
                    <m:f>
                      <m:fPr>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fPr>
                      <m:num>
                        <m:rad>
                          <m:radPr>
                            <m:degHide m:val="on"/>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b="0" i="0">
                                <a:solidFill>
                                  <a:srgbClr val="003760"/>
                                </a:solidFill>
                                <a:latin typeface="Cambria Math" pitchFamily="34" charset="0"/>
                                <a:ea typeface="Cambria Math" pitchFamily="34" charset="-122"/>
                                <a:cs typeface="Cambria Math" pitchFamily="34" charset="-120"/>
                              </a:rPr>
                              <m:t>2</m:t>
                            </m:r>
                          </m:e>
                        </m:rad>
                      </m:num>
                      <m:den>
                        <m:r>
                          <a:rPr lang="en-US" altLang="zh-CN" b="0" i="0">
                            <a:solidFill>
                              <a:srgbClr val="003760"/>
                            </a:solidFill>
                            <a:latin typeface="Cambria Math" pitchFamily="34" charset="0"/>
                            <a:ea typeface="Cambria Math" pitchFamily="34" charset="-122"/>
                            <a:cs typeface="Cambria Math" pitchFamily="34" charset="-120"/>
                          </a:rPr>
                          <m:t>4</m:t>
                        </m:r>
                      </m:den>
                    </m:f>
                    <m:r>
                      <m:rPr>
                        <m:sty m:val="p"/>
                      </m:rPr>
                      <a:rPr lang="en-US" altLang="zh-CN" b="0" i="0">
                        <a:solidFill>
                          <a:srgbClr val="003760"/>
                        </a:solidFill>
                        <a:latin typeface="Cambria Math" pitchFamily="34" charset="0"/>
                        <a:ea typeface="Cambria Math" pitchFamily="34" charset="-122"/>
                        <a:cs typeface="Cambria Math" pitchFamily="34" charset="-120"/>
                      </a:rPr>
                      <m:t>sin</m:t>
                    </m:r>
                    <m:r>
                      <m:rPr>
                        <m:nor/>
                      </m:rPr>
                      <a:rPr lang="en-US" altLang="zh-CN" b="0" i="0">
                        <a:solidFill>
                          <a:srgbClr val="003760"/>
                        </a:solidFill>
                        <a:latin typeface="Cambria Math" pitchFamily="34" charset="0"/>
                        <a:ea typeface="Cambria Math" pitchFamily="34" charset="-122"/>
                        <a:cs typeface="Cambria Math" pitchFamily="34" charset="-120"/>
                      </a:rPr>
                      <m:t> </m:t>
                    </m:r>
                    <m:r>
                      <a:rPr lang="en-US" altLang="zh-CN" b="0" i="0">
                        <a:solidFill>
                          <a:srgbClr val="003760"/>
                        </a:solidFill>
                        <a:latin typeface="Cambria Math" pitchFamily="34" charset="0"/>
                        <a:ea typeface="Cambria Math" pitchFamily="34" charset="-122"/>
                        <a:cs typeface="Cambria Math" pitchFamily="34" charset="-120"/>
                      </a:rPr>
                      <m:t>2</m:t>
                    </m:r>
                    <m:r>
                      <a:rPr lang="en-US" altLang="zh-CN" b="0" i="0">
                        <a:solidFill>
                          <a:srgbClr val="003760"/>
                        </a:solidFill>
                        <a:latin typeface="Cambria Math" pitchFamily="34" charset="0"/>
                        <a:ea typeface="Cambria Math" pitchFamily="34" charset="-122"/>
                        <a:cs typeface="Cambria Math" pitchFamily="34" charset="-120"/>
                      </a:rPr>
                      <m:t>𝐴</m:t>
                    </m:r>
                    <m:r>
                      <a:rPr lang="en-US" altLang="zh-CN" b="0" i="0">
                        <a:solidFill>
                          <a:srgbClr val="003760"/>
                        </a:solidFill>
                        <a:latin typeface="Cambria Math" pitchFamily="34" charset="0"/>
                        <a:ea typeface="Cambria Math" pitchFamily="34" charset="-122"/>
                        <a:cs typeface="Cambria Math" pitchFamily="34" charset="-120"/>
                      </a:rPr>
                      <m:t>−</m:t>
                    </m:r>
                    <m:f>
                      <m:fPr>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fPr>
                      <m:num>
                        <m:rad>
                          <m:radPr>
                            <m:degHide m:val="on"/>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b="0" i="0">
                                <a:solidFill>
                                  <a:srgbClr val="003760"/>
                                </a:solidFill>
                                <a:latin typeface="Cambria Math" pitchFamily="34" charset="0"/>
                                <a:ea typeface="Cambria Math" pitchFamily="34" charset="-122"/>
                                <a:cs typeface="Cambria Math" pitchFamily="34" charset="-120"/>
                              </a:rPr>
                              <m:t>2</m:t>
                            </m:r>
                          </m:e>
                        </m:rad>
                      </m:num>
                      <m:den>
                        <m:r>
                          <a:rPr lang="en-US" altLang="zh-CN" b="0" i="0">
                            <a:solidFill>
                              <a:srgbClr val="003760"/>
                            </a:solidFill>
                            <a:latin typeface="Cambria Math" pitchFamily="34" charset="0"/>
                            <a:ea typeface="Cambria Math" pitchFamily="34" charset="-122"/>
                            <a:cs typeface="Cambria Math" pitchFamily="34" charset="-120"/>
                          </a:rPr>
                          <m:t>4</m:t>
                        </m:r>
                      </m:den>
                    </m:f>
                    <m:r>
                      <m:rPr>
                        <m:sty m:val="p"/>
                      </m:rPr>
                      <a:rPr lang="en-US" altLang="zh-CN" b="0" i="0">
                        <a:solidFill>
                          <a:srgbClr val="003760"/>
                        </a:solidFill>
                        <a:latin typeface="Cambria Math" pitchFamily="34" charset="0"/>
                        <a:ea typeface="Cambria Math" pitchFamily="34" charset="-122"/>
                        <a:cs typeface="Cambria Math" pitchFamily="34" charset="-120"/>
                      </a:rPr>
                      <m:t>cos</m:t>
                    </m:r>
                    <m:r>
                      <m:rPr>
                        <m:nor/>
                      </m:rPr>
                      <a:rPr lang="en-US" altLang="zh-CN" b="0" i="0">
                        <a:solidFill>
                          <a:srgbClr val="003760"/>
                        </a:solidFill>
                        <a:latin typeface="Cambria Math" pitchFamily="34" charset="0"/>
                        <a:ea typeface="Cambria Math" pitchFamily="34" charset="-122"/>
                        <a:cs typeface="Cambria Math" pitchFamily="34" charset="-120"/>
                      </a:rPr>
                      <m:t> </m:t>
                    </m:r>
                    <m:r>
                      <a:rPr lang="en-US" altLang="zh-CN" b="0" i="0">
                        <a:solidFill>
                          <a:srgbClr val="003760"/>
                        </a:solidFill>
                        <a:latin typeface="Cambria Math" pitchFamily="34" charset="0"/>
                        <a:ea typeface="Cambria Math" pitchFamily="34" charset="-122"/>
                        <a:cs typeface="Cambria Math" pitchFamily="34" charset="-120"/>
                      </a:rPr>
                      <m:t>2</m:t>
                    </m:r>
                    <m:r>
                      <a:rPr lang="en-US" altLang="zh-CN" b="0" i="0">
                        <a:solidFill>
                          <a:srgbClr val="003760"/>
                        </a:solidFill>
                        <a:latin typeface="Cambria Math" pitchFamily="34" charset="0"/>
                        <a:ea typeface="Cambria Math" pitchFamily="34" charset="-122"/>
                        <a:cs typeface="Cambria Math" pitchFamily="34" charset="-120"/>
                      </a:rPr>
                      <m:t>𝐴</m:t>
                    </m:r>
                    <m:r>
                      <a:rPr lang="en-US" altLang="zh-CN" b="0" i="0">
                        <a:solidFill>
                          <a:srgbClr val="003760"/>
                        </a:solidFill>
                        <a:latin typeface="Cambria Math" pitchFamily="34" charset="0"/>
                        <a:ea typeface="Cambria Math" pitchFamily="34" charset="-122"/>
                        <a:cs typeface="Cambria Math" pitchFamily="34" charset="-120"/>
                      </a:rPr>
                      <m:t>+</m:t>
                    </m:r>
                    <m:f>
                      <m:fPr>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fPr>
                      <m:num>
                        <m:rad>
                          <m:radPr>
                            <m:degHide m:val="on"/>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b="0" i="0">
                                <a:solidFill>
                                  <a:srgbClr val="003760"/>
                                </a:solidFill>
                                <a:latin typeface="Cambria Math" pitchFamily="34" charset="0"/>
                                <a:ea typeface="Cambria Math" pitchFamily="34" charset="-122"/>
                                <a:cs typeface="Cambria Math" pitchFamily="34" charset="-120"/>
                              </a:rPr>
                              <m:t>2</m:t>
                            </m:r>
                          </m:e>
                        </m:rad>
                      </m:num>
                      <m:den>
                        <m:r>
                          <a:rPr lang="en-US" altLang="zh-CN" b="0" i="0">
                            <a:solidFill>
                              <a:srgbClr val="003760"/>
                            </a:solidFill>
                            <a:latin typeface="Cambria Math" pitchFamily="34" charset="0"/>
                            <a:ea typeface="Cambria Math" pitchFamily="34" charset="-122"/>
                            <a:cs typeface="Cambria Math" pitchFamily="34" charset="-120"/>
                          </a:rPr>
                          <m:t>4</m:t>
                        </m:r>
                      </m:den>
                    </m:f>
                    <m:r>
                      <a:rPr lang="en-US" altLang="zh-CN" b="0" i="0">
                        <a:solidFill>
                          <a:srgbClr val="003760"/>
                        </a:solidFill>
                        <a:latin typeface="Cambria Math" pitchFamily="34" charset="0"/>
                        <a:ea typeface="Cambria Math" pitchFamily="34" charset="-122"/>
                        <a:cs typeface="Cambria Math" pitchFamily="34" charset="-120"/>
                      </a:rPr>
                      <m:t>=</m:t>
                    </m:r>
                    <m:f>
                      <m:fPr>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b="0" i="0">
                            <a:solidFill>
                              <a:srgbClr val="003760"/>
                            </a:solidFill>
                            <a:latin typeface="Cambria Math" pitchFamily="34" charset="0"/>
                            <a:ea typeface="Cambria Math" pitchFamily="34" charset="-122"/>
                            <a:cs typeface="Cambria Math" pitchFamily="34" charset="-120"/>
                          </a:rPr>
                          <m:t>1</m:t>
                        </m:r>
                      </m:num>
                      <m:den>
                        <m:r>
                          <a:rPr lang="en-US" altLang="zh-CN" b="0" i="0">
                            <a:solidFill>
                              <a:srgbClr val="003760"/>
                            </a:solidFill>
                            <a:latin typeface="Cambria Math" pitchFamily="34" charset="0"/>
                            <a:ea typeface="Cambria Math" pitchFamily="34" charset="-122"/>
                            <a:cs typeface="Cambria Math" pitchFamily="34" charset="-120"/>
                          </a:rPr>
                          <m:t>2</m:t>
                        </m:r>
                      </m:den>
                    </m:f>
                    <m:r>
                      <m:rPr>
                        <m:sty m:val="p"/>
                      </m:rPr>
                      <a:rPr lang="en-US" altLang="zh-CN" b="0" i="0">
                        <a:solidFill>
                          <a:srgbClr val="003760"/>
                        </a:solidFill>
                        <a:latin typeface="Cambria Math" pitchFamily="34" charset="0"/>
                        <a:ea typeface="Cambria Math" pitchFamily="34" charset="-122"/>
                        <a:cs typeface="Cambria Math" pitchFamily="34" charset="-120"/>
                      </a:rPr>
                      <m:t>sin</m:t>
                    </m:r>
                    <m:r>
                      <a:rPr lang="en-US" altLang="zh-CN" b="0" i="0">
                        <a:solidFill>
                          <a:srgbClr val="003760"/>
                        </a:solidFill>
                        <a:latin typeface="Cambria Math" pitchFamily="34" charset="0"/>
                        <a:ea typeface="Cambria Math" pitchFamily="34" charset="-122"/>
                        <a:cs typeface="Cambria Math" pitchFamily="34" charset="-120"/>
                      </a:rPr>
                      <m:t>(2</m:t>
                    </m:r>
                    <m:r>
                      <a:rPr lang="en-US" altLang="zh-CN" b="0" i="0">
                        <a:solidFill>
                          <a:srgbClr val="003760"/>
                        </a:solidFill>
                        <a:latin typeface="Cambria Math" pitchFamily="34" charset="0"/>
                        <a:ea typeface="Cambria Math" pitchFamily="34" charset="-122"/>
                        <a:cs typeface="Cambria Math" pitchFamily="34" charset="-120"/>
                      </a:rPr>
                      <m:t>𝐴</m:t>
                    </m:r>
                    <m:r>
                      <a:rPr lang="en-US" altLang="zh-CN" b="0" i="0">
                        <a:solidFill>
                          <a:srgbClr val="003760"/>
                        </a:solidFill>
                        <a:latin typeface="Cambria Math" pitchFamily="34" charset="0"/>
                        <a:ea typeface="Cambria Math" pitchFamily="34" charset="-122"/>
                        <a:cs typeface="Cambria Math" pitchFamily="34" charset="-120"/>
                      </a:rPr>
                      <m:t>−</m:t>
                    </m:r>
                    <m:f>
                      <m:fPr>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b="0" i="0">
                            <a:solidFill>
                              <a:srgbClr val="003760"/>
                            </a:solidFill>
                            <a:latin typeface="Cambria Math" pitchFamily="34" charset="0"/>
                            <a:ea typeface="Cambria Math" pitchFamily="34" charset="-122"/>
                            <a:cs typeface="Cambria Math" pitchFamily="34" charset="-120"/>
                          </a:rPr>
                          <m:t>π</m:t>
                        </m:r>
                      </m:num>
                      <m:den>
                        <m:r>
                          <a:rPr lang="en-US" altLang="zh-CN" b="0" i="0">
                            <a:solidFill>
                              <a:srgbClr val="003760"/>
                            </a:solidFill>
                            <a:latin typeface="Cambria Math" pitchFamily="34" charset="0"/>
                            <a:ea typeface="Cambria Math" pitchFamily="34" charset="-122"/>
                            <a:cs typeface="Cambria Math" pitchFamily="34" charset="-120"/>
                          </a:rPr>
                          <m:t>4</m:t>
                        </m:r>
                      </m:den>
                    </m:f>
                    <m:r>
                      <a:rPr lang="en-US" altLang="zh-CN" b="0" i="0">
                        <a:solidFill>
                          <a:srgbClr val="003760"/>
                        </a:solidFill>
                        <a:latin typeface="Cambria Math" pitchFamily="34" charset="0"/>
                        <a:ea typeface="Cambria Math" pitchFamily="34" charset="-122"/>
                        <a:cs typeface="Cambria Math" pitchFamily="34" charset="-120"/>
                      </a:rPr>
                      <m:t>)+</m:t>
                    </m:r>
                    <m:f>
                      <m:fPr>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fPr>
                      <m:num>
                        <m:rad>
                          <m:radPr>
                            <m:degHide m:val="on"/>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b="0" i="0">
                                <a:solidFill>
                                  <a:srgbClr val="003760"/>
                                </a:solidFill>
                                <a:latin typeface="Cambria Math" pitchFamily="34" charset="0"/>
                                <a:ea typeface="Cambria Math" pitchFamily="34" charset="-122"/>
                                <a:cs typeface="Cambria Math" pitchFamily="34" charset="-120"/>
                              </a:rPr>
                              <m:t>2</m:t>
                            </m:r>
                          </m:e>
                        </m:rad>
                      </m:num>
                      <m:den>
                        <m:r>
                          <a:rPr lang="en-US" altLang="zh-CN" b="0" i="0">
                            <a:solidFill>
                              <a:srgbClr val="003760"/>
                            </a:solidFill>
                            <a:latin typeface="Cambria Math" pitchFamily="34" charset="0"/>
                            <a:ea typeface="Cambria Math" pitchFamily="34" charset="-122"/>
                            <a:cs typeface="Cambria Math" pitchFamily="34" charset="-120"/>
                          </a:rPr>
                          <m:t>4</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a:t>
                </a:r>
                <a:endParaRPr lang="en-US" altLang="zh-CN" dirty="0"/>
              </a:p>
              <a:p>
                <a:pPr latinLnBrk="1">
                  <a:lnSpc>
                    <a:spcPts val="100"/>
                  </a:lnSpc>
                </a:pPr>
                <a:endParaRPr lang="en-US" altLang="zh-CN" dirty="0"/>
              </a:p>
            </p:txBody>
          </p:sp>
        </mc:Choice>
        <mc:Fallback xmlns="">
          <p:sp>
            <p:nvSpPr>
              <p:cNvPr id="4" name="QO_6_AN.118_1#3e95c989a?vcp=1&amp;vop=1&amp;pid=f5f3142ad&amp;color=0,55,96&amp;vtp=1&amp;bbb=1&amp;hb=1">
                <a:extLst>
                  <a:ext uri="{FF2B5EF4-FFF2-40B4-BE49-F238E27FC236}">
                    <a16:creationId xmlns:a16="http://schemas.microsoft.com/office/drawing/2014/main" id="{66861E1F-89C7-D380-4243-5BE8DD1F7F9C}"/>
                  </a:ext>
                </a:extLst>
              </p:cNvPr>
              <p:cNvSpPr>
                <a:spLocks noRot="1" noChangeAspect="1" noMove="1" noResize="1" noEditPoints="1" noAdjustHandles="1" noChangeArrowheads="1" noChangeShapeType="1" noTextEdit="1"/>
              </p:cNvSpPr>
              <p:nvPr/>
            </p:nvSpPr>
            <p:spPr>
              <a:xfrm>
                <a:off x="502920" y="3548208"/>
                <a:ext cx="10570464" cy="889000"/>
              </a:xfrm>
              <a:prstGeom prst="rect">
                <a:avLst/>
              </a:prstGeom>
              <a:blipFill>
                <a:blip r:embed="rId5"/>
                <a:stretch>
                  <a:fillRect l="-1384" b="-9589"/>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5" name="QO_6_AN.118_1#3e95c989a?vcp=1&amp;vop=1&amp;pid=f5f3142ad&amp;color=0,55,96&amp;vtp=1&amp;bbb=1&amp;hb=1">
                <a:extLst>
                  <a:ext uri="{FF2B5EF4-FFF2-40B4-BE49-F238E27FC236}">
                    <a16:creationId xmlns:a16="http://schemas.microsoft.com/office/drawing/2014/main" id="{B192815D-300A-3032-FAD1-915F9D145FFB}"/>
                  </a:ext>
                </a:extLst>
              </p:cNvPr>
              <p:cNvSpPr/>
              <p:nvPr/>
            </p:nvSpPr>
            <p:spPr>
              <a:xfrm>
                <a:off x="502920" y="4437208"/>
                <a:ext cx="10570464" cy="1309370"/>
              </a:xfrm>
              <a:prstGeom prst="rect">
                <a:avLst/>
              </a:prstGeom>
              <a:noFill/>
              <a:ln/>
            </p:spPr>
            <p:txBody>
              <a:bodyPr wrap="none" lIns="0" tIns="0" rIns="0" bIns="0" rtlCol="0" anchor="t"/>
              <a:lstStyle/>
              <a:p>
                <a:pPr latinLnBrk="1">
                  <a:lnSpc>
                    <a:spcPts val="3400"/>
                  </a:lnSpc>
                </a:pP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∵0&lt;</m:t>
                    </m:r>
                    <m:r>
                      <a:rPr lang="en-US" altLang="zh-CN" sz="1800" b="0" i="0">
                        <a:solidFill>
                          <a:srgbClr val="003760"/>
                        </a:solidFill>
                        <a:latin typeface="Cambria Math" pitchFamily="34" charset="0"/>
                        <a:ea typeface="Cambria Math" pitchFamily="34" charset="-122"/>
                        <a:cs typeface="Cambria Math" pitchFamily="34" charset="-120"/>
                      </a:rPr>
                      <m:t>𝐴</m:t>
                    </m:r>
                    <m:r>
                      <a:rPr lang="en-US" altLang="zh-CN" sz="1800" b="0" i="0">
                        <a:solidFill>
                          <a:srgbClr val="003760"/>
                        </a:solidFill>
                        <a:latin typeface="Cambria Math" pitchFamily="34" charset="0"/>
                        <a:ea typeface="Cambria Math" pitchFamily="34" charset="-122"/>
                        <a:cs typeface="Cambria Math" pitchFamily="34" charset="-120"/>
                      </a:rPr>
                      <m:t>&lt;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3</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4</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4</m:t>
                        </m:r>
                      </m:den>
                    </m:f>
                    <m:r>
                      <a:rPr lang="en-US" altLang="zh-CN" sz="1800" b="0" i="0">
                        <a:solidFill>
                          <a:srgbClr val="003760"/>
                        </a:solidFill>
                        <a:latin typeface="Cambria Math" pitchFamily="34" charset="0"/>
                        <a:ea typeface="Cambria Math" pitchFamily="34" charset="-122"/>
                        <a:cs typeface="Cambria Math" pitchFamily="34" charset="-120"/>
                      </a:rPr>
                      <m:t>&lt;2</m:t>
                    </m:r>
                    <m:r>
                      <a:rPr lang="en-US" altLang="zh-CN" sz="1800" b="0" i="0">
                        <a:solidFill>
                          <a:srgbClr val="003760"/>
                        </a:solidFill>
                        <a:latin typeface="Cambria Math" pitchFamily="34" charset="0"/>
                        <a:ea typeface="Cambria Math" pitchFamily="34" charset="-122"/>
                        <a:cs typeface="Cambria Math" pitchFamily="34" charset="-120"/>
                      </a:rPr>
                      <m:t>𝐴</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4</m:t>
                        </m:r>
                      </m:den>
                    </m:f>
                    <m:r>
                      <a:rPr lang="en-US" altLang="zh-CN" sz="1800" b="0" i="0">
                        <a:solidFill>
                          <a:srgbClr val="003760"/>
                        </a:solidFill>
                        <a:latin typeface="Cambria Math" pitchFamily="34" charset="0"/>
                        <a:ea typeface="Cambria Math" pitchFamily="34" charset="-122"/>
                        <a:cs typeface="Cambria Math" pitchFamily="34" charset="-120"/>
                      </a:rPr>
                      <m:t>&lt;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5</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4</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latinLnBrk="1">
                  <a:lnSpc>
                    <a:spcPts val="3500"/>
                  </a:lnSpc>
                </a:pP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当</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2</m:t>
                    </m:r>
                    <m:r>
                      <a:rPr lang="en-US" altLang="zh-CN" sz="1800" b="0" i="0">
                        <a:solidFill>
                          <a:srgbClr val="003760"/>
                        </a:solidFill>
                        <a:latin typeface="Cambria Math" pitchFamily="34" charset="0"/>
                        <a:ea typeface="Cambria Math" pitchFamily="34" charset="-122"/>
                        <a:cs typeface="Cambria Math" pitchFamily="34" charset="-120"/>
                      </a:rPr>
                      <m:t>𝐴</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4</m:t>
                        </m:r>
                      </m:den>
                    </m:f>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时,</a:t>
                </a:r>
                <a14:m>
                  <m:oMath xmlns:m="http://schemas.openxmlformats.org/officeDocument/2006/math">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𝐴</m:t>
                    </m:r>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𝐶</m:t>
                    </m:r>
                  </m:oMath>
                </a14:m>
                <a:r>
                  <a:rPr lang="en-US" altLang="zh-CN" sz="1800" b="0" i="0" dirty="0">
                    <a:solidFill>
                      <a:srgbClr val="003760"/>
                    </a:solidFill>
                    <a:latin typeface="Times New Roman" pitchFamily="34" charset="0"/>
                    <a:ea typeface="微软雅黑" pitchFamily="34" charset="-122"/>
                    <a:cs typeface="Times New Roman" pitchFamily="34" charset="-120"/>
                  </a:rPr>
                  <a:t>取得最大值</a:t>
                </a:r>
                <a14:m>
                  <m:oMath xmlns:m="http://schemas.openxmlformats.org/officeDocument/2006/math">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2+</m:t>
                        </m:r>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2</m:t>
                            </m:r>
                          </m:e>
                        </m:rad>
                      </m:num>
                      <m:den>
                        <m:r>
                          <a:rPr lang="en-US" altLang="zh-CN" sz="1800" b="0" i="0">
                            <a:solidFill>
                              <a:srgbClr val="003760"/>
                            </a:solidFill>
                            <a:latin typeface="Cambria Math" pitchFamily="34" charset="0"/>
                            <a:ea typeface="Cambria Math" pitchFamily="34" charset="-122"/>
                            <a:cs typeface="Cambria Math" pitchFamily="34" charset="-120"/>
                          </a:rPr>
                          <m:t>4</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latinLnBrk="1">
                  <a:lnSpc>
                    <a:spcPts val="3400"/>
                  </a:lnSpc>
                </a:pPr>
                <a14:m>
                  <m:oMath xmlns:m="http://schemas.openxmlformats.org/officeDocument/2006/math">
                    <m:r>
                      <m:rPr>
                        <m:sty m:val="p"/>
                      </m:rPr>
                      <a:rPr lang="en-US" altLang="zh-CN" b="0" i="0">
                        <a:solidFill>
                          <a:srgbClr val="003760"/>
                        </a:solidFill>
                        <a:latin typeface="Cambria Math" pitchFamily="34" charset="0"/>
                        <a:ea typeface="Cambria Math" pitchFamily="34" charset="-122"/>
                        <a:cs typeface="Cambria Math" pitchFamily="34" charset="-120"/>
                      </a:rPr>
                      <m:t>sin</m:t>
                    </m:r>
                    <m:r>
                      <m:rPr>
                        <m:nor/>
                      </m:rPr>
                      <a:rPr lang="en-US" altLang="zh-CN" b="0" i="0">
                        <a:solidFill>
                          <a:srgbClr val="003760"/>
                        </a:solidFill>
                        <a:latin typeface="Cambria Math" pitchFamily="34" charset="0"/>
                        <a:ea typeface="Cambria Math" pitchFamily="34" charset="-122"/>
                        <a:cs typeface="Cambria Math" pitchFamily="34" charset="-120"/>
                      </a:rPr>
                      <m:t> </m:t>
                    </m:r>
                    <m:r>
                      <a:rPr lang="en-US" altLang="zh-CN" b="0" i="0">
                        <a:solidFill>
                          <a:srgbClr val="003760"/>
                        </a:solidFill>
                        <a:latin typeface="Cambria Math" pitchFamily="34" charset="0"/>
                        <a:ea typeface="Cambria Math" pitchFamily="34" charset="-122"/>
                        <a:cs typeface="Cambria Math" pitchFamily="34" charset="-120"/>
                      </a:rPr>
                      <m:t>𝐴</m:t>
                    </m:r>
                    <m:r>
                      <m:rPr>
                        <m:sty m:val="p"/>
                      </m:rPr>
                      <a:rPr lang="en-US" altLang="zh-CN" b="0" i="0">
                        <a:solidFill>
                          <a:srgbClr val="003760"/>
                        </a:solidFill>
                        <a:latin typeface="Cambria Math" pitchFamily="34" charset="0"/>
                        <a:ea typeface="Cambria Math" pitchFamily="34" charset="-122"/>
                        <a:cs typeface="Cambria Math" pitchFamily="34" charset="-120"/>
                      </a:rPr>
                      <m:t>sin</m:t>
                    </m:r>
                    <m:r>
                      <m:rPr>
                        <m:nor/>
                      </m:rPr>
                      <a:rPr lang="en-US" altLang="zh-CN" b="0" i="0">
                        <a:solidFill>
                          <a:srgbClr val="003760"/>
                        </a:solidFill>
                        <a:latin typeface="Cambria Math" pitchFamily="34" charset="0"/>
                        <a:ea typeface="Cambria Math" pitchFamily="34" charset="-122"/>
                        <a:cs typeface="Cambria Math" pitchFamily="34" charset="-120"/>
                      </a:rPr>
                      <m:t> </m:t>
                    </m:r>
                    <m:r>
                      <a:rPr lang="en-US" altLang="zh-CN" b="0" i="0">
                        <a:solidFill>
                          <a:srgbClr val="003760"/>
                        </a:solidFill>
                        <a:latin typeface="Cambria Math" pitchFamily="34" charset="0"/>
                        <a:ea typeface="Cambria Math" pitchFamily="34" charset="-122"/>
                        <a:cs typeface="Cambria Math" pitchFamily="34" charset="-120"/>
                      </a:rPr>
                      <m:t>𝐶</m:t>
                    </m:r>
                  </m:oMath>
                </a14:m>
                <a:r>
                  <a:rPr lang="en-US" altLang="zh-CN" b="0" i="0" dirty="0">
                    <a:solidFill>
                      <a:srgbClr val="003760"/>
                    </a:solidFill>
                    <a:latin typeface="Times New Roman" pitchFamily="34" charset="0"/>
                    <a:ea typeface="微软雅黑" pitchFamily="34" charset="-122"/>
                    <a:cs typeface="Times New Roman" pitchFamily="34" charset="-120"/>
                  </a:rPr>
                  <a:t>的最大值为</a:t>
                </a:r>
                <a14:m>
                  <m:oMath xmlns:m="http://schemas.openxmlformats.org/officeDocument/2006/math">
                    <m:f>
                      <m:fPr>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b="0" i="0">
                            <a:solidFill>
                              <a:srgbClr val="003760"/>
                            </a:solidFill>
                            <a:latin typeface="Cambria Math" pitchFamily="34" charset="0"/>
                            <a:ea typeface="Cambria Math" pitchFamily="34" charset="-122"/>
                            <a:cs typeface="Cambria Math" pitchFamily="34" charset="-120"/>
                          </a:rPr>
                          <m:t>1</m:t>
                        </m:r>
                      </m:num>
                      <m:den>
                        <m:r>
                          <a:rPr lang="en-US" altLang="zh-CN" b="0" i="0">
                            <a:solidFill>
                              <a:srgbClr val="003760"/>
                            </a:solidFill>
                            <a:latin typeface="Cambria Math" pitchFamily="34" charset="0"/>
                            <a:ea typeface="Cambria Math" pitchFamily="34" charset="-122"/>
                            <a:cs typeface="Cambria Math" pitchFamily="34" charset="-120"/>
                          </a:rPr>
                          <m:t>2</m:t>
                        </m:r>
                      </m:den>
                    </m:f>
                    <m:r>
                      <a:rPr lang="en-US" altLang="zh-CN" b="0" i="0">
                        <a:solidFill>
                          <a:srgbClr val="003760"/>
                        </a:solidFill>
                        <a:latin typeface="Cambria Math" pitchFamily="34" charset="0"/>
                        <a:ea typeface="Cambria Math" pitchFamily="34" charset="-122"/>
                        <a:cs typeface="Cambria Math" pitchFamily="34" charset="-120"/>
                      </a:rPr>
                      <m:t>+</m:t>
                    </m:r>
                    <m:f>
                      <m:fPr>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fPr>
                      <m:num>
                        <m:rad>
                          <m:radPr>
                            <m:degHide m:val="on"/>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b="0" i="0">
                                <a:solidFill>
                                  <a:srgbClr val="003760"/>
                                </a:solidFill>
                                <a:latin typeface="Cambria Math" pitchFamily="34" charset="0"/>
                                <a:ea typeface="Cambria Math" pitchFamily="34" charset="-122"/>
                                <a:cs typeface="Cambria Math" pitchFamily="34" charset="-120"/>
                              </a:rPr>
                              <m:t>2</m:t>
                            </m:r>
                          </m:e>
                        </m:rad>
                      </m:num>
                      <m:den>
                        <m:r>
                          <a:rPr lang="en-US" altLang="zh-CN" b="0" i="0">
                            <a:solidFill>
                              <a:srgbClr val="003760"/>
                            </a:solidFill>
                            <a:latin typeface="Cambria Math" pitchFamily="34" charset="0"/>
                            <a:ea typeface="Cambria Math" pitchFamily="34" charset="-122"/>
                            <a:cs typeface="Cambria Math" pitchFamily="34" charset="-120"/>
                          </a:rPr>
                          <m:t>4</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,无最小值.</a:t>
                </a:r>
                <a:endParaRPr lang="en-US" altLang="zh-CN" dirty="0"/>
              </a:p>
            </p:txBody>
          </p:sp>
        </mc:Choice>
        <mc:Fallback xmlns="">
          <p:sp>
            <p:nvSpPr>
              <p:cNvPr id="5" name="QO_6_AN.118_1#3e95c989a?vcp=1&amp;vop=1&amp;pid=f5f3142ad&amp;color=0,55,96&amp;vtp=1&amp;bbb=1&amp;hb=1">
                <a:extLst>
                  <a:ext uri="{FF2B5EF4-FFF2-40B4-BE49-F238E27FC236}">
                    <a16:creationId xmlns:a16="http://schemas.microsoft.com/office/drawing/2014/main" id="{B192815D-300A-3032-FAD1-915F9D145FFB}"/>
                  </a:ext>
                </a:extLst>
              </p:cNvPr>
              <p:cNvSpPr>
                <a:spLocks noRot="1" noChangeAspect="1" noMove="1" noResize="1" noEditPoints="1" noAdjustHandles="1" noChangeArrowheads="1" noChangeShapeType="1" noTextEdit="1"/>
              </p:cNvSpPr>
              <p:nvPr/>
            </p:nvSpPr>
            <p:spPr>
              <a:xfrm>
                <a:off x="502920" y="4437208"/>
                <a:ext cx="10570464" cy="1309370"/>
              </a:xfrm>
              <a:prstGeom prst="rect">
                <a:avLst/>
              </a:prstGeom>
              <a:blipFill>
                <a:blip r:embed="rId6"/>
                <a:stretch>
                  <a:fillRect l="-577" b="-6047"/>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anim calcmode="lin" valueType="num">
                                      <p:cBhvr>
                                        <p:cTn id="8" dur="500" fill="hold"/>
                                        <p:tgtEl>
                                          <p:spTgt spid="3">
                                            <p:bg/>
                                          </p:spTgt>
                                        </p:tgtEl>
                                        <p:attrNameLst>
                                          <p:attrName>ppt_x</p:attrName>
                                        </p:attrNameLst>
                                      </p:cBhvr>
                                      <p:tavLst>
                                        <p:tav tm="0">
                                          <p:val>
                                            <p:strVal val="#ppt_x"/>
                                          </p:val>
                                        </p:tav>
                                        <p:tav tm="100000">
                                          <p:val>
                                            <p:strVal val="#ppt_x"/>
                                          </p:val>
                                        </p:tav>
                                      </p:tavLst>
                                    </p:anim>
                                    <p:anim calcmode="lin" valueType="num">
                                      <p:cBhvr>
                                        <p:cTn id="9" dur="500" fill="hold"/>
                                        <p:tgtEl>
                                          <p:spTgt spid="3">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500"/>
                                        <p:tgtEl>
                                          <p:spTgt spid="3">
                                            <p:txEl>
                                              <p:pRg st="0" end="0"/>
                                            </p:txEl>
                                          </p:spTgt>
                                        </p:tgtEl>
                                      </p:cBhvr>
                                    </p:animEffect>
                                    <p:anim calcmode="lin" valueType="num">
                                      <p:cBhvr>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3">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fade">
                                      <p:cBhvr>
                                        <p:cTn id="17" dur="500"/>
                                        <p:tgtEl>
                                          <p:spTgt spid="3">
                                            <p:txEl>
                                              <p:pRg st="1" end="1"/>
                                            </p:txEl>
                                          </p:spTgt>
                                        </p:tgtEl>
                                      </p:cBhvr>
                                    </p:animEffect>
                                    <p:anim calcmode="lin" valueType="num">
                                      <p:cBhvr>
                                        <p:cTn id="18"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3">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fade">
                                      <p:cBhvr>
                                        <p:cTn id="22" dur="500"/>
                                        <p:tgtEl>
                                          <p:spTgt spid="3">
                                            <p:txEl>
                                              <p:pRg st="2" end="2"/>
                                            </p:txEl>
                                          </p:spTgt>
                                        </p:tgtEl>
                                      </p:cBhvr>
                                    </p:animEffect>
                                    <p:anim calcmode="lin" valueType="num">
                                      <p:cBhvr>
                                        <p:cTn id="2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3">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Effect transition="in" filter="fade">
                                      <p:cBhvr>
                                        <p:cTn id="27" dur="500"/>
                                        <p:tgtEl>
                                          <p:spTgt spid="3">
                                            <p:txEl>
                                              <p:pRg st="3" end="3"/>
                                            </p:txEl>
                                          </p:spTgt>
                                        </p:tgtEl>
                                      </p:cBhvr>
                                    </p:animEffect>
                                    <p:anim calcmode="lin" valueType="num">
                                      <p:cBhvr>
                                        <p:cTn id="28"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3">
                                            <p:txEl>
                                              <p:pRg st="3" end="3"/>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3">
                                            <p:txEl>
                                              <p:pRg st="4" end="4"/>
                                            </p:txEl>
                                          </p:spTgt>
                                        </p:tgtEl>
                                        <p:attrNameLst>
                                          <p:attrName>style.visibility</p:attrName>
                                        </p:attrNameLst>
                                      </p:cBhvr>
                                      <p:to>
                                        <p:strVal val="visible"/>
                                      </p:to>
                                    </p:set>
                                    <p:animEffect transition="in" filter="fade">
                                      <p:cBhvr>
                                        <p:cTn id="32" dur="500"/>
                                        <p:tgtEl>
                                          <p:spTgt spid="3">
                                            <p:txEl>
                                              <p:pRg st="4" end="4"/>
                                            </p:txEl>
                                          </p:spTgt>
                                        </p:tgtEl>
                                      </p:cBhvr>
                                    </p:animEffect>
                                    <p:anim calcmode="lin" valueType="num">
                                      <p:cBhvr>
                                        <p:cTn id="33"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4" dur="500" fill="hold"/>
                                        <p:tgtEl>
                                          <p:spTgt spid="3">
                                            <p:txEl>
                                              <p:pRg st="4" end="4"/>
                                            </p:txEl>
                                          </p:spTgt>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4">
                                            <p:bg/>
                                          </p:spTgt>
                                        </p:tgtEl>
                                        <p:attrNameLst>
                                          <p:attrName>style.visibility</p:attrName>
                                        </p:attrNameLst>
                                      </p:cBhvr>
                                      <p:to>
                                        <p:strVal val="visible"/>
                                      </p:to>
                                    </p:set>
                                    <p:animEffect transition="in" filter="fade">
                                      <p:cBhvr>
                                        <p:cTn id="37" dur="500"/>
                                        <p:tgtEl>
                                          <p:spTgt spid="4">
                                            <p:bg/>
                                          </p:spTgt>
                                        </p:tgtEl>
                                      </p:cBhvr>
                                    </p:animEffect>
                                    <p:anim calcmode="lin" valueType="num">
                                      <p:cBhvr>
                                        <p:cTn id="38" dur="500" fill="hold"/>
                                        <p:tgtEl>
                                          <p:spTgt spid="4">
                                            <p:bg/>
                                          </p:spTgt>
                                        </p:tgtEl>
                                        <p:attrNameLst>
                                          <p:attrName>ppt_x</p:attrName>
                                        </p:attrNameLst>
                                      </p:cBhvr>
                                      <p:tavLst>
                                        <p:tav tm="0">
                                          <p:val>
                                            <p:strVal val="#ppt_x"/>
                                          </p:val>
                                        </p:tav>
                                        <p:tav tm="100000">
                                          <p:val>
                                            <p:strVal val="#ppt_x"/>
                                          </p:val>
                                        </p:tav>
                                      </p:tavLst>
                                    </p:anim>
                                    <p:anim calcmode="lin" valueType="num">
                                      <p:cBhvr>
                                        <p:cTn id="39" dur="500" fill="hold"/>
                                        <p:tgtEl>
                                          <p:spTgt spid="4">
                                            <p:bg/>
                                          </p:spTgt>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4">
                                            <p:txEl>
                                              <p:pRg st="0" end="0"/>
                                            </p:txEl>
                                          </p:spTgt>
                                        </p:tgtEl>
                                        <p:attrNameLst>
                                          <p:attrName>style.visibility</p:attrName>
                                        </p:attrNameLst>
                                      </p:cBhvr>
                                      <p:to>
                                        <p:strVal val="visible"/>
                                      </p:to>
                                    </p:set>
                                    <p:animEffect transition="in" filter="fade">
                                      <p:cBhvr>
                                        <p:cTn id="42" dur="500"/>
                                        <p:tgtEl>
                                          <p:spTgt spid="4">
                                            <p:txEl>
                                              <p:pRg st="0" end="0"/>
                                            </p:txEl>
                                          </p:spTgt>
                                        </p:tgtEl>
                                      </p:cBhvr>
                                    </p:animEffect>
                                    <p:anim calcmode="lin" valueType="num">
                                      <p:cBhvr>
                                        <p:cTn id="43"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44" dur="500" fill="hold"/>
                                        <p:tgtEl>
                                          <p:spTgt spid="4">
                                            <p:txEl>
                                              <p:pRg st="0" end="0"/>
                                            </p:txEl>
                                          </p:spTgt>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5">
                                            <p:bg/>
                                          </p:spTgt>
                                        </p:tgtEl>
                                        <p:attrNameLst>
                                          <p:attrName>style.visibility</p:attrName>
                                        </p:attrNameLst>
                                      </p:cBhvr>
                                      <p:to>
                                        <p:strVal val="visible"/>
                                      </p:to>
                                    </p:set>
                                    <p:animEffect transition="in" filter="fade">
                                      <p:cBhvr>
                                        <p:cTn id="47" dur="500"/>
                                        <p:tgtEl>
                                          <p:spTgt spid="5">
                                            <p:bg/>
                                          </p:spTgt>
                                        </p:tgtEl>
                                      </p:cBhvr>
                                    </p:animEffect>
                                    <p:anim calcmode="lin" valueType="num">
                                      <p:cBhvr>
                                        <p:cTn id="48" dur="500" fill="hold"/>
                                        <p:tgtEl>
                                          <p:spTgt spid="5">
                                            <p:bg/>
                                          </p:spTgt>
                                        </p:tgtEl>
                                        <p:attrNameLst>
                                          <p:attrName>ppt_x</p:attrName>
                                        </p:attrNameLst>
                                      </p:cBhvr>
                                      <p:tavLst>
                                        <p:tav tm="0">
                                          <p:val>
                                            <p:strVal val="#ppt_x"/>
                                          </p:val>
                                        </p:tav>
                                        <p:tav tm="100000">
                                          <p:val>
                                            <p:strVal val="#ppt_x"/>
                                          </p:val>
                                        </p:tav>
                                      </p:tavLst>
                                    </p:anim>
                                    <p:anim calcmode="lin" valueType="num">
                                      <p:cBhvr>
                                        <p:cTn id="49" dur="500" fill="hold"/>
                                        <p:tgtEl>
                                          <p:spTgt spid="5">
                                            <p:bg/>
                                          </p:spTgt>
                                        </p:tgtEl>
                                        <p:attrNameLst>
                                          <p:attrName>ppt_y</p:attrName>
                                        </p:attrNameLst>
                                      </p:cBhvr>
                                      <p:tavLst>
                                        <p:tav tm="0">
                                          <p:val>
                                            <p:strVal val="#ppt_y+.1"/>
                                          </p:val>
                                        </p:tav>
                                        <p:tav tm="100000">
                                          <p:val>
                                            <p:strVal val="#ppt_y"/>
                                          </p:val>
                                        </p:tav>
                                      </p:tavLst>
                                    </p:anim>
                                  </p:childTnLst>
                                </p:cTn>
                              </p:par>
                              <p:par>
                                <p:cTn id="50" presetID="42" presetClass="entr" presetSubtype="0" fill="hold" grpId="0" nodeType="withEffect">
                                  <p:stCondLst>
                                    <p:cond delay="0"/>
                                  </p:stCondLst>
                                  <p:childTnLst>
                                    <p:set>
                                      <p:cBhvr>
                                        <p:cTn id="51" dur="1" fill="hold">
                                          <p:stCondLst>
                                            <p:cond delay="0"/>
                                          </p:stCondLst>
                                        </p:cTn>
                                        <p:tgtEl>
                                          <p:spTgt spid="5">
                                            <p:txEl>
                                              <p:pRg st="0" end="0"/>
                                            </p:txEl>
                                          </p:spTgt>
                                        </p:tgtEl>
                                        <p:attrNameLst>
                                          <p:attrName>style.visibility</p:attrName>
                                        </p:attrNameLst>
                                      </p:cBhvr>
                                      <p:to>
                                        <p:strVal val="visible"/>
                                      </p:to>
                                    </p:set>
                                    <p:animEffect transition="in" filter="fade">
                                      <p:cBhvr>
                                        <p:cTn id="52" dur="500"/>
                                        <p:tgtEl>
                                          <p:spTgt spid="5">
                                            <p:txEl>
                                              <p:pRg st="0" end="0"/>
                                            </p:txEl>
                                          </p:spTgt>
                                        </p:tgtEl>
                                      </p:cBhvr>
                                    </p:animEffect>
                                    <p:anim calcmode="lin" valueType="num">
                                      <p:cBhvr>
                                        <p:cTn id="53"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54" dur="500" fill="hold"/>
                                        <p:tgtEl>
                                          <p:spTgt spid="5">
                                            <p:txEl>
                                              <p:pRg st="0" end="0"/>
                                            </p:txEl>
                                          </p:spTgt>
                                        </p:tgtEl>
                                        <p:attrNameLst>
                                          <p:attrName>ppt_y</p:attrName>
                                        </p:attrNameLst>
                                      </p:cBhvr>
                                      <p:tavLst>
                                        <p:tav tm="0">
                                          <p:val>
                                            <p:strVal val="#ppt_y+.1"/>
                                          </p:val>
                                        </p:tav>
                                        <p:tav tm="100000">
                                          <p:val>
                                            <p:strVal val="#ppt_y"/>
                                          </p:val>
                                        </p:tav>
                                      </p:tavLst>
                                    </p:anim>
                                  </p:childTnLst>
                                </p:cTn>
                              </p:par>
                              <p:par>
                                <p:cTn id="55" presetID="42" presetClass="entr" presetSubtype="0" fill="hold" grpId="0" nodeType="withEffect">
                                  <p:stCondLst>
                                    <p:cond delay="0"/>
                                  </p:stCondLst>
                                  <p:childTnLst>
                                    <p:set>
                                      <p:cBhvr>
                                        <p:cTn id="56" dur="1" fill="hold">
                                          <p:stCondLst>
                                            <p:cond delay="0"/>
                                          </p:stCondLst>
                                        </p:cTn>
                                        <p:tgtEl>
                                          <p:spTgt spid="5">
                                            <p:txEl>
                                              <p:pRg st="1" end="1"/>
                                            </p:txEl>
                                          </p:spTgt>
                                        </p:tgtEl>
                                        <p:attrNameLst>
                                          <p:attrName>style.visibility</p:attrName>
                                        </p:attrNameLst>
                                      </p:cBhvr>
                                      <p:to>
                                        <p:strVal val="visible"/>
                                      </p:to>
                                    </p:set>
                                    <p:animEffect transition="in" filter="fade">
                                      <p:cBhvr>
                                        <p:cTn id="57" dur="500"/>
                                        <p:tgtEl>
                                          <p:spTgt spid="5">
                                            <p:txEl>
                                              <p:pRg st="1" end="1"/>
                                            </p:txEl>
                                          </p:spTgt>
                                        </p:tgtEl>
                                      </p:cBhvr>
                                    </p:animEffect>
                                    <p:anim calcmode="lin" valueType="num">
                                      <p:cBhvr>
                                        <p:cTn id="58"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59" dur="500" fill="hold"/>
                                        <p:tgtEl>
                                          <p:spTgt spid="5">
                                            <p:txEl>
                                              <p:pRg st="1" end="1"/>
                                            </p:txEl>
                                          </p:spTgt>
                                        </p:tgtEl>
                                        <p:attrNameLst>
                                          <p:attrName>ppt_y</p:attrName>
                                        </p:attrNameLst>
                                      </p:cBhvr>
                                      <p:tavLst>
                                        <p:tav tm="0">
                                          <p:val>
                                            <p:strVal val="#ppt_y+.1"/>
                                          </p:val>
                                        </p:tav>
                                        <p:tav tm="100000">
                                          <p:val>
                                            <p:strVal val="#ppt_y"/>
                                          </p:val>
                                        </p:tav>
                                      </p:tavLst>
                                    </p:anim>
                                  </p:childTnLst>
                                </p:cTn>
                              </p:par>
                              <p:par>
                                <p:cTn id="60" presetID="42" presetClass="entr" presetSubtype="0" fill="hold" grpId="0" nodeType="withEffect">
                                  <p:stCondLst>
                                    <p:cond delay="0"/>
                                  </p:stCondLst>
                                  <p:childTnLst>
                                    <p:set>
                                      <p:cBhvr>
                                        <p:cTn id="61" dur="1" fill="hold">
                                          <p:stCondLst>
                                            <p:cond delay="0"/>
                                          </p:stCondLst>
                                        </p:cTn>
                                        <p:tgtEl>
                                          <p:spTgt spid="5">
                                            <p:txEl>
                                              <p:pRg st="2" end="2"/>
                                            </p:txEl>
                                          </p:spTgt>
                                        </p:tgtEl>
                                        <p:attrNameLst>
                                          <p:attrName>style.visibility</p:attrName>
                                        </p:attrNameLst>
                                      </p:cBhvr>
                                      <p:to>
                                        <p:strVal val="visible"/>
                                      </p:to>
                                    </p:set>
                                    <p:animEffect transition="in" filter="fade">
                                      <p:cBhvr>
                                        <p:cTn id="62" dur="500"/>
                                        <p:tgtEl>
                                          <p:spTgt spid="5">
                                            <p:txEl>
                                              <p:pRg st="2" end="2"/>
                                            </p:txEl>
                                          </p:spTgt>
                                        </p:tgtEl>
                                      </p:cBhvr>
                                    </p:animEffect>
                                    <p:anim calcmode="lin" valueType="num">
                                      <p:cBhvr>
                                        <p:cTn id="63"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p:cTn id="64" dur="500" fill="hold"/>
                                        <p:tgtEl>
                                          <p:spTgt spid="5">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5" grpId="0" build="p" animBg="1"/>
    </p:bldLst>
  </p:timing>
</p:sld>
</file>

<file path=ppt/slides/slide56.xml><?xml version="1.0" encoding="utf-8"?>
<p:sld xmlns:a="http://schemas.openxmlformats.org/drawingml/2006/main" xmlns:r="http://schemas.openxmlformats.org/officeDocument/2006/relationships" xmlns:p="http://schemas.openxmlformats.org/presentationml/2006/main">
  <p:cSld name="Slide 52&amp;si=52">
    <p:spTree>
      <p:nvGrpSpPr>
        <p:cNvPr id="1" name=""/>
        <p:cNvGrpSpPr/>
        <p:nvPr/>
      </p:nvGrpSpPr>
      <p:grpSpPr>
        <a:xfrm>
          <a:off x="0" y="0"/>
          <a:ext cx="0" cy="0"/>
          <a:chOff x="0" y="0"/>
          <a:chExt cx="0" cy="0"/>
        </a:xfrm>
      </p:grpSpPr>
      <p:sp>
        <p:nvSpPr>
          <p:cNvPr id="2" name="C_5_BD#2bd617f5c?vcp=1&amp;pid=209c453fa&amp;color=0,55,96&amp;vtp=1&amp;bt=1&amp;bbb=1"/>
          <p:cNvSpPr/>
          <p:nvPr/>
        </p:nvSpPr>
        <p:spPr>
          <a:xfrm>
            <a:off x="502920" y="792000"/>
            <a:ext cx="10570464" cy="849376"/>
          </a:xfrm>
          <a:prstGeom prst="rect">
            <a:avLst/>
          </a:prstGeom>
          <a:noFill/>
          <a:ln/>
        </p:spPr>
        <p:txBody>
          <a:bodyPr wrap="none" lIns="0" tIns="0" rIns="0" bIns="0" rtlCol="0" anchor="t"/>
          <a:lstStyle/>
          <a:p>
            <a:pPr algn="ctr" latinLnBrk="1">
              <a:lnSpc>
                <a:spcPts val="3900"/>
              </a:lnSpc>
            </a:pPr>
            <a:r>
              <a:rPr lang="en-US" altLang="zh-CN" sz="2200" b="1" i="0" dirty="0">
                <a:solidFill>
                  <a:srgbClr val="003760"/>
                </a:solidFill>
                <a:latin typeface="Times New Roman" pitchFamily="34" charset="0"/>
                <a:ea typeface="微软雅黑" pitchFamily="34" charset="-122"/>
                <a:cs typeface="Times New Roman" pitchFamily="34" charset="-120"/>
              </a:rPr>
              <a:t>C组</a:t>
            </a:r>
            <a:r>
              <a:rPr lang="en-US" altLang="zh-CN" sz="2200" b="1" i="0" dirty="0">
                <a:solidFill>
                  <a:srgbClr val="003760"/>
                </a:solidFill>
                <a:latin typeface="SimSun" pitchFamily="34" charset="0"/>
                <a:ea typeface="SimSun" pitchFamily="34" charset="-122"/>
                <a:cs typeface="SimSun" pitchFamily="34" charset="-120"/>
              </a:rPr>
              <a:t> </a:t>
            </a:r>
            <a:r>
              <a:rPr lang="en-US" altLang="zh-CN" sz="2200" b="1" i="0" dirty="0">
                <a:solidFill>
                  <a:srgbClr val="003760"/>
                </a:solidFill>
                <a:latin typeface="Times New Roman" pitchFamily="34" charset="0"/>
                <a:ea typeface="微软雅黑" pitchFamily="34" charset="-122"/>
                <a:cs typeface="Times New Roman" pitchFamily="34" charset="-120"/>
              </a:rPr>
              <a:t>新素养</a:t>
            </a:r>
            <a:r>
              <a:rPr lang="en-US" altLang="zh-CN" sz="2200" b="1" i="0" dirty="0">
                <a:solidFill>
                  <a:srgbClr val="003760"/>
                </a:solidFill>
                <a:latin typeface="SimSun" pitchFamily="34" charset="0"/>
                <a:ea typeface="SimSun" pitchFamily="34" charset="-122"/>
                <a:cs typeface="SimSun" pitchFamily="34" charset="-120"/>
              </a:rPr>
              <a:t> </a:t>
            </a:r>
            <a:r>
              <a:rPr lang="en-US" altLang="zh-CN" sz="2200" b="1" i="0" dirty="0">
                <a:solidFill>
                  <a:srgbClr val="003760"/>
                </a:solidFill>
                <a:latin typeface="Times New Roman" pitchFamily="34" charset="0"/>
                <a:ea typeface="微软雅黑" pitchFamily="34" charset="-122"/>
                <a:cs typeface="Times New Roman" pitchFamily="34" charset="-120"/>
              </a:rPr>
              <a:t>新题型</a:t>
            </a:r>
            <a:endParaRPr lang="en-US" altLang="zh-CN" sz="2200" dirty="0">
              <a:solidFill>
                <a:srgbClr val="003760"/>
              </a:solidFill>
            </a:endParaRPr>
          </a:p>
        </p:txBody>
      </p:sp>
      <mc:AlternateContent xmlns:mc="http://schemas.openxmlformats.org/markup-compatibility/2006" xmlns:a14="http://schemas.microsoft.com/office/drawing/2010/main">
        <mc:Choice Requires="a14">
          <p:sp>
            <p:nvSpPr>
              <p:cNvPr id="3" name="QC_6_BD.119_1#e5c71d3b9?vaa=1&amp;vcp=1&amp;vop=1&amp;pid=2bd617f5c&amp;color=0,55,96&amp;vtp=1&amp;bbb=1"/>
              <p:cNvSpPr/>
              <p:nvPr/>
            </p:nvSpPr>
            <p:spPr>
              <a:xfrm>
                <a:off x="502920" y="1235357"/>
                <a:ext cx="10570464" cy="471932"/>
              </a:xfrm>
              <a:prstGeom prst="rect">
                <a:avLst/>
              </a:prstGeom>
              <a:noFill/>
              <a:ln/>
            </p:spPr>
            <p:txBody>
              <a:bodyPr wrap="none" lIns="0" tIns="0" rIns="0" bIns="0" rtlCol="0" anchor="t"/>
              <a:lstStyle/>
              <a:p>
                <a:pPr algn="l" latinLnBrk="1">
                  <a:lnSpc>
                    <a:spcPts val="3800"/>
                  </a:lnSpc>
                </a:pPr>
                <a:r>
                  <a:rPr lang="en-US" altLang="zh-CN" sz="1800" b="1" i="0" dirty="0">
                    <a:solidFill>
                      <a:srgbClr val="003760"/>
                    </a:solidFill>
                    <a:latin typeface="Times New Roman" pitchFamily="34" charset="0"/>
                    <a:ea typeface="微软雅黑" pitchFamily="34" charset="-122"/>
                    <a:cs typeface="Times New Roman" pitchFamily="34" charset="-120"/>
                  </a:rPr>
                  <a:t>11.（多选）</a:t>
                </a:r>
                <a:r>
                  <a:rPr lang="en-US" altLang="zh-CN" sz="1800" b="0" i="0" dirty="0">
                    <a:solidFill>
                      <a:srgbClr val="003760"/>
                    </a:solidFill>
                    <a:latin typeface="Times New Roman" pitchFamily="34" charset="0"/>
                    <a:ea typeface="微软雅黑" pitchFamily="34" charset="-122"/>
                    <a:cs typeface="Times New Roman" pitchFamily="34" charset="-120"/>
                  </a:rPr>
                  <a:t>已知</a:t>
                </a:r>
                <a14:m>
                  <m:oMath xmlns:m="http://schemas.openxmlformats.org/officeDocument/2006/math">
                    <m:r>
                      <m:rPr>
                        <m:sty m:val="p"/>
                      </m:rPr>
                      <a:rPr lang="en-US" altLang="zh-CN" sz="1800" b="0" i="0" smtClean="0">
                        <a:solidFill>
                          <a:srgbClr val="003760"/>
                        </a:solidFill>
                        <a:latin typeface="Cambria Math" pitchFamily="34" charset="0"/>
                        <a:ea typeface="Cambria Math" pitchFamily="34" charset="-122"/>
                        <a:cs typeface="Cambria Math" pitchFamily="34" charset="-120"/>
                      </a:rPr>
                      <m:t>cos</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𝛼</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𝛽</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5</m:t>
                            </m:r>
                          </m:e>
                        </m:rad>
                      </m:num>
                      <m:den>
                        <m:r>
                          <a:rPr lang="en-US" altLang="zh-CN" sz="1800" b="0" i="0">
                            <a:solidFill>
                              <a:srgbClr val="003760"/>
                            </a:solidFill>
                            <a:latin typeface="Cambria Math" pitchFamily="34" charset="0"/>
                            <a:ea typeface="Cambria Math" pitchFamily="34" charset="-122"/>
                            <a:cs typeface="Cambria Math" pitchFamily="34" charset="-120"/>
                          </a:rPr>
                          <m:t>5</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m:rPr>
                        <m:sty m:val="p"/>
                      </m:rPr>
                      <a:rPr lang="en-US" altLang="zh-CN" sz="1800" b="0" i="0" smtClean="0">
                        <a:solidFill>
                          <a:srgbClr val="003760"/>
                        </a:solidFill>
                        <a:latin typeface="Cambria Math" pitchFamily="34" charset="0"/>
                        <a:ea typeface="Cambria Math" pitchFamily="34" charset="-122"/>
                        <a:cs typeface="Cambria Math" pitchFamily="34" charset="-120"/>
                      </a:rPr>
                      <m:t>cos</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2</m:t>
                    </m:r>
                    <m:r>
                      <a:rPr lang="en-US" altLang="zh-CN" sz="1800" b="0" i="0" smtClean="0">
                        <a:solidFill>
                          <a:srgbClr val="003760"/>
                        </a:solidFill>
                        <a:latin typeface="Cambria Math" pitchFamily="34" charset="0"/>
                        <a:ea typeface="Cambria Math" pitchFamily="34" charset="-122"/>
                        <a:cs typeface="Cambria Math" pitchFamily="34" charset="-120"/>
                      </a:rPr>
                      <m:t>𝛼</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5</m:t>
                        </m:r>
                      </m:num>
                      <m:den>
                        <m:r>
                          <a:rPr lang="en-US" altLang="zh-CN" sz="1800" b="0" i="0">
                            <a:solidFill>
                              <a:srgbClr val="003760"/>
                            </a:solidFill>
                            <a:latin typeface="Cambria Math" pitchFamily="34" charset="0"/>
                            <a:ea typeface="Cambria Math" pitchFamily="34" charset="-122"/>
                            <a:cs typeface="Cambria Math" pitchFamily="34" charset="-120"/>
                          </a:rPr>
                          <m:t>13</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，其中</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𝛼</m:t>
                    </m:r>
                  </m:oMath>
                </a14:m>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𝛽</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为锐角，</a:t>
                </a:r>
                <a:r>
                  <a:rPr lang="en-US" altLang="zh-CN" sz="1800" b="0" i="0">
                    <a:solidFill>
                      <a:srgbClr val="003760"/>
                    </a:solidFill>
                    <a:latin typeface="Times New Roman" pitchFamily="34" charset="0"/>
                    <a:ea typeface="微软雅黑" pitchFamily="34" charset="-122"/>
                    <a:cs typeface="Times New Roman" pitchFamily="34" charset="-120"/>
                  </a:rPr>
                  <a:t>以下判断正确的是(</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p:txBody>
          </p:sp>
        </mc:Choice>
        <mc:Fallback xmlns="">
          <p:sp>
            <p:nvSpPr>
              <p:cNvPr id="3" name="QC_6_BD.119_1#e5c71d3b9?vaa=1&amp;vcp=1&amp;vop=1&amp;pid=2bd617f5c&amp;color=0,55,96&amp;vtp=1&amp;bbb=1"/>
              <p:cNvSpPr>
                <a:spLocks noRot="1" noChangeAspect="1" noMove="1" noResize="1" noEditPoints="1" noAdjustHandles="1" noChangeArrowheads="1" noChangeShapeType="1" noTextEdit="1"/>
              </p:cNvSpPr>
              <p:nvPr/>
            </p:nvSpPr>
            <p:spPr>
              <a:xfrm>
                <a:off x="502920" y="1235357"/>
                <a:ext cx="10570464" cy="471932"/>
              </a:xfrm>
              <a:prstGeom prst="rect">
                <a:avLst/>
              </a:prstGeom>
              <a:blipFill>
                <a:blip r:embed="rId3"/>
                <a:stretch>
                  <a:fillRect l="-1384" b="-16883"/>
                </a:stretch>
              </a:blipFill>
              <a:ln/>
            </p:spPr>
            <p:txBody>
              <a:bodyPr/>
              <a:lstStyle/>
              <a:p>
                <a:r>
                  <a:rPr lang="zh-CN" altLang="en-US">
                    <a:noFill/>
                  </a:rPr>
                  <a:t> </a:t>
                </a:r>
              </a:p>
            </p:txBody>
          </p:sp>
        </mc:Fallback>
      </mc:AlternateContent>
      <p:sp>
        <p:nvSpPr>
          <p:cNvPr id="4" name="QC_6_AN.121_1#e5c71d3b9.bracket?vaa=1&amp;vcp=1&amp;vop=1&amp;pid=2bd617f5c&amp;color=0,55,96&amp;vpa=22&amp;vtp=1&amp;bbb=1"/>
          <p:cNvSpPr/>
          <p:nvPr/>
        </p:nvSpPr>
        <p:spPr>
          <a:xfrm>
            <a:off x="9865805" y="1373914"/>
            <a:ext cx="538163" cy="303530"/>
          </a:xfrm>
          <a:prstGeom prst="rect">
            <a:avLst/>
          </a:prstGeom>
          <a:noFill/>
          <a:ln/>
        </p:spPr>
        <p:txBody>
          <a:bodyPr wrap="none" lIns="0" tIns="0" rIns="0" bIns="0" rtlCol="0" anchor="t"/>
          <a:lstStyle/>
          <a:p>
            <a:pPr algn="ctr" latinLnBrk="1">
              <a:lnSpc>
                <a:spcPts val="2500"/>
              </a:lnSpc>
            </a:pPr>
            <a:r>
              <a:rPr lang="en-US" altLang="zh-CN" sz="2000" b="0" i="0" dirty="0">
                <a:solidFill>
                  <a:srgbClr val="6161F4"/>
                </a:solidFill>
                <a:latin typeface="Times New Roman" pitchFamily="34" charset="0"/>
                <a:ea typeface="微软雅黑" pitchFamily="34" charset="-122"/>
                <a:cs typeface="Times New Roman" pitchFamily="34" charset="-120"/>
              </a:rPr>
              <a:t>AC</a:t>
            </a:r>
            <a:endParaRPr lang="en-US" altLang="zh-CN" sz="2000" dirty="0">
              <a:solidFill>
                <a:srgbClr val="6161F4"/>
              </a:solidFill>
            </a:endParaRPr>
          </a:p>
        </p:txBody>
      </p:sp>
      <mc:AlternateContent xmlns:mc="http://schemas.openxmlformats.org/markup-compatibility/2006" xmlns:a14="http://schemas.microsoft.com/office/drawing/2010/main">
        <mc:Choice Requires="a14">
          <p:sp>
            <p:nvSpPr>
              <p:cNvPr id="5" name="QC_6_BD.119_2#e5c71d3b9.choices?vaa=1&amp;vcp=1&amp;vop=1&amp;pid=2bd617f5c&amp;color=0,55,96&amp;vtp=1&amp;bbb=1&amp;hb=1"/>
              <p:cNvSpPr/>
              <p:nvPr/>
            </p:nvSpPr>
            <p:spPr>
              <a:xfrm>
                <a:off x="502920" y="1717068"/>
                <a:ext cx="10570464" cy="983171"/>
              </a:xfrm>
              <a:prstGeom prst="rect">
                <a:avLst/>
              </a:prstGeom>
              <a:noFill/>
              <a:ln/>
            </p:spPr>
            <p:txBody>
              <a:bodyPr wrap="none" lIns="0" tIns="0" rIns="0" bIns="0" rtlCol="0" anchor="t"/>
              <a:lstStyle/>
              <a:p>
                <a:pPr latinLnBrk="1">
                  <a:lnSpc>
                    <a:spcPts val="3900"/>
                  </a:lnSpc>
                  <a:tabLst>
                    <a:tab pos="2661666" algn="l"/>
                    <a:tab pos="5958332" algn="l"/>
                    <a:tab pos="9115298" algn="l"/>
                  </a:tabLst>
                </a:pP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14:m>
                  <m:oMath xmlns:m="http://schemas.openxmlformats.org/officeDocument/2006/math">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2</m:t>
                    </m:r>
                    <m:r>
                      <a:rPr lang="en-US" altLang="zh-CN" sz="1800" b="0" i="0" smtClean="0">
                        <a:solidFill>
                          <a:srgbClr val="003760"/>
                        </a:solidFill>
                        <a:latin typeface="Cambria Math" pitchFamily="34" charset="0"/>
                        <a:ea typeface="Cambria Math" pitchFamily="34" charset="-122"/>
                        <a:cs typeface="Cambria Math" pitchFamily="34" charset="-120"/>
                      </a:rPr>
                      <m:t>𝛼</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12</m:t>
                        </m:r>
                      </m:num>
                      <m:den>
                        <m:r>
                          <a:rPr lang="en-US" altLang="zh-CN" sz="1800" b="0" i="0">
                            <a:solidFill>
                              <a:srgbClr val="003760"/>
                            </a:solidFill>
                            <a:latin typeface="Cambria Math" pitchFamily="34" charset="0"/>
                            <a:ea typeface="Cambria Math" pitchFamily="34" charset="-122"/>
                            <a:cs typeface="Cambria Math" pitchFamily="34" charset="-120"/>
                          </a:rPr>
                          <m:t>13</m:t>
                        </m:r>
                      </m:den>
                    </m:f>
                  </m:oMath>
                </a14:m>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B</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14:m>
                  <m:oMath xmlns:m="http://schemas.openxmlformats.org/officeDocument/2006/math">
                    <m:r>
                      <m:rPr>
                        <m:sty m:val="p"/>
                      </m:rPr>
                      <a:rPr lang="en-US" altLang="zh-CN" sz="1800" b="0" i="0" smtClean="0">
                        <a:solidFill>
                          <a:srgbClr val="003760"/>
                        </a:solidFill>
                        <a:latin typeface="Cambria Math" pitchFamily="34" charset="0"/>
                        <a:ea typeface="Cambria Math" pitchFamily="34" charset="-122"/>
                        <a:cs typeface="Cambria Math" pitchFamily="34" charset="-120"/>
                      </a:rPr>
                      <m:t>cos</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𝛼</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𝛽</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19</m:t>
                        </m:r>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5</m:t>
                            </m:r>
                          </m:e>
                        </m:rad>
                      </m:num>
                      <m:den>
                        <m:r>
                          <a:rPr lang="en-US" altLang="zh-CN" sz="1800" b="0" i="0">
                            <a:solidFill>
                              <a:srgbClr val="003760"/>
                            </a:solidFill>
                            <a:latin typeface="Cambria Math" pitchFamily="34" charset="0"/>
                            <a:ea typeface="Cambria Math" pitchFamily="34" charset="-122"/>
                            <a:cs typeface="Cambria Math" pitchFamily="34" charset="-120"/>
                          </a:rPr>
                          <m:t>65</m:t>
                        </m:r>
                      </m:den>
                    </m:f>
                  </m:oMath>
                </a14:m>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C</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14:m>
                  <m:oMath xmlns:m="http://schemas.openxmlformats.org/officeDocument/2006/math">
                    <m:r>
                      <m:rPr>
                        <m:sty m:val="p"/>
                      </m:rPr>
                      <a:rPr lang="en-US" altLang="zh-CN" sz="1800" b="0" i="0" smtClean="0">
                        <a:solidFill>
                          <a:srgbClr val="003760"/>
                        </a:solidFill>
                        <a:latin typeface="Cambria Math" pitchFamily="34" charset="0"/>
                        <a:ea typeface="Cambria Math" pitchFamily="34" charset="-122"/>
                        <a:cs typeface="Cambria Math" pitchFamily="34" charset="-120"/>
                      </a:rPr>
                      <m:t>cos</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𝛼</m:t>
                    </m:r>
                    <m:r>
                      <m:rPr>
                        <m:sty m:val="p"/>
                      </m:rPr>
                      <a:rPr lang="en-US" altLang="zh-CN" sz="1800" b="0" i="0" smtClean="0">
                        <a:solidFill>
                          <a:srgbClr val="003760"/>
                        </a:solidFill>
                        <a:latin typeface="Cambria Math" pitchFamily="34" charset="0"/>
                        <a:ea typeface="Cambria Math" pitchFamily="34" charset="-122"/>
                        <a:cs typeface="Cambria Math" pitchFamily="34" charset="-120"/>
                      </a:rPr>
                      <m:t>cos</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𝛽</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8</m:t>
                        </m:r>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5</m:t>
                            </m:r>
                          </m:e>
                        </m:rad>
                      </m:num>
                      <m:den>
                        <m:r>
                          <a:rPr lang="en-US" altLang="zh-CN" sz="1800" b="0" i="0">
                            <a:solidFill>
                              <a:srgbClr val="003760"/>
                            </a:solidFill>
                            <a:latin typeface="Cambria Math" pitchFamily="34" charset="0"/>
                            <a:ea typeface="Cambria Math" pitchFamily="34" charset="-122"/>
                            <a:cs typeface="Cambria Math" pitchFamily="34" charset="-120"/>
                          </a:rPr>
                          <m:t>65</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D.</a:t>
                </a:r>
                <a:r>
                  <a:rPr lang="en-US" altLang="zh-CN" sz="1800" b="0" i="0">
                    <a:solidFill>
                      <a:srgbClr val="003760"/>
                    </a:solidFill>
                    <a:latin typeface="SimSun" pitchFamily="34" charset="0"/>
                    <a:ea typeface="SimSun" pitchFamily="34" charset="-122"/>
                    <a:cs typeface="SimSun" pitchFamily="34" charset="-120"/>
                  </a:rPr>
                  <a:t> </a:t>
                </a:r>
              </a:p>
              <a:p>
                <a:pPr latinLnBrk="1">
                  <a:lnSpc>
                    <a:spcPts val="4100"/>
                  </a:lnSpc>
                  <a:tabLst>
                    <a:tab pos="2661666" algn="l"/>
                    <a:tab pos="5958332" algn="l"/>
                    <a:tab pos="9115298" algn="l"/>
                  </a:tabLst>
                </a:pPr>
                <a14:m>
                  <m:oMath xmlns:m="http://schemas.openxmlformats.org/officeDocument/2006/math">
                    <m:r>
                      <m:rPr>
                        <m:sty m:val="p"/>
                      </m:rPr>
                      <a:rPr lang="en-US" altLang="zh-CN" b="0" i="0" smtClean="0">
                        <a:solidFill>
                          <a:srgbClr val="003760"/>
                        </a:solidFill>
                        <a:latin typeface="Cambria Math" pitchFamily="34" charset="0"/>
                        <a:ea typeface="Cambria Math" pitchFamily="34" charset="-122"/>
                        <a:cs typeface="Cambria Math" pitchFamily="34" charset="-120"/>
                      </a:rPr>
                      <m:t>tan</m:t>
                    </m:r>
                    <m:r>
                      <m:rPr>
                        <m:nor/>
                      </m:rPr>
                      <a:rPr lang="en-US" altLang="zh-CN" b="0" i="0" smtClean="0">
                        <a:solidFill>
                          <a:srgbClr val="003760"/>
                        </a:solidFill>
                        <a:latin typeface="Cambria Math" pitchFamily="34" charset="0"/>
                        <a:ea typeface="Cambria Math" pitchFamily="34" charset="-122"/>
                        <a:cs typeface="Cambria Math" pitchFamily="34" charset="-120"/>
                      </a:rPr>
                      <m:t> </m:t>
                    </m:r>
                    <m:r>
                      <a:rPr lang="en-US" altLang="zh-CN" b="0" i="0" smtClean="0">
                        <a:solidFill>
                          <a:srgbClr val="003760"/>
                        </a:solidFill>
                        <a:latin typeface="Cambria Math" pitchFamily="34" charset="0"/>
                        <a:ea typeface="Cambria Math" pitchFamily="34" charset="-122"/>
                        <a:cs typeface="Cambria Math" pitchFamily="34" charset="-120"/>
                      </a:rPr>
                      <m:t>𝛼</m:t>
                    </m:r>
                    <m:r>
                      <m:rPr>
                        <m:sty m:val="p"/>
                      </m:rPr>
                      <a:rPr lang="en-US" altLang="zh-CN" b="0" i="0" smtClean="0">
                        <a:solidFill>
                          <a:srgbClr val="003760"/>
                        </a:solidFill>
                        <a:latin typeface="Cambria Math" pitchFamily="34" charset="0"/>
                        <a:ea typeface="Cambria Math" pitchFamily="34" charset="-122"/>
                        <a:cs typeface="Cambria Math" pitchFamily="34" charset="-120"/>
                      </a:rPr>
                      <m:t>tan</m:t>
                    </m:r>
                    <m:r>
                      <m:rPr>
                        <m:nor/>
                      </m:rPr>
                      <a:rPr lang="en-US" altLang="zh-CN" b="0" i="0" smtClean="0">
                        <a:solidFill>
                          <a:srgbClr val="003760"/>
                        </a:solidFill>
                        <a:latin typeface="Cambria Math" pitchFamily="34" charset="0"/>
                        <a:ea typeface="Cambria Math" pitchFamily="34" charset="-122"/>
                        <a:cs typeface="Cambria Math" pitchFamily="34" charset="-120"/>
                      </a:rPr>
                      <m:t> </m:t>
                    </m:r>
                    <m:r>
                      <a:rPr lang="en-US" altLang="zh-CN" b="0" i="0" smtClean="0">
                        <a:solidFill>
                          <a:srgbClr val="003760"/>
                        </a:solidFill>
                        <a:latin typeface="Cambria Math" pitchFamily="34" charset="0"/>
                        <a:ea typeface="Cambria Math" pitchFamily="34" charset="-122"/>
                        <a:cs typeface="Cambria Math" pitchFamily="34" charset="-120"/>
                      </a:rPr>
                      <m:t>𝛽</m:t>
                    </m:r>
                    <m:r>
                      <a:rPr lang="en-US" altLang="zh-CN" b="0" i="0" smtClean="0">
                        <a:solidFill>
                          <a:srgbClr val="003760"/>
                        </a:solidFill>
                        <a:latin typeface="Cambria Math" pitchFamily="34" charset="0"/>
                        <a:ea typeface="Cambria Math" pitchFamily="34" charset="-122"/>
                        <a:cs typeface="Cambria Math" pitchFamily="34" charset="-120"/>
                      </a:rPr>
                      <m:t>=</m:t>
                    </m:r>
                    <m:f>
                      <m:fPr>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b="0" i="0">
                            <a:solidFill>
                              <a:srgbClr val="003760"/>
                            </a:solidFill>
                            <a:latin typeface="Cambria Math" pitchFamily="34" charset="0"/>
                            <a:ea typeface="Cambria Math" pitchFamily="34" charset="-122"/>
                            <a:cs typeface="Cambria Math" pitchFamily="34" charset="-120"/>
                          </a:rPr>
                          <m:t>11</m:t>
                        </m:r>
                      </m:num>
                      <m:den>
                        <m:r>
                          <a:rPr lang="en-US" altLang="zh-CN" b="0" i="0">
                            <a:solidFill>
                              <a:srgbClr val="003760"/>
                            </a:solidFill>
                            <a:latin typeface="Cambria Math" pitchFamily="34" charset="0"/>
                            <a:ea typeface="Cambria Math" pitchFamily="34" charset="-122"/>
                            <a:cs typeface="Cambria Math" pitchFamily="34" charset="-120"/>
                          </a:rPr>
                          <m:t>8</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dirty="0"/>
              </a:p>
            </p:txBody>
          </p:sp>
        </mc:Choice>
        <mc:Fallback xmlns="">
          <p:sp>
            <p:nvSpPr>
              <p:cNvPr id="5" name="QC_6_BD.119_2#e5c71d3b9.choices?vaa=1&amp;vcp=1&amp;vop=1&amp;pid=2bd617f5c&amp;color=0,55,96&amp;vtp=1&amp;bbb=1&amp;hb=1"/>
              <p:cNvSpPr>
                <a:spLocks noRot="1" noChangeAspect="1" noMove="1" noResize="1" noEditPoints="1" noAdjustHandles="1" noChangeArrowheads="1" noChangeShapeType="1" noTextEdit="1"/>
              </p:cNvSpPr>
              <p:nvPr/>
            </p:nvSpPr>
            <p:spPr>
              <a:xfrm>
                <a:off x="502920" y="1717068"/>
                <a:ext cx="10570464" cy="983171"/>
              </a:xfrm>
              <a:prstGeom prst="rect">
                <a:avLst/>
              </a:prstGeom>
              <a:blipFill>
                <a:blip r:embed="rId4"/>
                <a:stretch>
                  <a:fillRect l="-1384" b="-5590"/>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6" name="QC_6_AS.120_1#e5c71d3b9?vaa=1&amp;vcp=1&amp;vop=1&amp;pid=2bd617f5c&amp;color=0,55,96&amp;vtp=1&amp;bbb=1&amp;hb=1"/>
              <p:cNvSpPr/>
              <p:nvPr/>
            </p:nvSpPr>
            <p:spPr>
              <a:xfrm>
                <a:off x="502920" y="2709954"/>
                <a:ext cx="10570464" cy="2830640"/>
              </a:xfrm>
              <a:prstGeom prst="rect">
                <a:avLst/>
              </a:prstGeom>
              <a:noFill/>
              <a:ln/>
            </p:spPr>
            <p:txBody>
              <a:bodyPr wrap="none" lIns="0" tIns="0" rIns="0" bIns="0" rtlCol="0" anchor="t"/>
              <a:lstStyle/>
              <a:p>
                <a:pPr algn="l" latinLnBrk="1">
                  <a:lnSpc>
                    <a:spcPts val="39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0" i="0" dirty="0">
                    <a:solidFill>
                      <a:srgbClr val="003760"/>
                    </a:solidFill>
                    <a:latin typeface="Times New Roman" pitchFamily="34" charset="0"/>
                    <a:ea typeface="微软雅黑" pitchFamily="34" charset="-122"/>
                    <a:cs typeface="Times New Roman" pitchFamily="34" charset="-120"/>
                  </a:rPr>
                  <a:t>因为</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𝛼</m:t>
                    </m:r>
                  </m:oMath>
                </a14:m>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为锐角，所以</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0&lt;2</m:t>
                    </m:r>
                    <m:r>
                      <a:rPr lang="en-US" altLang="zh-CN" sz="1800" b="0" i="0" smtClean="0">
                        <a:solidFill>
                          <a:srgbClr val="003760"/>
                        </a:solidFill>
                        <a:latin typeface="Cambria Math" pitchFamily="34" charset="0"/>
                        <a:ea typeface="Cambria Math" pitchFamily="34" charset="-122"/>
                        <a:cs typeface="Cambria Math" pitchFamily="34" charset="-120"/>
                      </a:rPr>
                      <m:t>𝛼</m:t>
                    </m:r>
                    <m:r>
                      <a:rPr lang="en-US" altLang="zh-CN" sz="1800" b="0" i="0" smtClean="0">
                        <a:solidFill>
                          <a:srgbClr val="003760"/>
                        </a:solidFill>
                        <a:latin typeface="Cambria Math" pitchFamily="34" charset="0"/>
                        <a:ea typeface="Cambria Math" pitchFamily="34" charset="-122"/>
                        <a:cs typeface="Cambria Math" pitchFamily="34" charset="-120"/>
                      </a:rPr>
                      <m:t>&lt;</m:t>
                    </m:r>
                    <m:r>
                      <m:rPr>
                        <m:sty m:val="p"/>
                      </m:rPr>
                      <a:rPr lang="en-US" altLang="zh-CN" sz="1800" b="0" i="0" smtClean="0">
                        <a:solidFill>
                          <a:srgbClr val="003760"/>
                        </a:solidFill>
                        <a:latin typeface="Cambria Math" pitchFamily="34" charset="0"/>
                        <a:ea typeface="Cambria Math" pitchFamily="34" charset="-122"/>
                        <a:cs typeface="Cambria Math" pitchFamily="34" charset="-120"/>
                      </a:rPr>
                      <m:t>π</m:t>
                    </m:r>
                  </m:oMath>
                </a14:m>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,所以</a:t>
                </a:r>
                <a14:m>
                  <m:oMath xmlns:m="http://schemas.openxmlformats.org/officeDocument/2006/math">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2</m:t>
                    </m:r>
                    <m:r>
                      <a:rPr lang="en-US" altLang="zh-CN" sz="1800" b="0" i="0" smtClean="0">
                        <a:solidFill>
                          <a:srgbClr val="003760"/>
                        </a:solidFill>
                        <a:latin typeface="Cambria Math" pitchFamily="34" charset="0"/>
                        <a:ea typeface="Cambria Math" pitchFamily="34" charset="-122"/>
                        <a:cs typeface="Cambria Math" pitchFamily="34" charset="-120"/>
                      </a:rPr>
                      <m:t>𝛼</m:t>
                    </m:r>
                    <m:r>
                      <a:rPr lang="en-US" altLang="zh-CN" sz="1800" b="0" i="0" smtClean="0">
                        <a:solidFill>
                          <a:srgbClr val="003760"/>
                        </a:solidFill>
                        <a:latin typeface="Cambria Math" pitchFamily="34" charset="0"/>
                        <a:ea typeface="Cambria Math" pitchFamily="34" charset="-122"/>
                        <a:cs typeface="Cambria Math" pitchFamily="34" charset="-120"/>
                      </a:rPr>
                      <m:t>=</m:t>
                    </m:r>
                    <m:rad>
                      <m:radPr>
                        <m:degHide m:val="on"/>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1−</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m:rPr>
                                <m:sty m:val="p"/>
                              </m:rPr>
                              <a:rPr lang="en-US" altLang="zh-CN" sz="1800" b="0" i="0">
                                <a:solidFill>
                                  <a:srgbClr val="003760"/>
                                </a:solidFill>
                                <a:latin typeface="Cambria Math" pitchFamily="34" charset="0"/>
                                <a:ea typeface="Cambria Math" pitchFamily="34" charset="-122"/>
                                <a:cs typeface="Cambria Math" pitchFamily="34" charset="-120"/>
                              </a:rPr>
                              <m:t>cos</m:t>
                            </m:r>
                          </m:e>
                          <m:sup>
                            <m:r>
                              <a:rPr lang="en-US" altLang="zh-CN" sz="1800" b="0" i="0">
                                <a:solidFill>
                                  <a:srgbClr val="003760"/>
                                </a:solidFill>
                                <a:latin typeface="Cambria Math" pitchFamily="34" charset="0"/>
                                <a:ea typeface="Cambria Math" pitchFamily="34" charset="-122"/>
                                <a:cs typeface="Cambria Math" pitchFamily="34" charset="-120"/>
                              </a:rPr>
                              <m:t>2</m:t>
                            </m:r>
                          </m:sup>
                        </m:sSup>
                        <m:r>
                          <a:rPr lang="en-US" altLang="zh-CN" sz="1800" b="0" i="0">
                            <a:solidFill>
                              <a:srgbClr val="003760"/>
                            </a:solidFill>
                            <a:latin typeface="Cambria Math" pitchFamily="34" charset="0"/>
                            <a:ea typeface="Cambria Math" pitchFamily="34" charset="-122"/>
                            <a:cs typeface="Cambria Math" pitchFamily="34" charset="-120"/>
                          </a:rPr>
                          <m:t>2</m:t>
                        </m:r>
                        <m:r>
                          <a:rPr lang="en-US" altLang="zh-CN" sz="1800" b="0" i="0">
                            <a:solidFill>
                              <a:srgbClr val="003760"/>
                            </a:solidFill>
                            <a:latin typeface="Cambria Math" pitchFamily="34" charset="0"/>
                            <a:ea typeface="Cambria Math" pitchFamily="34" charset="-122"/>
                            <a:cs typeface="Cambria Math" pitchFamily="34" charset="-120"/>
                          </a:rPr>
                          <m:t>𝛼</m:t>
                        </m:r>
                      </m:e>
                    </m:rad>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12</m:t>
                        </m:r>
                      </m:num>
                      <m:den>
                        <m:r>
                          <a:rPr lang="en-US" altLang="zh-CN" sz="1800" b="0" i="0">
                            <a:solidFill>
                              <a:srgbClr val="003760"/>
                            </a:solidFill>
                            <a:latin typeface="Cambria Math" pitchFamily="34" charset="0"/>
                            <a:ea typeface="Cambria Math" pitchFamily="34" charset="-122"/>
                            <a:cs typeface="Cambria Math" pitchFamily="34" charset="-120"/>
                          </a:rPr>
                          <m:t>13</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，故A正确；</a:t>
                </a:r>
                <a:endParaRPr lang="en-US" altLang="zh-CN" sz="1800" dirty="0">
                  <a:solidFill>
                    <a:srgbClr val="003760"/>
                  </a:solidFill>
                </a:endParaRPr>
              </a:p>
              <a:p>
                <a:pPr latinLnBrk="1">
                  <a:lnSpc>
                    <a:spcPts val="3900"/>
                  </a:lnSpc>
                </a:pPr>
                <a:r>
                  <a:rPr lang="en-US" altLang="zh-CN" b="0" i="0">
                    <a:solidFill>
                      <a:srgbClr val="003760"/>
                    </a:solidFill>
                    <a:latin typeface="Times New Roman" pitchFamily="34" charset="0"/>
                    <a:ea typeface="微软雅黑" pitchFamily="34" charset="-122"/>
                    <a:cs typeface="Times New Roman" pitchFamily="34" charset="-120"/>
                  </a:rPr>
                  <a:t>因</a:t>
                </a:r>
                <a:r>
                  <a:rPr lang="en-US" altLang="zh-CN" sz="1800" b="0" i="0">
                    <a:solidFill>
                      <a:srgbClr val="003760"/>
                    </a:solidFill>
                    <a:latin typeface="Times New Roman" pitchFamily="34" charset="0"/>
                    <a:ea typeface="微软雅黑" pitchFamily="34" charset="-122"/>
                    <a:cs typeface="Times New Roman" pitchFamily="34" charset="-120"/>
                  </a:rPr>
                  <a:t>为</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𝛼</m:t>
                    </m:r>
                  </m:oMath>
                </a14:m>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𝛽</m:t>
                    </m:r>
                  </m:oMath>
                </a14:m>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为锐角，所以</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0&lt;</m:t>
                    </m:r>
                    <m:r>
                      <a:rPr lang="en-US" altLang="zh-CN" sz="1800" b="0" i="0" smtClean="0">
                        <a:solidFill>
                          <a:srgbClr val="003760"/>
                        </a:solidFill>
                        <a:latin typeface="Cambria Math" pitchFamily="34" charset="0"/>
                        <a:ea typeface="Cambria Math" pitchFamily="34" charset="-122"/>
                        <a:cs typeface="Cambria Math" pitchFamily="34" charset="-120"/>
                      </a:rPr>
                      <m:t>𝛼</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𝛽</m:t>
                    </m:r>
                    <m:r>
                      <a:rPr lang="en-US" altLang="zh-CN" sz="1800" b="0" i="0" smtClean="0">
                        <a:solidFill>
                          <a:srgbClr val="003760"/>
                        </a:solidFill>
                        <a:latin typeface="Cambria Math" pitchFamily="34" charset="0"/>
                        <a:ea typeface="Cambria Math" pitchFamily="34" charset="-122"/>
                        <a:cs typeface="Cambria Math" pitchFamily="34" charset="-120"/>
                      </a:rPr>
                      <m:t>&lt;</m:t>
                    </m:r>
                    <m:r>
                      <m:rPr>
                        <m:sty m:val="p"/>
                      </m:rPr>
                      <a:rPr lang="en-US" altLang="zh-CN" sz="1800" b="0" i="0" smtClean="0">
                        <a:solidFill>
                          <a:srgbClr val="003760"/>
                        </a:solidFill>
                        <a:latin typeface="Cambria Math" pitchFamily="34" charset="0"/>
                        <a:ea typeface="Cambria Math" pitchFamily="34" charset="-122"/>
                        <a:cs typeface="Cambria Math" pitchFamily="34" charset="-120"/>
                      </a:rPr>
                      <m:t>π</m:t>
                    </m:r>
                  </m:oMath>
                </a14:m>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,所以</a:t>
                </a:r>
                <a14:m>
                  <m:oMath xmlns:m="http://schemas.openxmlformats.org/officeDocument/2006/math">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𝛼</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𝛽</m:t>
                    </m:r>
                    <m:r>
                      <a:rPr lang="en-US" altLang="zh-CN" sz="1800" b="0" i="0" smtClean="0">
                        <a:solidFill>
                          <a:srgbClr val="003760"/>
                        </a:solidFill>
                        <a:latin typeface="Cambria Math" pitchFamily="34" charset="0"/>
                        <a:ea typeface="Cambria Math" pitchFamily="34" charset="-122"/>
                        <a:cs typeface="Cambria Math" pitchFamily="34" charset="-120"/>
                      </a:rPr>
                      <m:t>)=</m:t>
                    </m:r>
                    <m:rad>
                      <m:radPr>
                        <m:degHide m:val="on"/>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1−</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m:rPr>
                                <m:sty m:val="p"/>
                              </m:rPr>
                              <a:rPr lang="en-US" altLang="zh-CN" sz="1800" b="0" i="0">
                                <a:solidFill>
                                  <a:srgbClr val="003760"/>
                                </a:solidFill>
                                <a:latin typeface="Cambria Math" pitchFamily="34" charset="0"/>
                                <a:ea typeface="Cambria Math" pitchFamily="34" charset="-122"/>
                                <a:cs typeface="Cambria Math" pitchFamily="34" charset="-120"/>
                              </a:rPr>
                              <m:t>cos</m:t>
                            </m:r>
                          </m:e>
                          <m:sup>
                            <m:r>
                              <a:rPr lang="en-US" altLang="zh-CN" sz="1800" b="0" i="0">
                                <a:solidFill>
                                  <a:srgbClr val="003760"/>
                                </a:solidFill>
                                <a:latin typeface="Cambria Math" pitchFamily="34" charset="0"/>
                                <a:ea typeface="Cambria Math" pitchFamily="34" charset="-122"/>
                                <a:cs typeface="Cambria Math" pitchFamily="34" charset="-120"/>
                              </a:rPr>
                              <m:t>2</m:t>
                            </m:r>
                          </m:sup>
                        </m:sSup>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𝛼</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𝛽</m:t>
                        </m:r>
                        <m:r>
                          <a:rPr lang="en-US" altLang="zh-CN" sz="1800" b="0" i="0">
                            <a:solidFill>
                              <a:srgbClr val="003760"/>
                            </a:solidFill>
                            <a:latin typeface="Cambria Math" pitchFamily="34" charset="0"/>
                            <a:ea typeface="Cambria Math" pitchFamily="34" charset="-122"/>
                            <a:cs typeface="Cambria Math" pitchFamily="34" charset="-120"/>
                          </a:rPr>
                          <m:t>)</m:t>
                        </m:r>
                      </m:e>
                    </m:rad>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2</m:t>
                        </m:r>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5</m:t>
                            </m:r>
                          </m:e>
                        </m:rad>
                      </m:num>
                      <m:den>
                        <m:r>
                          <a:rPr lang="en-US" altLang="zh-CN" sz="1800" b="0" i="0">
                            <a:solidFill>
                              <a:srgbClr val="003760"/>
                            </a:solidFill>
                            <a:latin typeface="Cambria Math" pitchFamily="34" charset="0"/>
                            <a:ea typeface="Cambria Math" pitchFamily="34" charset="-122"/>
                            <a:cs typeface="Cambria Math" pitchFamily="34" charset="-120"/>
                          </a:rPr>
                          <m:t>5</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，所以</a:t>
                </a:r>
              </a:p>
              <a:p>
                <a:pPr latinLnBrk="1">
                  <a:lnSpc>
                    <a:spcPts val="3900"/>
                  </a:lnSpc>
                </a:pPr>
                <a14:m>
                  <m:oMath xmlns:m="http://schemas.openxmlformats.org/officeDocument/2006/math">
                    <m:r>
                      <m:rPr>
                        <m:sty m:val="p"/>
                      </m:rPr>
                      <a:rPr lang="en-US" altLang="zh-CN" sz="1800" b="0" i="0" smtClean="0">
                        <a:solidFill>
                          <a:srgbClr val="003760"/>
                        </a:solidFill>
                        <a:latin typeface="Cambria Math" pitchFamily="34" charset="0"/>
                        <a:ea typeface="Cambria Math" pitchFamily="34" charset="-122"/>
                        <a:cs typeface="Cambria Math" pitchFamily="34" charset="-120"/>
                      </a:rPr>
                      <m:t>cos</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𝛼</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𝛽</m:t>
                    </m:r>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cos</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[2</m:t>
                    </m:r>
                    <m:r>
                      <a:rPr lang="en-US" altLang="zh-CN" sz="1800" b="0" i="0" smtClean="0">
                        <a:solidFill>
                          <a:srgbClr val="003760"/>
                        </a:solidFill>
                        <a:latin typeface="Cambria Math" pitchFamily="34" charset="0"/>
                        <a:ea typeface="Cambria Math" pitchFamily="34" charset="-122"/>
                        <a:cs typeface="Cambria Math" pitchFamily="34" charset="-120"/>
                      </a:rPr>
                      <m:t>𝛼</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𝛼</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𝛽</m:t>
                    </m:r>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cos</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2</m:t>
                    </m:r>
                    <m:r>
                      <a:rPr lang="en-US" altLang="zh-CN" sz="1800" b="0" i="0" smtClean="0">
                        <a:solidFill>
                          <a:srgbClr val="003760"/>
                        </a:solidFill>
                        <a:latin typeface="Cambria Math" pitchFamily="34" charset="0"/>
                        <a:ea typeface="Cambria Math" pitchFamily="34" charset="-122"/>
                        <a:cs typeface="Cambria Math" pitchFamily="34" charset="-120"/>
                      </a:rPr>
                      <m:t>𝛼</m:t>
                    </m:r>
                    <m:r>
                      <m:rPr>
                        <m:sty m:val="p"/>
                      </m:rPr>
                      <a:rPr lang="en-US" altLang="zh-CN" sz="1800" b="0" i="0" smtClean="0">
                        <a:solidFill>
                          <a:srgbClr val="003760"/>
                        </a:solidFill>
                        <a:latin typeface="Cambria Math" pitchFamily="34" charset="0"/>
                        <a:ea typeface="Cambria Math" pitchFamily="34" charset="-122"/>
                        <a:cs typeface="Cambria Math" pitchFamily="34" charset="-120"/>
                      </a:rPr>
                      <m:t>cos</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𝛼</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𝛽</m:t>
                    </m:r>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2</m:t>
                    </m:r>
                    <m:r>
                      <a:rPr lang="en-US" altLang="zh-CN" sz="1800" b="0" i="0" smtClean="0">
                        <a:solidFill>
                          <a:srgbClr val="003760"/>
                        </a:solidFill>
                        <a:latin typeface="Cambria Math" pitchFamily="34" charset="0"/>
                        <a:ea typeface="Cambria Math" pitchFamily="34" charset="-122"/>
                        <a:cs typeface="Cambria Math" pitchFamily="34" charset="-120"/>
                      </a:rPr>
                      <m:t>𝛼</m:t>
                    </m:r>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𝛼</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𝛽</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5</m:t>
                        </m:r>
                      </m:num>
                      <m:den>
                        <m:r>
                          <a:rPr lang="en-US" altLang="zh-CN" sz="1800" b="0" i="0">
                            <a:solidFill>
                              <a:srgbClr val="003760"/>
                            </a:solidFill>
                            <a:latin typeface="Cambria Math" pitchFamily="34" charset="0"/>
                            <a:ea typeface="Cambria Math" pitchFamily="34" charset="-122"/>
                            <a:cs typeface="Cambria Math" pitchFamily="34" charset="-120"/>
                          </a:rPr>
                          <m:t>13</m:t>
                        </m:r>
                      </m:den>
                    </m:f>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5</m:t>
                            </m:r>
                          </m:e>
                        </m:rad>
                      </m:num>
                      <m:den>
                        <m:r>
                          <a:rPr lang="en-US" altLang="zh-CN" sz="1800" b="0" i="0">
                            <a:solidFill>
                              <a:srgbClr val="003760"/>
                            </a:solidFill>
                            <a:latin typeface="Cambria Math" pitchFamily="34" charset="0"/>
                            <a:ea typeface="Cambria Math" pitchFamily="34" charset="-122"/>
                            <a:cs typeface="Cambria Math" pitchFamily="34" charset="-120"/>
                          </a:rPr>
                          <m:t>5</m:t>
                        </m:r>
                      </m:den>
                    </m:f>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12</m:t>
                        </m:r>
                      </m:num>
                      <m:den>
                        <m:r>
                          <a:rPr lang="en-US" altLang="zh-CN" sz="1800" b="0" i="0">
                            <a:solidFill>
                              <a:srgbClr val="003760"/>
                            </a:solidFill>
                            <a:latin typeface="Cambria Math" pitchFamily="34" charset="0"/>
                            <a:ea typeface="Cambria Math" pitchFamily="34" charset="-122"/>
                            <a:cs typeface="Cambria Math" pitchFamily="34" charset="-120"/>
                          </a:rPr>
                          <m:t>13</m:t>
                        </m:r>
                      </m:den>
                    </m:f>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2</m:t>
                        </m:r>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5</m:t>
                            </m:r>
                          </m:e>
                        </m:rad>
                      </m:num>
                      <m:den>
                        <m:r>
                          <a:rPr lang="en-US" altLang="zh-CN" sz="1800" b="0" i="0">
                            <a:solidFill>
                              <a:srgbClr val="003760"/>
                            </a:solidFill>
                            <a:latin typeface="Cambria Math" pitchFamily="34" charset="0"/>
                            <a:ea typeface="Cambria Math" pitchFamily="34" charset="-122"/>
                            <a:cs typeface="Cambria Math" pitchFamily="34" charset="-120"/>
                          </a:rPr>
                          <m:t>5</m:t>
                        </m:r>
                      </m:den>
                    </m:f>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29</m:t>
                        </m:r>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5</m:t>
                            </m:r>
                          </m:e>
                        </m:rad>
                      </m:num>
                      <m:den>
                        <m:r>
                          <a:rPr lang="en-US" altLang="zh-CN" sz="1800" b="0" i="0">
                            <a:solidFill>
                              <a:srgbClr val="003760"/>
                            </a:solidFill>
                            <a:latin typeface="Cambria Math" pitchFamily="34" charset="0"/>
                            <a:ea typeface="Cambria Math" pitchFamily="34" charset="-122"/>
                            <a:cs typeface="Cambria Math" pitchFamily="34" charset="-120"/>
                          </a:rPr>
                          <m:t>65</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，故B错误；</a:t>
                </a:r>
                <a:endParaRPr lang="en-US" altLang="zh-CN" sz="1800" dirty="0">
                  <a:solidFill>
                    <a:srgbClr val="003760"/>
                  </a:solidFill>
                </a:endParaRPr>
              </a:p>
              <a:p>
                <a:pPr latinLnBrk="1">
                  <a:lnSpc>
                    <a:spcPts val="3900"/>
                  </a:lnSpc>
                </a:pPr>
                <a14:m>
                  <m:oMath xmlns:m="http://schemas.openxmlformats.org/officeDocument/2006/math">
                    <m:r>
                      <m:rPr>
                        <m:sty m:val="p"/>
                      </m:rPr>
                      <a:rPr lang="en-US" altLang="zh-CN" sz="1800" b="0" i="0" smtClean="0">
                        <a:solidFill>
                          <a:srgbClr val="003760"/>
                        </a:solidFill>
                        <a:latin typeface="Cambria Math" pitchFamily="34" charset="0"/>
                        <a:ea typeface="Cambria Math" pitchFamily="34" charset="-122"/>
                        <a:cs typeface="Cambria Math" pitchFamily="34" charset="-120"/>
                      </a:rPr>
                      <m:t>cos</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𝛼</m:t>
                    </m:r>
                    <m:r>
                      <m:rPr>
                        <m:sty m:val="p"/>
                      </m:rPr>
                      <a:rPr lang="en-US" altLang="zh-CN" sz="1800" b="0" i="0" smtClean="0">
                        <a:solidFill>
                          <a:srgbClr val="003760"/>
                        </a:solidFill>
                        <a:latin typeface="Cambria Math" pitchFamily="34" charset="0"/>
                        <a:ea typeface="Cambria Math" pitchFamily="34" charset="-122"/>
                        <a:cs typeface="Cambria Math" pitchFamily="34" charset="-120"/>
                      </a:rPr>
                      <m:t>cos</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𝛽</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cos</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𝛼</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𝛽</m:t>
                    </m:r>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cos</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𝛼</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𝛽</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5</m:t>
                            </m:r>
                          </m:e>
                        </m:rad>
                      </m:num>
                      <m:den>
                        <m:r>
                          <a:rPr lang="en-US" altLang="zh-CN" sz="1800" b="0" i="0">
                            <a:solidFill>
                              <a:srgbClr val="003760"/>
                            </a:solidFill>
                            <a:latin typeface="Cambria Math" pitchFamily="34" charset="0"/>
                            <a:ea typeface="Cambria Math" pitchFamily="34" charset="-122"/>
                            <a:cs typeface="Cambria Math" pitchFamily="34" charset="-120"/>
                          </a:rPr>
                          <m:t>5</m:t>
                        </m:r>
                      </m:den>
                    </m:f>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29</m:t>
                        </m:r>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5</m:t>
                            </m:r>
                          </m:e>
                        </m:rad>
                      </m:num>
                      <m:den>
                        <m:r>
                          <a:rPr lang="en-US" altLang="zh-CN" sz="1800" b="0" i="0">
                            <a:solidFill>
                              <a:srgbClr val="003760"/>
                            </a:solidFill>
                            <a:latin typeface="Cambria Math" pitchFamily="34" charset="0"/>
                            <a:ea typeface="Cambria Math" pitchFamily="34" charset="-122"/>
                            <a:cs typeface="Cambria Math" pitchFamily="34" charset="-120"/>
                          </a:rPr>
                          <m:t>65</m:t>
                        </m:r>
                      </m:den>
                    </m:f>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8</m:t>
                        </m:r>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5</m:t>
                            </m:r>
                          </m:e>
                        </m:rad>
                      </m:num>
                      <m:den>
                        <m:r>
                          <a:rPr lang="en-US" altLang="zh-CN" sz="1800" b="0" i="0">
                            <a:solidFill>
                              <a:srgbClr val="003760"/>
                            </a:solidFill>
                            <a:latin typeface="Cambria Math" pitchFamily="34" charset="0"/>
                            <a:ea typeface="Cambria Math" pitchFamily="34" charset="-122"/>
                            <a:cs typeface="Cambria Math" pitchFamily="34" charset="-120"/>
                          </a:rPr>
                          <m:t>65</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，故C正确；</a:t>
                </a:r>
                <a:endParaRPr lang="en-US" altLang="zh-CN" sz="1800" dirty="0">
                  <a:solidFill>
                    <a:srgbClr val="003760"/>
                  </a:solidFill>
                </a:endParaRPr>
              </a:p>
              <a:p>
                <a:pPr latinLnBrk="1">
                  <a:lnSpc>
                    <a:spcPts val="3900"/>
                  </a:lnSpc>
                </a:pPr>
                <a14:m>
                  <m:oMath xmlns:m="http://schemas.openxmlformats.org/officeDocument/2006/math">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𝛼</m:t>
                    </m:r>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𝛽</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cos</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𝛼</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𝛽</m:t>
                    </m:r>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cos</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𝛼</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𝛽</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29</m:t>
                        </m:r>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5</m:t>
                            </m:r>
                          </m:e>
                        </m:rad>
                      </m:num>
                      <m:den>
                        <m:r>
                          <a:rPr lang="en-US" altLang="zh-CN" sz="1800" b="0" i="0">
                            <a:solidFill>
                              <a:srgbClr val="003760"/>
                            </a:solidFill>
                            <a:latin typeface="Cambria Math" pitchFamily="34" charset="0"/>
                            <a:ea typeface="Cambria Math" pitchFamily="34" charset="-122"/>
                            <a:cs typeface="Cambria Math" pitchFamily="34" charset="-120"/>
                          </a:rPr>
                          <m:t>65</m:t>
                        </m:r>
                      </m:den>
                    </m:f>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5</m:t>
                            </m:r>
                          </m:e>
                        </m:rad>
                      </m:num>
                      <m:den>
                        <m:r>
                          <a:rPr lang="en-US" altLang="zh-CN" sz="1800" b="0" i="0">
                            <a:solidFill>
                              <a:srgbClr val="003760"/>
                            </a:solidFill>
                            <a:latin typeface="Cambria Math" pitchFamily="34" charset="0"/>
                            <a:ea typeface="Cambria Math" pitchFamily="34" charset="-122"/>
                            <a:cs typeface="Cambria Math" pitchFamily="34" charset="-120"/>
                          </a:rPr>
                          <m:t>5</m:t>
                        </m:r>
                      </m:den>
                    </m:f>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21</m:t>
                        </m:r>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5</m:t>
                            </m:r>
                          </m:e>
                        </m:rad>
                      </m:num>
                      <m:den>
                        <m:r>
                          <a:rPr lang="en-US" altLang="zh-CN" sz="1800" b="0" i="0">
                            <a:solidFill>
                              <a:srgbClr val="003760"/>
                            </a:solidFill>
                            <a:latin typeface="Cambria Math" pitchFamily="34" charset="0"/>
                            <a:ea typeface="Cambria Math" pitchFamily="34" charset="-122"/>
                            <a:cs typeface="Cambria Math" pitchFamily="34" charset="-120"/>
                          </a:rPr>
                          <m:t>65</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，所以</a:t>
                </a:r>
                <a14:m>
                  <m:oMath xmlns:m="http://schemas.openxmlformats.org/officeDocument/2006/math">
                    <m:r>
                      <m:rPr>
                        <m:sty m:val="p"/>
                      </m:rPr>
                      <a:rPr lang="en-US" altLang="zh-CN" sz="1800" b="0" i="0" smtClean="0">
                        <a:solidFill>
                          <a:srgbClr val="003760"/>
                        </a:solidFill>
                        <a:latin typeface="Cambria Math" pitchFamily="34" charset="0"/>
                        <a:ea typeface="Cambria Math" pitchFamily="34" charset="-122"/>
                        <a:cs typeface="Cambria Math" pitchFamily="34" charset="-120"/>
                      </a:rPr>
                      <m:t>tan</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𝛼</m:t>
                    </m:r>
                    <m:r>
                      <m:rPr>
                        <m:sty m:val="p"/>
                      </m:rPr>
                      <a:rPr lang="en-US" altLang="zh-CN" sz="1800" b="0" i="0" smtClean="0">
                        <a:solidFill>
                          <a:srgbClr val="003760"/>
                        </a:solidFill>
                        <a:latin typeface="Cambria Math" pitchFamily="34" charset="0"/>
                        <a:ea typeface="Cambria Math" pitchFamily="34" charset="-122"/>
                        <a:cs typeface="Cambria Math" pitchFamily="34" charset="-120"/>
                      </a:rPr>
                      <m:t>tan</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𝛽</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𝛼</m:t>
                        </m:r>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𝛽</m:t>
                        </m:r>
                      </m:num>
                      <m:den>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𝛼</m:t>
                        </m:r>
                        <m:r>
                          <m:rPr>
                            <m:sty m:val="p"/>
                          </m:rPr>
                          <a:rPr lang="en-US" altLang="zh-CN" sz="1800" b="0" i="0">
                            <a:solidFill>
                              <a:srgbClr val="003760"/>
                            </a:solidFill>
                            <a:latin typeface="Cambria Math" pitchFamily="34" charset="0"/>
                            <a:ea typeface="Cambria Math" pitchFamily="34" charset="-122"/>
                            <a:cs typeface="Cambria Math" pitchFamily="34" charset="-120"/>
                          </a:rPr>
                          <m:t>cos</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𝛽</m:t>
                        </m:r>
                      </m:den>
                    </m:f>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21</m:t>
                        </m:r>
                      </m:num>
                      <m:den>
                        <m:r>
                          <a:rPr lang="en-US" altLang="zh-CN" sz="1800" b="0" i="0">
                            <a:solidFill>
                              <a:srgbClr val="003760"/>
                            </a:solidFill>
                            <a:latin typeface="Cambria Math" pitchFamily="34" charset="0"/>
                            <a:ea typeface="Cambria Math" pitchFamily="34" charset="-122"/>
                            <a:cs typeface="Cambria Math" pitchFamily="34" charset="-120"/>
                          </a:rPr>
                          <m:t>8</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t>
                </a:r>
              </a:p>
              <a:p>
                <a:pPr latinLnBrk="1">
                  <a:lnSpc>
                    <a:spcPts val="3100"/>
                  </a:lnSpc>
                </a:pPr>
                <a:r>
                  <a:rPr lang="en-US" altLang="zh-CN" b="0" i="0">
                    <a:solidFill>
                      <a:srgbClr val="003760"/>
                    </a:solidFill>
                    <a:latin typeface="Times New Roman" pitchFamily="34" charset="0"/>
                    <a:ea typeface="微软雅黑" pitchFamily="34" charset="-122"/>
                    <a:cs typeface="Times New Roman" pitchFamily="34" charset="-120"/>
                  </a:rPr>
                  <a:t>故</a:t>
                </a:r>
                <a:r>
                  <a:rPr lang="en-US" altLang="zh-CN" b="0" i="0" dirty="0">
                    <a:solidFill>
                      <a:srgbClr val="003760"/>
                    </a:solidFill>
                    <a:latin typeface="Times New Roman" pitchFamily="34" charset="0"/>
                    <a:ea typeface="微软雅黑" pitchFamily="34" charset="-122"/>
                    <a:cs typeface="Times New Roman" pitchFamily="34" charset="-120"/>
                  </a:rPr>
                  <a:t>D错误．故选</a:t>
                </a:r>
                <a14:m>
                  <m:oMath xmlns:m="http://schemas.openxmlformats.org/officeDocument/2006/math">
                    <m:r>
                      <m:rPr>
                        <m:sty m:val="p"/>
                      </m:rPr>
                      <a:rPr lang="en-US" altLang="zh-CN" b="0" i="0" smtClean="0">
                        <a:solidFill>
                          <a:srgbClr val="003760"/>
                        </a:solidFill>
                        <a:latin typeface="Cambria Math" pitchFamily="34" charset="0"/>
                        <a:ea typeface="Cambria Math" pitchFamily="34" charset="-122"/>
                        <a:cs typeface="Cambria Math" pitchFamily="34" charset="-120"/>
                      </a:rPr>
                      <m:t>AC</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a:t>
                </a:r>
                <a:endParaRPr lang="en-US" altLang="zh-CN" dirty="0">
                  <a:solidFill>
                    <a:srgbClr val="003760"/>
                  </a:solidFill>
                </a:endParaRPr>
              </a:p>
            </p:txBody>
          </p:sp>
        </mc:Choice>
        <mc:Fallback xmlns="">
          <p:sp>
            <p:nvSpPr>
              <p:cNvPr id="6" name="QC_6_AS.120_1#e5c71d3b9?vaa=1&amp;vcp=1&amp;vop=1&amp;pid=2bd617f5c&amp;color=0,55,96&amp;vtp=1&amp;bbb=1&amp;hb=1"/>
              <p:cNvSpPr>
                <a:spLocks noRot="1" noChangeAspect="1" noMove="1" noResize="1" noEditPoints="1" noAdjustHandles="1" noChangeArrowheads="1" noChangeShapeType="1" noTextEdit="1"/>
              </p:cNvSpPr>
              <p:nvPr/>
            </p:nvSpPr>
            <p:spPr>
              <a:xfrm>
                <a:off x="502920" y="2709954"/>
                <a:ext cx="10570464" cy="2830640"/>
              </a:xfrm>
              <a:prstGeom prst="rect">
                <a:avLst/>
              </a:prstGeom>
              <a:blipFill>
                <a:blip r:embed="rId5"/>
                <a:stretch>
                  <a:fillRect l="-1384" r="-14072" b="-4957"/>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6">
                                            <p:bg/>
                                          </p:spTgt>
                                        </p:tgtEl>
                                        <p:attrNameLst>
                                          <p:attrName>style.visibility</p:attrName>
                                        </p:attrNameLst>
                                      </p:cBhvr>
                                      <p:to>
                                        <p:strVal val="visible"/>
                                      </p:to>
                                    </p:set>
                                    <p:animEffect transition="in" filter="fade">
                                      <p:cBhvr>
                                        <p:cTn id="7" dur="500"/>
                                        <p:tgtEl>
                                          <p:spTgt spid="6">
                                            <p:bg/>
                                          </p:spTgt>
                                        </p:tgtEl>
                                      </p:cBhvr>
                                    </p:animEffect>
                                    <p:anim calcmode="lin" valueType="num">
                                      <p:cBhvr>
                                        <p:cTn id="8" dur="500" fill="hold"/>
                                        <p:tgtEl>
                                          <p:spTgt spid="6">
                                            <p:bg/>
                                          </p:spTgt>
                                        </p:tgtEl>
                                        <p:attrNameLst>
                                          <p:attrName>ppt_x</p:attrName>
                                        </p:attrNameLst>
                                      </p:cBhvr>
                                      <p:tavLst>
                                        <p:tav tm="0">
                                          <p:val>
                                            <p:strVal val="#ppt_x"/>
                                          </p:val>
                                        </p:tav>
                                        <p:tav tm="100000">
                                          <p:val>
                                            <p:strVal val="#ppt_x"/>
                                          </p:val>
                                        </p:tav>
                                      </p:tavLst>
                                    </p:anim>
                                    <p:anim calcmode="lin" valueType="num">
                                      <p:cBhvr>
                                        <p:cTn id="9" dur="500" fill="hold"/>
                                        <p:tgtEl>
                                          <p:spTgt spid="6">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6">
                                            <p:txEl>
                                              <p:pRg st="0" end="0"/>
                                            </p:txEl>
                                          </p:spTgt>
                                        </p:tgtEl>
                                        <p:attrNameLst>
                                          <p:attrName>style.visibility</p:attrName>
                                        </p:attrNameLst>
                                      </p:cBhvr>
                                      <p:to>
                                        <p:strVal val="visible"/>
                                      </p:to>
                                    </p:set>
                                    <p:animEffect transition="in" filter="fade">
                                      <p:cBhvr>
                                        <p:cTn id="12" dur="500"/>
                                        <p:tgtEl>
                                          <p:spTgt spid="6">
                                            <p:txEl>
                                              <p:pRg st="0" end="0"/>
                                            </p:txEl>
                                          </p:spTgt>
                                        </p:tgtEl>
                                      </p:cBhvr>
                                    </p:animEffect>
                                    <p:anim calcmode="lin" valueType="num">
                                      <p:cBhvr>
                                        <p:cTn id="13"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6">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6">
                                            <p:txEl>
                                              <p:pRg st="1" end="1"/>
                                            </p:txEl>
                                          </p:spTgt>
                                        </p:tgtEl>
                                        <p:attrNameLst>
                                          <p:attrName>style.visibility</p:attrName>
                                        </p:attrNameLst>
                                      </p:cBhvr>
                                      <p:to>
                                        <p:strVal val="visible"/>
                                      </p:to>
                                    </p:set>
                                    <p:animEffect transition="in" filter="fade">
                                      <p:cBhvr>
                                        <p:cTn id="17" dur="500"/>
                                        <p:tgtEl>
                                          <p:spTgt spid="6">
                                            <p:txEl>
                                              <p:pRg st="1" end="1"/>
                                            </p:txEl>
                                          </p:spTgt>
                                        </p:tgtEl>
                                      </p:cBhvr>
                                    </p:animEffect>
                                    <p:anim calcmode="lin" valueType="num">
                                      <p:cBhvr>
                                        <p:cTn id="18"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6">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6">
                                            <p:txEl>
                                              <p:pRg st="2" end="2"/>
                                            </p:txEl>
                                          </p:spTgt>
                                        </p:tgtEl>
                                        <p:attrNameLst>
                                          <p:attrName>style.visibility</p:attrName>
                                        </p:attrNameLst>
                                      </p:cBhvr>
                                      <p:to>
                                        <p:strVal val="visible"/>
                                      </p:to>
                                    </p:set>
                                    <p:animEffect transition="in" filter="fade">
                                      <p:cBhvr>
                                        <p:cTn id="22" dur="500"/>
                                        <p:tgtEl>
                                          <p:spTgt spid="6">
                                            <p:txEl>
                                              <p:pRg st="2" end="2"/>
                                            </p:txEl>
                                          </p:spTgt>
                                        </p:tgtEl>
                                      </p:cBhvr>
                                    </p:animEffect>
                                    <p:anim calcmode="lin" valueType="num">
                                      <p:cBhvr>
                                        <p:cTn id="23"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6">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6">
                                            <p:txEl>
                                              <p:pRg st="3" end="3"/>
                                            </p:txEl>
                                          </p:spTgt>
                                        </p:tgtEl>
                                        <p:attrNameLst>
                                          <p:attrName>style.visibility</p:attrName>
                                        </p:attrNameLst>
                                      </p:cBhvr>
                                      <p:to>
                                        <p:strVal val="visible"/>
                                      </p:to>
                                    </p:set>
                                    <p:animEffect transition="in" filter="fade">
                                      <p:cBhvr>
                                        <p:cTn id="27" dur="500"/>
                                        <p:tgtEl>
                                          <p:spTgt spid="6">
                                            <p:txEl>
                                              <p:pRg st="3" end="3"/>
                                            </p:txEl>
                                          </p:spTgt>
                                        </p:tgtEl>
                                      </p:cBhvr>
                                    </p:animEffect>
                                    <p:anim calcmode="lin" valueType="num">
                                      <p:cBhvr>
                                        <p:cTn id="28" dur="500" fill="hold"/>
                                        <p:tgtEl>
                                          <p:spTgt spid="6">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6">
                                            <p:txEl>
                                              <p:pRg st="3" end="3"/>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6">
                                            <p:txEl>
                                              <p:pRg st="4" end="4"/>
                                            </p:txEl>
                                          </p:spTgt>
                                        </p:tgtEl>
                                        <p:attrNameLst>
                                          <p:attrName>style.visibility</p:attrName>
                                        </p:attrNameLst>
                                      </p:cBhvr>
                                      <p:to>
                                        <p:strVal val="visible"/>
                                      </p:to>
                                    </p:set>
                                    <p:animEffect transition="in" filter="fade">
                                      <p:cBhvr>
                                        <p:cTn id="32" dur="500"/>
                                        <p:tgtEl>
                                          <p:spTgt spid="6">
                                            <p:txEl>
                                              <p:pRg st="4" end="4"/>
                                            </p:txEl>
                                          </p:spTgt>
                                        </p:tgtEl>
                                      </p:cBhvr>
                                    </p:animEffect>
                                    <p:anim calcmode="lin" valueType="num">
                                      <p:cBhvr>
                                        <p:cTn id="33" dur="500" fill="hold"/>
                                        <p:tgtEl>
                                          <p:spTgt spid="6">
                                            <p:txEl>
                                              <p:pRg st="4" end="4"/>
                                            </p:txEl>
                                          </p:spTgt>
                                        </p:tgtEl>
                                        <p:attrNameLst>
                                          <p:attrName>ppt_x</p:attrName>
                                        </p:attrNameLst>
                                      </p:cBhvr>
                                      <p:tavLst>
                                        <p:tav tm="0">
                                          <p:val>
                                            <p:strVal val="#ppt_x"/>
                                          </p:val>
                                        </p:tav>
                                        <p:tav tm="100000">
                                          <p:val>
                                            <p:strVal val="#ppt_x"/>
                                          </p:val>
                                        </p:tav>
                                      </p:tavLst>
                                    </p:anim>
                                    <p:anim calcmode="lin" valueType="num">
                                      <p:cBhvr>
                                        <p:cTn id="34" dur="500" fill="hold"/>
                                        <p:tgtEl>
                                          <p:spTgt spid="6">
                                            <p:txEl>
                                              <p:pRg st="4" end="4"/>
                                            </p:txEl>
                                          </p:spTgt>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6">
                                            <p:txEl>
                                              <p:pRg st="5" end="5"/>
                                            </p:txEl>
                                          </p:spTgt>
                                        </p:tgtEl>
                                        <p:attrNameLst>
                                          <p:attrName>style.visibility</p:attrName>
                                        </p:attrNameLst>
                                      </p:cBhvr>
                                      <p:to>
                                        <p:strVal val="visible"/>
                                      </p:to>
                                    </p:set>
                                    <p:animEffect transition="in" filter="fade">
                                      <p:cBhvr>
                                        <p:cTn id="37" dur="500"/>
                                        <p:tgtEl>
                                          <p:spTgt spid="6">
                                            <p:txEl>
                                              <p:pRg st="5" end="5"/>
                                            </p:txEl>
                                          </p:spTgt>
                                        </p:tgtEl>
                                      </p:cBhvr>
                                    </p:animEffect>
                                    <p:anim calcmode="lin" valueType="num">
                                      <p:cBhvr>
                                        <p:cTn id="38" dur="500" fill="hold"/>
                                        <p:tgtEl>
                                          <p:spTgt spid="6">
                                            <p:txEl>
                                              <p:pRg st="5" end="5"/>
                                            </p:txEl>
                                          </p:spTgt>
                                        </p:tgtEl>
                                        <p:attrNameLst>
                                          <p:attrName>ppt_x</p:attrName>
                                        </p:attrNameLst>
                                      </p:cBhvr>
                                      <p:tavLst>
                                        <p:tav tm="0">
                                          <p:val>
                                            <p:strVal val="#ppt_x"/>
                                          </p:val>
                                        </p:tav>
                                        <p:tav tm="100000">
                                          <p:val>
                                            <p:strVal val="#ppt_x"/>
                                          </p:val>
                                        </p:tav>
                                      </p:tavLst>
                                    </p:anim>
                                    <p:anim calcmode="lin" valueType="num">
                                      <p:cBhvr>
                                        <p:cTn id="39" dur="500" fill="hold"/>
                                        <p:tgtEl>
                                          <p:spTgt spid="6">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40" fill="hold">
                      <p:stCondLst>
                        <p:cond delay="indefinite"/>
                      </p:stCondLst>
                      <p:childTnLst>
                        <p:par>
                          <p:cTn id="41" fill="hold">
                            <p:stCondLst>
                              <p:cond delay="0"/>
                            </p:stCondLst>
                            <p:childTnLst>
                              <p:par>
                                <p:cTn id="42" presetID="42" presetClass="entr" presetSubtype="0" fill="hold" grpId="0" nodeType="clickEffect">
                                  <p:stCondLst>
                                    <p:cond delay="0"/>
                                  </p:stCondLst>
                                  <p:childTnLst>
                                    <p:set>
                                      <p:cBhvr>
                                        <p:cTn id="43" dur="1" fill="hold">
                                          <p:stCondLst>
                                            <p:cond delay="0"/>
                                          </p:stCondLst>
                                        </p:cTn>
                                        <p:tgtEl>
                                          <p:spTgt spid="4">
                                            <p:bg/>
                                          </p:spTgt>
                                        </p:tgtEl>
                                        <p:attrNameLst>
                                          <p:attrName>style.visibility</p:attrName>
                                        </p:attrNameLst>
                                      </p:cBhvr>
                                      <p:to>
                                        <p:strVal val="visible"/>
                                      </p:to>
                                    </p:set>
                                    <p:animEffect transition="in" filter="fade">
                                      <p:cBhvr>
                                        <p:cTn id="44" dur="500"/>
                                        <p:tgtEl>
                                          <p:spTgt spid="4">
                                            <p:bg/>
                                          </p:spTgt>
                                        </p:tgtEl>
                                      </p:cBhvr>
                                    </p:animEffect>
                                    <p:anim calcmode="lin" valueType="num">
                                      <p:cBhvr>
                                        <p:cTn id="45" dur="500" fill="hold"/>
                                        <p:tgtEl>
                                          <p:spTgt spid="4">
                                            <p:bg/>
                                          </p:spTgt>
                                        </p:tgtEl>
                                        <p:attrNameLst>
                                          <p:attrName>ppt_x</p:attrName>
                                        </p:attrNameLst>
                                      </p:cBhvr>
                                      <p:tavLst>
                                        <p:tav tm="0">
                                          <p:val>
                                            <p:strVal val="#ppt_x"/>
                                          </p:val>
                                        </p:tav>
                                        <p:tav tm="100000">
                                          <p:val>
                                            <p:strVal val="#ppt_x"/>
                                          </p:val>
                                        </p:tav>
                                      </p:tavLst>
                                    </p:anim>
                                    <p:anim calcmode="lin" valueType="num">
                                      <p:cBhvr>
                                        <p:cTn id="46" dur="500" fill="hold"/>
                                        <p:tgtEl>
                                          <p:spTgt spid="4">
                                            <p:bg/>
                                          </p:spTgt>
                                        </p:tgtEl>
                                        <p:attrNameLst>
                                          <p:attrName>ppt_y</p:attrName>
                                        </p:attrNameLst>
                                      </p:cBhvr>
                                      <p:tavLst>
                                        <p:tav tm="0">
                                          <p:val>
                                            <p:strVal val="#ppt_y+.1"/>
                                          </p:val>
                                        </p:tav>
                                        <p:tav tm="100000">
                                          <p:val>
                                            <p:strVal val="#ppt_y"/>
                                          </p:val>
                                        </p:tav>
                                      </p:tavLst>
                                    </p:anim>
                                  </p:childTnLst>
                                </p:cTn>
                              </p:par>
                              <p:par>
                                <p:cTn id="47" presetID="42" presetClass="entr" presetSubtype="0" fill="hold" grpId="0" nodeType="withEffect">
                                  <p:stCondLst>
                                    <p:cond delay="0"/>
                                  </p:stCondLst>
                                  <p:childTnLst>
                                    <p:set>
                                      <p:cBhvr>
                                        <p:cTn id="48" dur="1" fill="hold">
                                          <p:stCondLst>
                                            <p:cond delay="0"/>
                                          </p:stCondLst>
                                        </p:cTn>
                                        <p:tgtEl>
                                          <p:spTgt spid="4">
                                            <p:txEl>
                                              <p:pRg st="0" end="0"/>
                                            </p:txEl>
                                          </p:spTgt>
                                        </p:tgtEl>
                                        <p:attrNameLst>
                                          <p:attrName>style.visibility</p:attrName>
                                        </p:attrNameLst>
                                      </p:cBhvr>
                                      <p:to>
                                        <p:strVal val="visible"/>
                                      </p:to>
                                    </p:set>
                                    <p:animEffect transition="in" filter="fade">
                                      <p:cBhvr>
                                        <p:cTn id="49" dur="500"/>
                                        <p:tgtEl>
                                          <p:spTgt spid="4">
                                            <p:txEl>
                                              <p:pRg st="0" end="0"/>
                                            </p:txEl>
                                          </p:spTgt>
                                        </p:tgtEl>
                                      </p:cBhvr>
                                    </p:animEffect>
                                    <p:anim calcmode="lin" valueType="num">
                                      <p:cBhvr>
                                        <p:cTn id="50"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51" dur="50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6" grpId="0" build="p"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8F66EA5-0480-A77B-AE60-6EB6FB4D6ACF}"/>
            </a:ext>
          </a:extLst>
        </p:cNvPr>
        <p:cNvGrpSpPr/>
        <p:nvPr/>
      </p:nvGrpSpPr>
      <p:grpSpPr>
        <a:xfrm>
          <a:off x="0" y="0"/>
          <a:ext cx="0" cy="0"/>
          <a:chOff x="0" y="0"/>
          <a:chExt cx="0" cy="0"/>
        </a:xfrm>
      </p:grpSpPr>
      <p:sp>
        <p:nvSpPr>
          <p:cNvPr id="12" name="C_1#目录1:741b190b8?lid=57ec103ba&amp;cid=57ec103ba&amp;vtp=1&amp;bbb=1">
            <a:hlinkClick r:id="rId3" action="ppaction://hlinksldjump"/>
          </p:cNvPr>
          <p:cNvSpPr/>
          <p:nvPr/>
        </p:nvSpPr>
        <p:spPr>
          <a:xfrm>
            <a:off x="6787896" y="2896616"/>
            <a:ext cx="5404104" cy="283464"/>
          </a:xfrm>
          <a:prstGeom prst="rect">
            <a:avLst/>
          </a:prstGeom>
          <a:noFill/>
          <a:ln/>
        </p:spPr>
        <p:txBody>
          <a:bodyPr wrap="none" lIns="0" tIns="0" rIns="0" bIns="0" rtlCol="0" anchor="ctr"/>
          <a:lstStyle/>
          <a:p>
            <a:pPr marL="0" algn="l" latinLnBrk="1">
              <a:lnSpc>
                <a:spcPts val="2400"/>
              </a:lnSpc>
            </a:pPr>
            <a:r>
              <a:rPr lang="en-US" altLang="zh-CN" sz="1700" b="0" i="0" dirty="0">
                <a:solidFill>
                  <a:srgbClr val="6565FF"/>
                </a:solidFill>
                <a:latin typeface="Arial" pitchFamily="34" charset="0"/>
                <a:ea typeface="Arial" pitchFamily="34" charset="-122"/>
                <a:cs typeface="Arial" pitchFamily="34" charset="-120"/>
              </a:rPr>
              <a:t>题型1</a:t>
            </a:r>
            <a:r>
              <a:rPr lang="en-US" altLang="zh-CN" sz="1700" b="0" i="0" dirty="0">
                <a:solidFill>
                  <a:srgbClr val="6565FF"/>
                </a:solidFill>
                <a:latin typeface="SimSun" pitchFamily="34" charset="0"/>
                <a:ea typeface="SimSun" pitchFamily="34" charset="-122"/>
                <a:cs typeface="SimSun" pitchFamily="34" charset="-120"/>
              </a:rPr>
              <a:t> </a:t>
            </a:r>
            <a:r>
              <a:rPr lang="en-US" altLang="zh-CN" sz="1700" b="0" i="0" dirty="0">
                <a:solidFill>
                  <a:srgbClr val="6565FF"/>
                </a:solidFill>
                <a:latin typeface="Arial" pitchFamily="34" charset="0"/>
                <a:ea typeface="Arial" pitchFamily="34" charset="-122"/>
                <a:cs typeface="Arial" pitchFamily="34" charset="-120"/>
              </a:rPr>
              <a:t>利用半角公式、万能公式求值</a:t>
            </a:r>
            <a:endParaRPr lang="en-US" altLang="zh-CN" sz="1700" dirty="0"/>
          </a:p>
        </p:txBody>
      </p:sp>
      <p:sp>
        <p:nvSpPr>
          <p:cNvPr id="13" name="C_1#目录1:741b190b8?lid=8f871a3e4&amp;cid=8f871a3e4&amp;vtp=1&amp;bbb=1">
            <a:hlinkClick r:id="rId4" action="ppaction://hlinksldjump"/>
          </p:cNvPr>
          <p:cNvSpPr/>
          <p:nvPr/>
        </p:nvSpPr>
        <p:spPr>
          <a:xfrm>
            <a:off x="6787896" y="3216656"/>
            <a:ext cx="5404104" cy="283464"/>
          </a:xfrm>
          <a:prstGeom prst="rect">
            <a:avLst/>
          </a:prstGeom>
          <a:noFill/>
          <a:ln/>
        </p:spPr>
        <p:txBody>
          <a:bodyPr wrap="none" lIns="0" tIns="0" rIns="0" bIns="0" rtlCol="0" anchor="ctr"/>
          <a:lstStyle/>
          <a:p>
            <a:pPr marL="0" algn="l" latinLnBrk="1">
              <a:lnSpc>
                <a:spcPts val="2400"/>
              </a:lnSpc>
            </a:pPr>
            <a:r>
              <a:rPr lang="en-US" altLang="zh-CN" sz="1700" b="0" i="0" dirty="0">
                <a:solidFill>
                  <a:srgbClr val="6565FF"/>
                </a:solidFill>
                <a:latin typeface="Arial" pitchFamily="34" charset="0"/>
                <a:ea typeface="Arial" pitchFamily="34" charset="-122"/>
                <a:cs typeface="Arial" pitchFamily="34" charset="-120"/>
              </a:rPr>
              <a:t>题型2</a:t>
            </a:r>
            <a:r>
              <a:rPr lang="en-US" altLang="zh-CN" sz="1700" b="0" i="0" dirty="0">
                <a:solidFill>
                  <a:srgbClr val="6565FF"/>
                </a:solidFill>
                <a:latin typeface="SimSun" pitchFamily="34" charset="0"/>
                <a:ea typeface="SimSun" pitchFamily="34" charset="-122"/>
                <a:cs typeface="SimSun" pitchFamily="34" charset="-120"/>
              </a:rPr>
              <a:t> </a:t>
            </a:r>
            <a:r>
              <a:rPr lang="en-US" altLang="zh-CN" sz="1700" b="0" i="0" dirty="0">
                <a:solidFill>
                  <a:srgbClr val="6565FF"/>
                </a:solidFill>
                <a:latin typeface="Arial" pitchFamily="34" charset="0"/>
                <a:ea typeface="Arial" pitchFamily="34" charset="-122"/>
                <a:cs typeface="Arial" pitchFamily="34" charset="-120"/>
              </a:rPr>
              <a:t>积化和差与和差化积公式的应用</a:t>
            </a:r>
            <a:endParaRPr lang="en-US" altLang="zh-CN" sz="1700" dirty="0"/>
          </a:p>
        </p:txBody>
      </p:sp>
      <p:sp>
        <p:nvSpPr>
          <p:cNvPr id="14" name="C_1#目录1:741b190b8?lid=aea0ecc68&amp;cid=aea0ecc68&amp;vtp=1&amp;bbb=1">
            <a:hlinkClick r:id="rId5" action="ppaction://hlinksldjump"/>
          </p:cNvPr>
          <p:cNvSpPr/>
          <p:nvPr/>
        </p:nvSpPr>
        <p:spPr>
          <a:xfrm>
            <a:off x="6787896" y="3545840"/>
            <a:ext cx="5404104" cy="283464"/>
          </a:xfrm>
          <a:prstGeom prst="rect">
            <a:avLst/>
          </a:prstGeom>
          <a:noFill/>
          <a:ln/>
        </p:spPr>
        <p:txBody>
          <a:bodyPr wrap="none" lIns="0" tIns="0" rIns="0" bIns="0" rtlCol="0" anchor="ctr"/>
          <a:lstStyle/>
          <a:p>
            <a:pPr marL="0" algn="l" latinLnBrk="1">
              <a:lnSpc>
                <a:spcPts val="2400"/>
              </a:lnSpc>
            </a:pPr>
            <a:r>
              <a:rPr lang="en-US" altLang="zh-CN" sz="1700" b="0" i="0" dirty="0">
                <a:solidFill>
                  <a:srgbClr val="6565FF"/>
                </a:solidFill>
                <a:latin typeface="Arial" pitchFamily="34" charset="0"/>
                <a:ea typeface="Arial" pitchFamily="34" charset="-122"/>
                <a:cs typeface="Arial" pitchFamily="34" charset="-120"/>
              </a:rPr>
              <a:t>题型3</a:t>
            </a:r>
            <a:r>
              <a:rPr lang="en-US" altLang="zh-CN" sz="1700" b="0" i="0" dirty="0">
                <a:solidFill>
                  <a:srgbClr val="6565FF"/>
                </a:solidFill>
                <a:latin typeface="SimSun" pitchFamily="34" charset="0"/>
                <a:ea typeface="SimSun" pitchFamily="34" charset="-122"/>
                <a:cs typeface="SimSun" pitchFamily="34" charset="-120"/>
              </a:rPr>
              <a:t> </a:t>
            </a:r>
            <a:r>
              <a:rPr lang="en-US" altLang="zh-CN" sz="1700" b="0" i="0" dirty="0">
                <a:solidFill>
                  <a:srgbClr val="6565FF"/>
                </a:solidFill>
                <a:latin typeface="Arial" pitchFamily="34" charset="0"/>
                <a:ea typeface="Arial" pitchFamily="34" charset="-122"/>
                <a:cs typeface="Arial" pitchFamily="34" charset="-120"/>
              </a:rPr>
              <a:t>简单的三角恒等变换</a:t>
            </a:r>
            <a:endParaRPr lang="en-US" altLang="zh-CN" sz="1700" dirty="0"/>
          </a:p>
        </p:txBody>
      </p:sp>
      <p:sp>
        <p:nvSpPr>
          <p:cNvPr id="15" name="C_1#目录1:741b190b8?lid=651b4ee10&amp;cid=651b4ee10&amp;vtp=1&amp;bbb=1">
            <a:hlinkClick r:id="rId6" action="ppaction://hlinksldjump"/>
          </p:cNvPr>
          <p:cNvSpPr/>
          <p:nvPr/>
        </p:nvSpPr>
        <p:spPr>
          <a:xfrm>
            <a:off x="6787896" y="3865880"/>
            <a:ext cx="5404104" cy="283464"/>
          </a:xfrm>
          <a:prstGeom prst="rect">
            <a:avLst/>
          </a:prstGeom>
          <a:noFill/>
          <a:ln/>
        </p:spPr>
        <p:txBody>
          <a:bodyPr wrap="none" lIns="0" tIns="0" rIns="0" bIns="0" rtlCol="0" anchor="ctr"/>
          <a:lstStyle/>
          <a:p>
            <a:pPr marL="0" algn="l" latinLnBrk="1">
              <a:lnSpc>
                <a:spcPts val="2400"/>
              </a:lnSpc>
            </a:pPr>
            <a:r>
              <a:rPr lang="en-US" altLang="zh-CN" sz="1700" b="0" i="0" dirty="0">
                <a:solidFill>
                  <a:srgbClr val="6565FF"/>
                </a:solidFill>
                <a:latin typeface="Arial" pitchFamily="34" charset="0"/>
                <a:ea typeface="Arial" pitchFamily="34" charset="-122"/>
                <a:cs typeface="Arial" pitchFamily="34" charset="-120"/>
              </a:rPr>
              <a:t>题型4</a:t>
            </a:r>
            <a:r>
              <a:rPr lang="en-US" altLang="zh-CN" sz="1700" b="0" i="0" dirty="0">
                <a:solidFill>
                  <a:srgbClr val="6565FF"/>
                </a:solidFill>
                <a:latin typeface="SimSun" pitchFamily="34" charset="0"/>
                <a:ea typeface="SimSun" pitchFamily="34" charset="-122"/>
                <a:cs typeface="SimSun" pitchFamily="34" charset="-120"/>
              </a:rPr>
              <a:t> </a:t>
            </a:r>
            <a:r>
              <a:rPr lang="en-US" altLang="zh-CN" sz="1700" b="0" i="0" dirty="0">
                <a:solidFill>
                  <a:srgbClr val="6565FF"/>
                </a:solidFill>
                <a:latin typeface="Arial" pitchFamily="34" charset="0"/>
                <a:ea typeface="Arial" pitchFamily="34" charset="-122"/>
                <a:cs typeface="Arial" pitchFamily="34" charset="-120"/>
              </a:rPr>
              <a:t>三角恒等变换在三角形中的应用</a:t>
            </a:r>
            <a:endParaRPr lang="en-US" altLang="zh-CN" sz="1700" dirty="0"/>
          </a:p>
        </p:txBody>
      </p:sp>
      <p:sp>
        <p:nvSpPr>
          <p:cNvPr id="16" name="C_1#目录1:741b190b8?lid=d560df9ef&amp;cid=d560df9ef&amp;vtp=1&amp;bbb=1">
            <a:hlinkClick r:id="rId7" action="ppaction://hlinksldjump"/>
          </p:cNvPr>
          <p:cNvSpPr/>
          <p:nvPr/>
        </p:nvSpPr>
        <p:spPr>
          <a:xfrm>
            <a:off x="6787896" y="4185920"/>
            <a:ext cx="5404104" cy="283464"/>
          </a:xfrm>
          <a:prstGeom prst="rect">
            <a:avLst/>
          </a:prstGeom>
          <a:noFill/>
          <a:ln/>
        </p:spPr>
        <p:txBody>
          <a:bodyPr wrap="none" lIns="0" tIns="0" rIns="0" bIns="0" rtlCol="0" anchor="ctr"/>
          <a:lstStyle/>
          <a:p>
            <a:pPr marL="0" algn="l" latinLnBrk="1">
              <a:lnSpc>
                <a:spcPts val="2400"/>
              </a:lnSpc>
            </a:pPr>
            <a:r>
              <a:rPr lang="en-US" altLang="zh-CN" sz="1700" b="0" i="0" dirty="0">
                <a:solidFill>
                  <a:srgbClr val="6565FF"/>
                </a:solidFill>
                <a:latin typeface="Arial" pitchFamily="34" charset="0"/>
                <a:ea typeface="Arial" pitchFamily="34" charset="-122"/>
                <a:cs typeface="Arial" pitchFamily="34" charset="-120"/>
              </a:rPr>
              <a:t>题型5</a:t>
            </a:r>
            <a:r>
              <a:rPr lang="en-US" altLang="zh-CN" sz="1700" b="0" i="0" dirty="0">
                <a:solidFill>
                  <a:srgbClr val="6565FF"/>
                </a:solidFill>
                <a:latin typeface="SimSun" pitchFamily="34" charset="0"/>
                <a:ea typeface="SimSun" pitchFamily="34" charset="-122"/>
                <a:cs typeface="SimSun" pitchFamily="34" charset="-120"/>
              </a:rPr>
              <a:t> </a:t>
            </a:r>
            <a:r>
              <a:rPr lang="en-US" altLang="zh-CN" sz="1700" b="0" i="0" dirty="0">
                <a:solidFill>
                  <a:srgbClr val="6565FF"/>
                </a:solidFill>
                <a:latin typeface="Arial" pitchFamily="34" charset="0"/>
                <a:ea typeface="Arial" pitchFamily="34" charset="-122"/>
                <a:cs typeface="Arial" pitchFamily="34" charset="-120"/>
              </a:rPr>
              <a:t>三角函数的实际应用</a:t>
            </a:r>
            <a:endParaRPr lang="en-US" altLang="zh-CN" sz="1700" dirty="0"/>
          </a:p>
        </p:txBody>
      </p:sp>
    </p:spTree>
    <p:extLst>
      <p:ext uri="{BB962C8B-B14F-4D97-AF65-F5344CB8AC3E}">
        <p14:creationId xmlns:p14="http://schemas.microsoft.com/office/powerpoint/2010/main" val="3670693491"/>
      </p:ext>
    </p:extLst>
  </p:cSld>
  <p:clrMapOvr>
    <a:masterClrMapping/>
  </p:clrMapOvr>
  <p:transition/>
</p:sld>
</file>

<file path=ppt/slides/slide7.xml><?xml version="1.0" encoding="utf-8"?>
<p:sld xmlns:a="http://schemas.openxmlformats.org/drawingml/2006/main" xmlns:r="http://schemas.openxmlformats.org/officeDocument/2006/relationships" xmlns:p="http://schemas.openxmlformats.org/presentationml/2006/main">
  <p:cSld name="Slide 6&amp;si=6">
    <p:spTree>
      <p:nvGrpSpPr>
        <p:cNvPr id="1" name=""/>
        <p:cNvGrpSpPr/>
        <p:nvPr/>
      </p:nvGrpSpPr>
      <p:grpSpPr>
        <a:xfrm>
          <a:off x="0" y="0"/>
          <a:ext cx="0" cy="0"/>
          <a:chOff x="0" y="0"/>
          <a:chExt cx="0" cy="0"/>
        </a:xfrm>
      </p:grpSpPr>
      <p:pic>
        <p:nvPicPr>
          <p:cNvPr id="2" name="C_4#741b190b8?vcp=1&amp;pid=0dafb67db&amp;color=0,55,96&amp;tib=255,255,255&amp;vtp=1&amp;bt=1" descr="preencoded.png"/>
          <p:cNvPicPr>
            <a:picLocks noChangeAspect="1"/>
          </p:cNvPicPr>
          <p:nvPr/>
        </p:nvPicPr>
        <p:blipFill>
          <a:blip r:embed="rId3"/>
          <a:stretch>
            <a:fillRect/>
          </a:stretch>
        </p:blipFill>
        <p:spPr>
          <a:xfrm>
            <a:off x="521208" y="795528"/>
            <a:ext cx="566928" cy="694944"/>
          </a:xfrm>
          <a:prstGeom prst="rect">
            <a:avLst/>
          </a:prstGeom>
        </p:spPr>
      </p:pic>
      <p:sp>
        <p:nvSpPr>
          <p:cNvPr id="3" name="C_4_BD#741b190b8?vcp=1&amp;pid=0dafb67db&amp;color=61,88,159&amp;vtp=1&amp;bbb=1"/>
          <p:cNvSpPr/>
          <p:nvPr/>
        </p:nvSpPr>
        <p:spPr>
          <a:xfrm>
            <a:off x="1216152" y="914400"/>
            <a:ext cx="1801368" cy="521208"/>
          </a:xfrm>
          <a:prstGeom prst="rect">
            <a:avLst/>
          </a:prstGeom>
          <a:noFill/>
          <a:ln/>
        </p:spPr>
        <p:txBody>
          <a:bodyPr wrap="none" lIns="0" tIns="0" rIns="0" bIns="0" rtlCol="0" anchor="ctr"/>
          <a:lstStyle/>
          <a:p>
            <a:pPr algn="l" latinLnBrk="1">
              <a:lnSpc>
                <a:spcPts val="2900"/>
              </a:lnSpc>
            </a:pPr>
            <a:r>
              <a:rPr lang="en-US" altLang="zh-CN" sz="2400" b="0" i="0" dirty="0">
                <a:solidFill>
                  <a:srgbClr val="3D589F"/>
                </a:solidFill>
                <a:latin typeface="微软雅黑" pitchFamily="34" charset="0"/>
                <a:ea typeface="微软雅黑" pitchFamily="34" charset="-122"/>
                <a:cs typeface="微软雅黑" pitchFamily="34" charset="-120"/>
              </a:rPr>
              <a:t>知识绘</a:t>
            </a:r>
            <a:endParaRPr lang="en-US" altLang="zh-CN" sz="2400" dirty="0"/>
          </a:p>
        </p:txBody>
      </p:sp>
      <p:sp>
        <p:nvSpPr>
          <p:cNvPr id="4" name="C_5_BD#7819ecd58?vcp=1&amp;pid=741b190b8&amp;color=97,97,244&amp;vtp=1&amp;bbb=1"/>
          <p:cNvSpPr/>
          <p:nvPr/>
        </p:nvSpPr>
        <p:spPr>
          <a:xfrm>
            <a:off x="502920" y="1490472"/>
            <a:ext cx="10570464" cy="812800"/>
          </a:xfrm>
          <a:prstGeom prst="rect">
            <a:avLst/>
          </a:prstGeom>
          <a:noFill/>
          <a:ln/>
        </p:spPr>
        <p:txBody>
          <a:bodyPr wrap="none" lIns="0" tIns="0" rIns="0" bIns="0" rtlCol="0" anchor="t"/>
          <a:lstStyle/>
          <a:p>
            <a:pPr algn="l" latinLnBrk="1">
              <a:lnSpc>
                <a:spcPts val="3400"/>
              </a:lnSpc>
            </a:pPr>
            <a:r>
              <a:rPr lang="en-US" altLang="zh-CN" sz="2000" b="0" i="0" dirty="0">
                <a:solidFill>
                  <a:srgbClr val="6161F4"/>
                </a:solidFill>
                <a:latin typeface="Times New Roman" pitchFamily="34" charset="0"/>
                <a:ea typeface="微软雅黑" pitchFamily="34" charset="-122"/>
                <a:cs typeface="Times New Roman" pitchFamily="34" charset="-120"/>
              </a:rPr>
              <a:t>知识点1</a:t>
            </a:r>
            <a:r>
              <a:rPr lang="en-US" altLang="zh-CN" sz="2000" b="0" i="0" dirty="0">
                <a:solidFill>
                  <a:srgbClr val="6161F4"/>
                </a:solidFill>
                <a:latin typeface="SimSun" pitchFamily="34" charset="0"/>
                <a:ea typeface="SimSun" pitchFamily="34" charset="-122"/>
                <a:cs typeface="SimSun" pitchFamily="34" charset="-120"/>
              </a:rPr>
              <a:t> </a:t>
            </a:r>
            <a:r>
              <a:rPr lang="en-US" altLang="zh-CN" sz="2000" b="0" i="0" dirty="0">
                <a:solidFill>
                  <a:srgbClr val="6161F4"/>
                </a:solidFill>
                <a:latin typeface="Times New Roman" pitchFamily="34" charset="0"/>
                <a:ea typeface="微软雅黑" pitchFamily="34" charset="-122"/>
                <a:cs typeface="Times New Roman" pitchFamily="34" charset="-120"/>
              </a:rPr>
              <a:t>半角公式</a:t>
            </a:r>
            <a:endParaRPr lang="en-US" altLang="zh-CN" sz="2000" dirty="0"/>
          </a:p>
        </p:txBody>
      </p:sp>
      <p:sp>
        <p:nvSpPr>
          <p:cNvPr id="5" name="C_5_BD#6f52126de?vcp=1&amp;pid=741b190b8&amp;color=97,97,244&amp;vtp=1&amp;bbb=1"/>
          <p:cNvSpPr/>
          <p:nvPr/>
        </p:nvSpPr>
        <p:spPr>
          <a:xfrm>
            <a:off x="502920" y="1947672"/>
            <a:ext cx="10570464" cy="812800"/>
          </a:xfrm>
          <a:prstGeom prst="rect">
            <a:avLst/>
          </a:prstGeom>
          <a:noFill/>
          <a:ln/>
        </p:spPr>
        <p:txBody>
          <a:bodyPr wrap="none" lIns="0" tIns="0" rIns="0" bIns="0" rtlCol="0" anchor="t"/>
          <a:lstStyle/>
          <a:p>
            <a:pPr algn="l" latinLnBrk="1">
              <a:lnSpc>
                <a:spcPts val="3400"/>
              </a:lnSpc>
            </a:pPr>
            <a:r>
              <a:rPr lang="en-US" altLang="zh-CN" sz="2000" b="0" i="0" dirty="0">
                <a:solidFill>
                  <a:srgbClr val="6161F4"/>
                </a:solidFill>
                <a:latin typeface="Times New Roman" pitchFamily="34" charset="0"/>
                <a:ea typeface="微软雅黑" pitchFamily="34" charset="-122"/>
                <a:cs typeface="Times New Roman" pitchFamily="34" charset="-120"/>
              </a:rPr>
              <a:t>知识点2</a:t>
            </a:r>
            <a:r>
              <a:rPr lang="en-US" altLang="zh-CN" sz="2000" b="0" i="0" dirty="0">
                <a:solidFill>
                  <a:srgbClr val="6161F4"/>
                </a:solidFill>
                <a:latin typeface="SimSun" pitchFamily="34" charset="0"/>
                <a:ea typeface="SimSun" pitchFamily="34" charset="-122"/>
                <a:cs typeface="SimSun" pitchFamily="34" charset="-120"/>
              </a:rPr>
              <a:t> </a:t>
            </a:r>
            <a:r>
              <a:rPr lang="en-US" altLang="zh-CN" sz="2000" b="0" i="0" dirty="0">
                <a:solidFill>
                  <a:srgbClr val="6161F4"/>
                </a:solidFill>
                <a:latin typeface="Times New Roman" pitchFamily="34" charset="0"/>
                <a:ea typeface="微软雅黑" pitchFamily="34" charset="-122"/>
                <a:cs typeface="Times New Roman" pitchFamily="34" charset="-120"/>
              </a:rPr>
              <a:t>积化和差与和差化积公式</a:t>
            </a:r>
            <a:endParaRPr lang="en-US" altLang="zh-CN" sz="2000" dirty="0"/>
          </a:p>
        </p:txBody>
      </p:sp>
      <p:sp>
        <p:nvSpPr>
          <p:cNvPr id="6" name="C_5_BD#08617f7a5?vcp=1&amp;pid=741b190b8&amp;color=97,97,244&amp;vtp=1&amp;bbb=1"/>
          <p:cNvSpPr/>
          <p:nvPr/>
        </p:nvSpPr>
        <p:spPr>
          <a:xfrm>
            <a:off x="502920" y="2404872"/>
            <a:ext cx="10570464" cy="812800"/>
          </a:xfrm>
          <a:prstGeom prst="rect">
            <a:avLst/>
          </a:prstGeom>
          <a:noFill/>
          <a:ln/>
        </p:spPr>
        <p:txBody>
          <a:bodyPr wrap="none" lIns="0" tIns="0" rIns="0" bIns="0" rtlCol="0" anchor="t"/>
          <a:lstStyle/>
          <a:p>
            <a:pPr algn="l" latinLnBrk="1">
              <a:lnSpc>
                <a:spcPts val="3400"/>
              </a:lnSpc>
            </a:pPr>
            <a:r>
              <a:rPr lang="en-US" altLang="zh-CN" sz="2000" b="0" i="0" dirty="0">
                <a:solidFill>
                  <a:srgbClr val="6161F4"/>
                </a:solidFill>
                <a:latin typeface="Times New Roman" pitchFamily="34" charset="0"/>
                <a:ea typeface="微软雅黑" pitchFamily="34" charset="-122"/>
                <a:cs typeface="Times New Roman" pitchFamily="34" charset="-120"/>
              </a:rPr>
              <a:t>知识点3</a:t>
            </a:r>
            <a:r>
              <a:rPr lang="en-US" altLang="zh-CN" sz="2000" b="0" i="0" dirty="0">
                <a:solidFill>
                  <a:srgbClr val="6161F4"/>
                </a:solidFill>
                <a:latin typeface="SimSun" pitchFamily="34" charset="0"/>
                <a:ea typeface="SimSun" pitchFamily="34" charset="-122"/>
                <a:cs typeface="SimSun" pitchFamily="34" charset="-120"/>
              </a:rPr>
              <a:t> </a:t>
            </a:r>
            <a:r>
              <a:rPr lang="en-US" altLang="zh-CN" sz="2000" b="0" i="0" dirty="0">
                <a:solidFill>
                  <a:srgbClr val="6161F4"/>
                </a:solidFill>
                <a:latin typeface="Times New Roman" pitchFamily="34" charset="0"/>
                <a:ea typeface="微软雅黑" pitchFamily="34" charset="-122"/>
                <a:cs typeface="Times New Roman" pitchFamily="34" charset="-120"/>
              </a:rPr>
              <a:t>万能公式</a:t>
            </a:r>
            <a:endParaRPr lang="en-US" altLang="zh-CN" sz="2000" dirty="0"/>
          </a:p>
        </p:txBody>
      </p:sp>
    </p:spTree>
  </p:cSld>
  <p:clrMapOvr>
    <a:masterClrMapping/>
  </p:clrMapOvr>
  <p:transition/>
</p:sld>
</file>

<file path=ppt/slides/slide8.xml><?xml version="1.0" encoding="utf-8"?>
<p:sld xmlns:a="http://schemas.openxmlformats.org/drawingml/2006/main" xmlns:r="http://schemas.openxmlformats.org/officeDocument/2006/relationships" xmlns:p="http://schemas.openxmlformats.org/presentationml/2006/main">
  <p:cSld name="Slide 7&amp;si=7">
    <p:spTree>
      <p:nvGrpSpPr>
        <p:cNvPr id="1" name=""/>
        <p:cNvGrpSpPr/>
        <p:nvPr/>
      </p:nvGrpSpPr>
      <p:grpSpPr>
        <a:xfrm>
          <a:off x="0" y="0"/>
          <a:ext cx="0" cy="0"/>
          <a:chOff x="0" y="0"/>
          <a:chExt cx="0" cy="0"/>
        </a:xfrm>
      </p:grpSpPr>
      <p:pic>
        <p:nvPicPr>
          <p:cNvPr id="2" name="C_4#9e5f42ea7?vcp=1&amp;pid=0dafb67db&amp;color=0,55,96&amp;mp=1&amp;tib=255,255,255&amp;vtp=1&amp;bt=1" descr="preencoded.png"/>
          <p:cNvPicPr>
            <a:picLocks noChangeAspect="1"/>
          </p:cNvPicPr>
          <p:nvPr/>
        </p:nvPicPr>
        <p:blipFill>
          <a:blip r:embed="rId3"/>
          <a:stretch>
            <a:fillRect/>
          </a:stretch>
        </p:blipFill>
        <p:spPr>
          <a:xfrm>
            <a:off x="521208" y="792000"/>
            <a:ext cx="493776" cy="521208"/>
          </a:xfrm>
          <a:prstGeom prst="rect">
            <a:avLst/>
          </a:prstGeom>
        </p:spPr>
      </p:pic>
      <p:sp>
        <p:nvSpPr>
          <p:cNvPr id="3" name="C_4_BD#9e5f42ea7?vcp=1&amp;pid=0dafb67db&amp;color=61,88,159&amp;mp=1&amp;vtp=1&amp;bbb=1"/>
          <p:cNvSpPr/>
          <p:nvPr/>
        </p:nvSpPr>
        <p:spPr>
          <a:xfrm>
            <a:off x="1152144" y="792000"/>
            <a:ext cx="1801368" cy="521208"/>
          </a:xfrm>
          <a:prstGeom prst="rect">
            <a:avLst/>
          </a:prstGeom>
          <a:noFill/>
          <a:ln/>
        </p:spPr>
        <p:txBody>
          <a:bodyPr wrap="none" lIns="0" tIns="0" rIns="0" bIns="0" rtlCol="0" anchor="ctr"/>
          <a:lstStyle/>
          <a:p>
            <a:pPr algn="l" latinLnBrk="1">
              <a:lnSpc>
                <a:spcPts val="2900"/>
              </a:lnSpc>
            </a:pPr>
            <a:r>
              <a:rPr lang="en-US" altLang="zh-CN" sz="2400" b="0" i="0" dirty="0">
                <a:solidFill>
                  <a:srgbClr val="3D589F"/>
                </a:solidFill>
                <a:latin typeface="微软雅黑" pitchFamily="34" charset="0"/>
                <a:ea typeface="微软雅黑" pitchFamily="34" charset="-122"/>
                <a:cs typeface="微软雅黑" pitchFamily="34" charset="-120"/>
              </a:rPr>
              <a:t>重难斩</a:t>
            </a:r>
            <a:endParaRPr lang="en-US" altLang="zh-CN" sz="2400" dirty="0"/>
          </a:p>
        </p:txBody>
      </p:sp>
      <mc:AlternateContent xmlns:mc="http://schemas.openxmlformats.org/markup-compatibility/2006" xmlns:a14="http://schemas.microsoft.com/office/drawing/2010/main">
        <mc:Choice Requires="a14">
          <p:sp>
            <p:nvSpPr>
              <p:cNvPr id="4" name="C_5_BD#350472d33?vcp=1&amp;pid=9e5f42ea7&amp;color=97,97,244&amp;vtp=1&amp;bbb=1"/>
              <p:cNvSpPr/>
              <p:nvPr/>
            </p:nvSpPr>
            <p:spPr>
              <a:xfrm>
                <a:off x="502920" y="1444272"/>
                <a:ext cx="10570464" cy="675640"/>
              </a:xfrm>
              <a:prstGeom prst="rect">
                <a:avLst/>
              </a:prstGeom>
              <a:noFill/>
              <a:ln/>
            </p:spPr>
            <p:txBody>
              <a:bodyPr wrap="none" lIns="0" tIns="0" rIns="0" bIns="0" rtlCol="0" anchor="t"/>
              <a:lstStyle/>
              <a:p>
                <a:pPr algn="l" latinLnBrk="1">
                  <a:lnSpc>
                    <a:spcPts val="3400"/>
                  </a:lnSpc>
                </a:pPr>
                <a:r>
                  <a:rPr lang="en-US" altLang="zh-CN" sz="2000" b="0" i="0" dirty="0">
                    <a:solidFill>
                      <a:srgbClr val="6161F4"/>
                    </a:solidFill>
                    <a:latin typeface="Times New Roman" pitchFamily="34" charset="0"/>
                    <a:ea typeface="微软雅黑" pitchFamily="34" charset="-122"/>
                    <a:cs typeface="Times New Roman" pitchFamily="34" charset="-120"/>
                  </a:rPr>
                  <a:t>要点</a:t>
                </a:r>
                <a:r>
                  <a:rPr lang="en-US" altLang="zh-CN" sz="2000" b="0" i="0" dirty="0">
                    <a:solidFill>
                      <a:srgbClr val="6161F4"/>
                    </a:solidFill>
                    <a:latin typeface="SimSun" pitchFamily="34" charset="0"/>
                    <a:ea typeface="SimSun" pitchFamily="34" charset="-122"/>
                    <a:cs typeface="SimSun" pitchFamily="34" charset="-120"/>
                  </a:rPr>
                  <a:t> </a:t>
                </a:r>
                <a:r>
                  <a:rPr lang="en-US" altLang="zh-CN" sz="2000" b="0" i="0" dirty="0">
                    <a:solidFill>
                      <a:srgbClr val="6161F4"/>
                    </a:solidFill>
                    <a:latin typeface="Times New Roman" pitchFamily="34" charset="0"/>
                    <a:ea typeface="微软雅黑" pitchFamily="34" charset="-122"/>
                    <a:cs typeface="Times New Roman" pitchFamily="34" charset="-120"/>
                  </a:rPr>
                  <a:t>关于</a:t>
                </a:r>
                <a14:m>
                  <m:oMath xmlns:m="http://schemas.openxmlformats.org/officeDocument/2006/math">
                    <m:sSup>
                      <m:sSupPr>
                        <m:ctrlPr>
                          <a:rPr lang="en-US" altLang="zh-CN" sz="2000" b="0" i="1" dirty="0">
                            <a:solidFill>
                              <a:srgbClr val="6161F4"/>
                            </a:solidFill>
                            <a:latin typeface="Cambria Math" panose="02040503050406030204" pitchFamily="18" charset="0"/>
                            <a:ea typeface="微软雅黑" pitchFamily="34" charset="-122"/>
                            <a:cs typeface="Times New Roman" pitchFamily="34" charset="-120"/>
                          </a:rPr>
                        </m:ctrlPr>
                      </m:sSupPr>
                      <m:e>
                        <m:r>
                          <m:rPr>
                            <m:sty m:val="p"/>
                          </m:rPr>
                          <a:rPr lang="en-US" altLang="zh-CN" sz="2000" b="0" i="0">
                            <a:solidFill>
                              <a:srgbClr val="6161F4"/>
                            </a:solidFill>
                            <a:latin typeface="Cambria Math" pitchFamily="34" charset="0"/>
                            <a:ea typeface="Cambria Math" pitchFamily="34" charset="-122"/>
                            <a:cs typeface="Cambria Math" pitchFamily="34" charset="-120"/>
                          </a:rPr>
                          <m:t>sin</m:t>
                        </m:r>
                      </m:e>
                      <m:sup>
                        <m:r>
                          <a:rPr lang="en-US" altLang="zh-CN" sz="2000" b="0" i="0">
                            <a:solidFill>
                              <a:srgbClr val="6161F4"/>
                            </a:solidFill>
                            <a:latin typeface="Cambria Math" pitchFamily="34" charset="0"/>
                            <a:ea typeface="Cambria Math" pitchFamily="34" charset="-122"/>
                            <a:cs typeface="Cambria Math" pitchFamily="34" charset="-120"/>
                          </a:rPr>
                          <m:t>2</m:t>
                        </m:r>
                      </m:sup>
                    </m:sSup>
                    <m:r>
                      <a:rPr lang="en-US" altLang="zh-CN" sz="2000" b="0" i="0">
                        <a:solidFill>
                          <a:srgbClr val="6161F4"/>
                        </a:solidFill>
                        <a:latin typeface="Cambria Math" pitchFamily="34" charset="0"/>
                        <a:ea typeface="Cambria Math" pitchFamily="34" charset="-122"/>
                        <a:cs typeface="Cambria Math" pitchFamily="34" charset="-120"/>
                      </a:rPr>
                      <m:t>𝛼</m:t>
                    </m:r>
                    <m:r>
                      <a:rPr lang="en-US" altLang="zh-CN" sz="2000" b="0" i="0">
                        <a:solidFill>
                          <a:srgbClr val="6161F4"/>
                        </a:solidFill>
                        <a:latin typeface="Cambria Math" pitchFamily="34" charset="0"/>
                        <a:ea typeface="Cambria Math" pitchFamily="34" charset="-122"/>
                        <a:cs typeface="Cambria Math" pitchFamily="34" charset="-120"/>
                      </a:rPr>
                      <m:t>−</m:t>
                    </m:r>
                    <m:sSup>
                      <m:sSupPr>
                        <m:ctrlPr>
                          <a:rPr lang="en-US" altLang="zh-CN" sz="2000" b="0" i="1" dirty="0">
                            <a:solidFill>
                              <a:srgbClr val="6161F4"/>
                            </a:solidFill>
                            <a:latin typeface="Cambria Math" panose="02040503050406030204" pitchFamily="18" charset="0"/>
                            <a:ea typeface="微软雅黑" pitchFamily="34" charset="-122"/>
                            <a:cs typeface="Times New Roman" pitchFamily="34" charset="-120"/>
                          </a:rPr>
                        </m:ctrlPr>
                      </m:sSupPr>
                      <m:e>
                        <m:r>
                          <m:rPr>
                            <m:sty m:val="p"/>
                          </m:rPr>
                          <a:rPr lang="en-US" altLang="zh-CN" sz="2000" b="0" i="0">
                            <a:solidFill>
                              <a:srgbClr val="6161F4"/>
                            </a:solidFill>
                            <a:latin typeface="Cambria Math" pitchFamily="34" charset="0"/>
                            <a:ea typeface="Cambria Math" pitchFamily="34" charset="-122"/>
                            <a:cs typeface="Cambria Math" pitchFamily="34" charset="-120"/>
                          </a:rPr>
                          <m:t>sin</m:t>
                        </m:r>
                      </m:e>
                      <m:sup>
                        <m:r>
                          <a:rPr lang="en-US" altLang="zh-CN" sz="2000" b="0" i="0">
                            <a:solidFill>
                              <a:srgbClr val="6161F4"/>
                            </a:solidFill>
                            <a:latin typeface="Cambria Math" pitchFamily="34" charset="0"/>
                            <a:ea typeface="Cambria Math" pitchFamily="34" charset="-122"/>
                            <a:cs typeface="Cambria Math" pitchFamily="34" charset="-120"/>
                          </a:rPr>
                          <m:t>2</m:t>
                        </m:r>
                      </m:sup>
                    </m:sSup>
                    <m:r>
                      <a:rPr lang="en-US" altLang="zh-CN" sz="2000" b="0" i="0">
                        <a:solidFill>
                          <a:srgbClr val="6161F4"/>
                        </a:solidFill>
                        <a:latin typeface="Cambria Math" pitchFamily="34" charset="0"/>
                        <a:ea typeface="Cambria Math" pitchFamily="34" charset="-122"/>
                        <a:cs typeface="Cambria Math" pitchFamily="34" charset="-120"/>
                      </a:rPr>
                      <m:t>𝛽</m:t>
                    </m:r>
                    <m:r>
                      <a:rPr lang="en-US" altLang="zh-CN" sz="2000" b="0" i="0">
                        <a:solidFill>
                          <a:srgbClr val="6161F4"/>
                        </a:solidFill>
                        <a:latin typeface="Cambria Math" pitchFamily="34" charset="0"/>
                        <a:ea typeface="Cambria Math" pitchFamily="34" charset="-122"/>
                        <a:cs typeface="Cambria Math" pitchFamily="34" charset="-120"/>
                      </a:rPr>
                      <m:t>=</m:t>
                    </m:r>
                    <m:r>
                      <m:rPr>
                        <m:sty m:val="p"/>
                      </m:rPr>
                      <a:rPr lang="en-US" altLang="zh-CN" sz="2000" b="0" i="0">
                        <a:solidFill>
                          <a:srgbClr val="6161F4"/>
                        </a:solidFill>
                        <a:latin typeface="Cambria Math" pitchFamily="34" charset="0"/>
                        <a:ea typeface="Cambria Math" pitchFamily="34" charset="-122"/>
                        <a:cs typeface="Cambria Math" pitchFamily="34" charset="-120"/>
                      </a:rPr>
                      <m:t>sin</m:t>
                    </m:r>
                    <m:r>
                      <a:rPr lang="en-US" altLang="zh-CN" sz="2000" b="0" i="0">
                        <a:solidFill>
                          <a:srgbClr val="6161F4"/>
                        </a:solidFill>
                        <a:latin typeface="Cambria Math" pitchFamily="34" charset="0"/>
                        <a:ea typeface="Cambria Math" pitchFamily="34" charset="-122"/>
                        <a:cs typeface="Cambria Math" pitchFamily="34" charset="-120"/>
                      </a:rPr>
                      <m:t>(</m:t>
                    </m:r>
                    <m:r>
                      <a:rPr lang="en-US" altLang="zh-CN" sz="2000" b="0" i="0">
                        <a:solidFill>
                          <a:srgbClr val="6161F4"/>
                        </a:solidFill>
                        <a:latin typeface="Cambria Math" pitchFamily="34" charset="0"/>
                        <a:ea typeface="Cambria Math" pitchFamily="34" charset="-122"/>
                        <a:cs typeface="Cambria Math" pitchFamily="34" charset="-120"/>
                      </a:rPr>
                      <m:t>𝛼</m:t>
                    </m:r>
                    <m:r>
                      <a:rPr lang="en-US" altLang="zh-CN" sz="2000" b="0" i="0">
                        <a:solidFill>
                          <a:srgbClr val="6161F4"/>
                        </a:solidFill>
                        <a:latin typeface="Cambria Math" pitchFamily="34" charset="0"/>
                        <a:ea typeface="Cambria Math" pitchFamily="34" charset="-122"/>
                        <a:cs typeface="Cambria Math" pitchFamily="34" charset="-120"/>
                      </a:rPr>
                      <m:t>+</m:t>
                    </m:r>
                    <m:r>
                      <a:rPr lang="en-US" altLang="zh-CN" sz="2000" b="0" i="0">
                        <a:solidFill>
                          <a:srgbClr val="6161F4"/>
                        </a:solidFill>
                        <a:latin typeface="Cambria Math" pitchFamily="34" charset="0"/>
                        <a:ea typeface="Cambria Math" pitchFamily="34" charset="-122"/>
                        <a:cs typeface="Cambria Math" pitchFamily="34" charset="-120"/>
                      </a:rPr>
                      <m:t>𝛽</m:t>
                    </m:r>
                    <m:r>
                      <a:rPr lang="en-US" altLang="zh-CN" sz="2000" b="0" i="0">
                        <a:solidFill>
                          <a:srgbClr val="6161F4"/>
                        </a:solidFill>
                        <a:latin typeface="Cambria Math" pitchFamily="34" charset="0"/>
                        <a:ea typeface="Cambria Math" pitchFamily="34" charset="-122"/>
                        <a:cs typeface="Cambria Math" pitchFamily="34" charset="-120"/>
                      </a:rPr>
                      <m:t>)⋅</m:t>
                    </m:r>
                  </m:oMath>
                </a14:m>
                <a:r>
                  <a:rPr lang="en-US" altLang="zh-CN" sz="2000" b="0" i="0" dirty="0">
                    <a:solidFill>
                      <a:srgbClr val="6161F4"/>
                    </a:solidFill>
                    <a:latin typeface="SimSun" pitchFamily="34" charset="0"/>
                    <a:ea typeface="SimSun" pitchFamily="34" charset="-122"/>
                    <a:cs typeface="SimSun" pitchFamily="34" charset="-120"/>
                  </a:rPr>
                  <a:t> </a:t>
                </a:r>
                <a14:m>
                  <m:oMath xmlns:m="http://schemas.openxmlformats.org/officeDocument/2006/math">
                    <m:r>
                      <m:rPr>
                        <m:sty m:val="p"/>
                      </m:rPr>
                      <a:rPr lang="en-US" altLang="zh-CN" sz="2000" b="0" i="0">
                        <a:solidFill>
                          <a:srgbClr val="6161F4"/>
                        </a:solidFill>
                        <a:latin typeface="Cambria Math" pitchFamily="34" charset="0"/>
                        <a:ea typeface="Cambria Math" pitchFamily="34" charset="-122"/>
                        <a:cs typeface="Cambria Math" pitchFamily="34" charset="-120"/>
                      </a:rPr>
                      <m:t>sin</m:t>
                    </m:r>
                    <m:r>
                      <a:rPr lang="en-US" altLang="zh-CN" sz="2000" b="0" i="0">
                        <a:solidFill>
                          <a:srgbClr val="6161F4"/>
                        </a:solidFill>
                        <a:latin typeface="Cambria Math" pitchFamily="34" charset="0"/>
                        <a:ea typeface="Cambria Math" pitchFamily="34" charset="-122"/>
                        <a:cs typeface="Cambria Math" pitchFamily="34" charset="-120"/>
                      </a:rPr>
                      <m:t>(</m:t>
                    </m:r>
                    <m:r>
                      <a:rPr lang="en-US" altLang="zh-CN" sz="2000" b="0" i="0">
                        <a:solidFill>
                          <a:srgbClr val="6161F4"/>
                        </a:solidFill>
                        <a:latin typeface="Cambria Math" pitchFamily="34" charset="0"/>
                        <a:ea typeface="Cambria Math" pitchFamily="34" charset="-122"/>
                        <a:cs typeface="Cambria Math" pitchFamily="34" charset="-120"/>
                      </a:rPr>
                      <m:t>𝛼</m:t>
                    </m:r>
                    <m:r>
                      <a:rPr lang="en-US" altLang="zh-CN" sz="2000" b="0" i="0">
                        <a:solidFill>
                          <a:srgbClr val="6161F4"/>
                        </a:solidFill>
                        <a:latin typeface="Cambria Math" pitchFamily="34" charset="0"/>
                        <a:ea typeface="Cambria Math" pitchFamily="34" charset="-122"/>
                        <a:cs typeface="Cambria Math" pitchFamily="34" charset="-120"/>
                      </a:rPr>
                      <m:t>−</m:t>
                    </m:r>
                    <m:r>
                      <a:rPr lang="en-US" altLang="zh-CN" sz="2000" b="0" i="0">
                        <a:solidFill>
                          <a:srgbClr val="6161F4"/>
                        </a:solidFill>
                        <a:latin typeface="Cambria Math" pitchFamily="34" charset="0"/>
                        <a:ea typeface="Cambria Math" pitchFamily="34" charset="-122"/>
                        <a:cs typeface="Cambria Math" pitchFamily="34" charset="-120"/>
                      </a:rPr>
                      <m:t>𝛽</m:t>
                    </m:r>
                    <m:r>
                      <a:rPr lang="en-US" altLang="zh-CN" sz="2000" b="0" i="0">
                        <a:solidFill>
                          <a:srgbClr val="6161F4"/>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2000" b="0" i="0" dirty="0">
                    <a:solidFill>
                      <a:srgbClr val="6161F4"/>
                    </a:solidFill>
                    <a:latin typeface="Times New Roman" pitchFamily="34" charset="0"/>
                    <a:ea typeface="微软雅黑" pitchFamily="34" charset="-122"/>
                    <a:cs typeface="Times New Roman" pitchFamily="34" charset="-120"/>
                  </a:rPr>
                  <a:t>的应用</a:t>
                </a:r>
                <a:endParaRPr lang="en-US" altLang="zh-CN" sz="2000" dirty="0"/>
              </a:p>
            </p:txBody>
          </p:sp>
        </mc:Choice>
        <mc:Fallback xmlns="">
          <p:sp>
            <p:nvSpPr>
              <p:cNvPr id="4" name="C_5_BD#350472d33?vcp=1&amp;pid=9e5f42ea7&amp;color=97,97,244&amp;vtp=1&amp;bbb=1"/>
              <p:cNvSpPr>
                <a:spLocks noRot="1" noChangeAspect="1" noMove="1" noResize="1" noEditPoints="1" noAdjustHandles="1" noChangeArrowheads="1" noChangeShapeType="1" noTextEdit="1"/>
              </p:cNvSpPr>
              <p:nvPr/>
            </p:nvSpPr>
            <p:spPr>
              <a:xfrm>
                <a:off x="502920" y="1444272"/>
                <a:ext cx="10570464" cy="675640"/>
              </a:xfrm>
              <a:prstGeom prst="rect">
                <a:avLst/>
              </a:prstGeom>
              <a:blipFill>
                <a:blip r:embed="rId4"/>
                <a:stretch>
                  <a:fillRect l="-1499"/>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5" name="QO_6_BD.1_1#e7042c45f?vcp=1&amp;vop=1&amp;pid=350472d33&amp;color=0,55,96&amp;vtp=1&amp;bbb=1"/>
              <p:cNvSpPr/>
              <p:nvPr/>
            </p:nvSpPr>
            <p:spPr>
              <a:xfrm>
                <a:off x="502920" y="1877929"/>
                <a:ext cx="10570464" cy="363284"/>
              </a:xfrm>
              <a:prstGeom prst="rect">
                <a:avLst/>
              </a:prstGeom>
              <a:noFill/>
              <a:ln/>
            </p:spPr>
            <p:txBody>
              <a:bodyPr wrap="none" lIns="0" tIns="0" rIns="0" bIns="0" rtlCol="0" anchor="t"/>
              <a:lstStyle/>
              <a:p>
                <a:pPr algn="l" latinLnBrk="1">
                  <a:lnSpc>
                    <a:spcPts val="3200"/>
                  </a:lnSpc>
                </a:pPr>
                <a:r>
                  <a:rPr lang="en-US" altLang="zh-CN" sz="1800" b="0" i="0" dirty="0">
                    <a:solidFill>
                      <a:srgbClr val="003760"/>
                    </a:solidFill>
                    <a:latin typeface="Times New Roman" pitchFamily="34" charset="0"/>
                    <a:ea typeface="微软雅黑" pitchFamily="34" charset="-122"/>
                    <a:cs typeface="Times New Roman" pitchFamily="34" charset="-120"/>
                  </a:rPr>
                  <a:t>证明:</a:t>
                </a:r>
                <a14:m>
                  <m:oMath xmlns:m="http://schemas.openxmlformats.org/officeDocument/2006/math">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m:rPr>
                            <m:sty m:val="p"/>
                          </m:rPr>
                          <a:rPr lang="en-US" altLang="zh-CN" sz="1800" b="0" i="0">
                            <a:solidFill>
                              <a:srgbClr val="003760"/>
                            </a:solidFill>
                            <a:latin typeface="Cambria Math" pitchFamily="34" charset="0"/>
                            <a:ea typeface="Cambria Math" pitchFamily="34" charset="-122"/>
                            <a:cs typeface="Cambria Math" pitchFamily="34" charset="-120"/>
                          </a:rPr>
                          <m:t>sin</m:t>
                        </m:r>
                      </m:e>
                      <m:sup>
                        <m:r>
                          <a:rPr lang="en-US" altLang="zh-CN" sz="1800" b="0" i="0">
                            <a:solidFill>
                              <a:srgbClr val="003760"/>
                            </a:solidFill>
                            <a:latin typeface="Cambria Math" pitchFamily="34" charset="0"/>
                            <a:ea typeface="Cambria Math" pitchFamily="34" charset="-122"/>
                            <a:cs typeface="Cambria Math" pitchFamily="34" charset="-120"/>
                          </a:rPr>
                          <m:t>2</m:t>
                        </m:r>
                      </m:sup>
                    </m:sSup>
                    <m:r>
                      <a:rPr lang="en-US" altLang="zh-CN" sz="1800" b="0" i="0">
                        <a:solidFill>
                          <a:srgbClr val="003760"/>
                        </a:solidFill>
                        <a:latin typeface="Cambria Math" pitchFamily="34" charset="0"/>
                        <a:ea typeface="Cambria Math" pitchFamily="34" charset="-122"/>
                        <a:cs typeface="Cambria Math" pitchFamily="34" charset="-120"/>
                      </a:rPr>
                      <m:t>𝛼</m:t>
                    </m:r>
                    <m:r>
                      <a:rPr lang="en-US" altLang="zh-CN" sz="1800" b="0" i="0">
                        <a:solidFill>
                          <a:srgbClr val="003760"/>
                        </a:solidFill>
                        <a:latin typeface="Cambria Math" pitchFamily="34" charset="0"/>
                        <a:ea typeface="Cambria Math" pitchFamily="34" charset="-122"/>
                        <a:cs typeface="Cambria Math" pitchFamily="34" charset="-120"/>
                      </a:rPr>
                      <m:t>−</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m:rPr>
                            <m:sty m:val="p"/>
                          </m:rPr>
                          <a:rPr lang="en-US" altLang="zh-CN" sz="1800" b="0" i="0">
                            <a:solidFill>
                              <a:srgbClr val="003760"/>
                            </a:solidFill>
                            <a:latin typeface="Cambria Math" pitchFamily="34" charset="0"/>
                            <a:ea typeface="Cambria Math" pitchFamily="34" charset="-122"/>
                            <a:cs typeface="Cambria Math" pitchFamily="34" charset="-120"/>
                          </a:rPr>
                          <m:t>sin</m:t>
                        </m:r>
                      </m:e>
                      <m:sup>
                        <m:r>
                          <a:rPr lang="en-US" altLang="zh-CN" sz="1800" b="0" i="0">
                            <a:solidFill>
                              <a:srgbClr val="003760"/>
                            </a:solidFill>
                            <a:latin typeface="Cambria Math" pitchFamily="34" charset="0"/>
                            <a:ea typeface="Cambria Math" pitchFamily="34" charset="-122"/>
                            <a:cs typeface="Cambria Math" pitchFamily="34" charset="-120"/>
                          </a:rPr>
                          <m:t>2</m:t>
                        </m:r>
                      </m:sup>
                    </m:sSup>
                    <m:r>
                      <a:rPr lang="en-US" altLang="zh-CN" sz="1800" b="0" i="0">
                        <a:solidFill>
                          <a:srgbClr val="003760"/>
                        </a:solidFill>
                        <a:latin typeface="Cambria Math" pitchFamily="34" charset="0"/>
                        <a:ea typeface="Cambria Math" pitchFamily="34" charset="-122"/>
                        <a:cs typeface="Cambria Math" pitchFamily="34" charset="-120"/>
                      </a:rPr>
                      <m:t>𝛽</m:t>
                    </m:r>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sin</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𝛼</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𝛽</m:t>
                    </m:r>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sin</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𝛼</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𝛽</m:t>
                    </m:r>
                    <m:r>
                      <a:rPr lang="en-US" altLang="zh-CN" sz="1800" b="0" i="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p:txBody>
          </p:sp>
        </mc:Choice>
        <mc:Fallback xmlns="">
          <p:sp>
            <p:nvSpPr>
              <p:cNvPr id="5" name="QO_6_BD.1_1#e7042c45f?vcp=1&amp;vop=1&amp;pid=350472d33&amp;color=0,55,96&amp;vtp=1&amp;bbb=1"/>
              <p:cNvSpPr>
                <a:spLocks noRot="1" noChangeAspect="1" noMove="1" noResize="1" noEditPoints="1" noAdjustHandles="1" noChangeArrowheads="1" noChangeShapeType="1" noTextEdit="1"/>
              </p:cNvSpPr>
              <p:nvPr/>
            </p:nvSpPr>
            <p:spPr>
              <a:xfrm>
                <a:off x="502920" y="1877929"/>
                <a:ext cx="10570464" cy="363284"/>
              </a:xfrm>
              <a:prstGeom prst="rect">
                <a:avLst/>
              </a:prstGeom>
              <a:blipFill>
                <a:blip r:embed="rId5"/>
                <a:stretch>
                  <a:fillRect l="-1384" b="-38333"/>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6" name="QO_6_AN.2_1#e7042c45f?vcp=1&amp;vop=1&amp;pid=350472d33&amp;color=0,55,96&amp;vtp=1&amp;bbb=1"/>
              <p:cNvSpPr/>
              <p:nvPr/>
            </p:nvSpPr>
            <p:spPr>
              <a:xfrm>
                <a:off x="502920" y="2246912"/>
                <a:ext cx="10570464" cy="1217740"/>
              </a:xfrm>
              <a:prstGeom prst="rect">
                <a:avLst/>
              </a:prstGeom>
              <a:noFill/>
              <a:ln/>
            </p:spPr>
            <p:txBody>
              <a:bodyPr wrap="none" lIns="0" tIns="0" rIns="0" bIns="0" rtlCol="0" anchor="t"/>
              <a:lstStyle/>
              <a:p>
                <a:pPr algn="l" latinLnBrk="1">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【证明】</a:t>
                </a:r>
                <a14:m>
                  <m:oMath xmlns:m="http://schemas.openxmlformats.org/officeDocument/2006/math">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m:rPr>
                            <m:sty m:val="p"/>
                          </m:rPr>
                          <a:rPr lang="en-US" altLang="zh-CN" sz="1800" b="0" i="0">
                            <a:solidFill>
                              <a:srgbClr val="003760"/>
                            </a:solidFill>
                            <a:latin typeface="Cambria Math" pitchFamily="34" charset="0"/>
                            <a:ea typeface="Cambria Math" pitchFamily="34" charset="-122"/>
                            <a:cs typeface="Cambria Math" pitchFamily="34" charset="-120"/>
                          </a:rPr>
                          <m:t>sin</m:t>
                        </m:r>
                      </m:e>
                      <m:sup>
                        <m:r>
                          <a:rPr lang="en-US" altLang="zh-CN" sz="1800" b="0" i="0">
                            <a:solidFill>
                              <a:srgbClr val="003760"/>
                            </a:solidFill>
                            <a:latin typeface="Cambria Math" pitchFamily="34" charset="0"/>
                            <a:ea typeface="Cambria Math" pitchFamily="34" charset="-122"/>
                            <a:cs typeface="Cambria Math" pitchFamily="34" charset="-120"/>
                          </a:rPr>
                          <m:t>2</m:t>
                        </m:r>
                      </m:sup>
                    </m:sSup>
                    <m:r>
                      <a:rPr lang="en-US" altLang="zh-CN" sz="1800" b="0" i="0">
                        <a:solidFill>
                          <a:srgbClr val="003760"/>
                        </a:solidFill>
                        <a:latin typeface="Cambria Math" pitchFamily="34" charset="0"/>
                        <a:ea typeface="Cambria Math" pitchFamily="34" charset="-122"/>
                        <a:cs typeface="Cambria Math" pitchFamily="34" charset="-120"/>
                      </a:rPr>
                      <m:t>𝛼</m:t>
                    </m:r>
                    <m:r>
                      <a:rPr lang="en-US" altLang="zh-CN" sz="1800" b="0" i="0">
                        <a:solidFill>
                          <a:srgbClr val="003760"/>
                        </a:solidFill>
                        <a:latin typeface="Cambria Math" pitchFamily="34" charset="0"/>
                        <a:ea typeface="Cambria Math" pitchFamily="34" charset="-122"/>
                        <a:cs typeface="Cambria Math" pitchFamily="34" charset="-120"/>
                      </a:rPr>
                      <m:t>−</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m:rPr>
                            <m:sty m:val="p"/>
                          </m:rPr>
                          <a:rPr lang="en-US" altLang="zh-CN" sz="1800" b="0" i="0">
                            <a:solidFill>
                              <a:srgbClr val="003760"/>
                            </a:solidFill>
                            <a:latin typeface="Cambria Math" pitchFamily="34" charset="0"/>
                            <a:ea typeface="Cambria Math" pitchFamily="34" charset="-122"/>
                            <a:cs typeface="Cambria Math" pitchFamily="34" charset="-120"/>
                          </a:rPr>
                          <m:t>sin</m:t>
                        </m:r>
                      </m:e>
                      <m:sup>
                        <m:r>
                          <a:rPr lang="en-US" altLang="zh-CN" sz="1800" b="0" i="0">
                            <a:solidFill>
                              <a:srgbClr val="003760"/>
                            </a:solidFill>
                            <a:latin typeface="Cambria Math" pitchFamily="34" charset="0"/>
                            <a:ea typeface="Cambria Math" pitchFamily="34" charset="-122"/>
                            <a:cs typeface="Cambria Math" pitchFamily="34" charset="-120"/>
                          </a:rPr>
                          <m:t>2</m:t>
                        </m:r>
                      </m:sup>
                    </m:sSup>
                    <m:r>
                      <a:rPr lang="en-US" altLang="zh-CN" sz="1800" b="0" i="0">
                        <a:solidFill>
                          <a:srgbClr val="003760"/>
                        </a:solidFill>
                        <a:latin typeface="Cambria Math" pitchFamily="34" charset="0"/>
                        <a:ea typeface="Cambria Math" pitchFamily="34" charset="-122"/>
                        <a:cs typeface="Cambria Math" pitchFamily="34" charset="-120"/>
                      </a:rPr>
                      <m:t>𝛽</m:t>
                    </m:r>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𝛼</m:t>
                    </m:r>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𝛽</m:t>
                    </m:r>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𝛼</m:t>
                    </m:r>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𝛽</m:t>
                    </m:r>
                    <m:r>
                      <a:rPr lang="en-US" altLang="zh-CN" sz="1800" b="0" i="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800" dirty="0"/>
              </a:p>
              <a:p>
                <a:pPr latinLnBrk="1">
                  <a:lnSpc>
                    <a:spcPts val="3500"/>
                  </a:lnSpc>
                </a:pP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=2</m:t>
                    </m:r>
                    <m:r>
                      <m:rPr>
                        <m:sty m:val="p"/>
                      </m:rPr>
                      <a:rPr lang="en-US" altLang="zh-CN" sz="1800" b="0" i="0">
                        <a:solidFill>
                          <a:srgbClr val="003760"/>
                        </a:solidFill>
                        <a:latin typeface="Cambria Math" pitchFamily="34" charset="0"/>
                        <a:ea typeface="Cambria Math" pitchFamily="34" charset="-122"/>
                        <a:cs typeface="Cambria Math" pitchFamily="34" charset="-120"/>
                      </a:rPr>
                      <m:t>sin</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𝛼</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𝛽</m:t>
                        </m:r>
                      </m:num>
                      <m:den>
                        <m:r>
                          <a:rPr lang="en-US" altLang="zh-CN" sz="1800" b="0" i="0">
                            <a:solidFill>
                              <a:srgbClr val="003760"/>
                            </a:solidFill>
                            <a:latin typeface="Cambria Math" pitchFamily="34" charset="0"/>
                            <a:ea typeface="Cambria Math" pitchFamily="34" charset="-122"/>
                            <a:cs typeface="Cambria Math" pitchFamily="34" charset="-120"/>
                          </a:rPr>
                          <m:t>2</m:t>
                        </m:r>
                      </m:den>
                    </m:f>
                    <m:r>
                      <m:rPr>
                        <m:sty m:val="p"/>
                      </m:rPr>
                      <a:rPr lang="en-US" altLang="zh-CN" sz="1800" b="0" i="0">
                        <a:solidFill>
                          <a:srgbClr val="003760"/>
                        </a:solidFill>
                        <a:latin typeface="Cambria Math" pitchFamily="34" charset="0"/>
                        <a:ea typeface="Cambria Math" pitchFamily="34" charset="-122"/>
                        <a:cs typeface="Cambria Math" pitchFamily="34" charset="-120"/>
                      </a:rPr>
                      <m:t>cos</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𝛼</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𝛽</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a:solidFill>
                          <a:srgbClr val="003760"/>
                        </a:solidFill>
                        <a:latin typeface="Cambria Math" pitchFamily="34" charset="0"/>
                        <a:ea typeface="Cambria Math" pitchFamily="34" charset="-122"/>
                        <a:cs typeface="Cambria Math" pitchFamily="34" charset="-120"/>
                      </a:rPr>
                      <m:t>×2</m:t>
                    </m:r>
                    <m:r>
                      <m:rPr>
                        <m:sty m:val="p"/>
                      </m:rPr>
                      <a:rPr lang="en-US" altLang="zh-CN" sz="1800" b="0" i="0">
                        <a:solidFill>
                          <a:srgbClr val="003760"/>
                        </a:solidFill>
                        <a:latin typeface="Cambria Math" pitchFamily="34" charset="0"/>
                        <a:ea typeface="Cambria Math" pitchFamily="34" charset="-122"/>
                        <a:cs typeface="Cambria Math" pitchFamily="34" charset="-120"/>
                      </a:rPr>
                      <m:t>cos</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𝛼</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𝛽</m:t>
                        </m:r>
                      </m:num>
                      <m:den>
                        <m:r>
                          <a:rPr lang="en-US" altLang="zh-CN" sz="1800" b="0" i="0">
                            <a:solidFill>
                              <a:srgbClr val="003760"/>
                            </a:solidFill>
                            <a:latin typeface="Cambria Math" pitchFamily="34" charset="0"/>
                            <a:ea typeface="Cambria Math" pitchFamily="34" charset="-122"/>
                            <a:cs typeface="Cambria Math" pitchFamily="34" charset="-120"/>
                          </a:rPr>
                          <m:t>2</m:t>
                        </m:r>
                      </m:den>
                    </m:f>
                    <m:r>
                      <m:rPr>
                        <m:sty m:val="p"/>
                      </m:rPr>
                      <a:rPr lang="en-US" altLang="zh-CN" sz="1800" b="0" i="0">
                        <a:solidFill>
                          <a:srgbClr val="003760"/>
                        </a:solidFill>
                        <a:latin typeface="Cambria Math" pitchFamily="34" charset="0"/>
                        <a:ea typeface="Cambria Math" pitchFamily="34" charset="-122"/>
                        <a:cs typeface="Cambria Math" pitchFamily="34" charset="-120"/>
                      </a:rPr>
                      <m:t>sin</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𝛼</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𝛽</m:t>
                        </m:r>
                      </m:num>
                      <m:den>
                        <m:r>
                          <a:rPr lang="en-US" altLang="zh-CN" sz="1800" b="0" i="0">
                            <a:solidFill>
                              <a:srgbClr val="003760"/>
                            </a:solidFill>
                            <a:latin typeface="Cambria Math" pitchFamily="34" charset="0"/>
                            <a:ea typeface="Cambria Math" pitchFamily="34" charset="-122"/>
                            <a:cs typeface="Cambria Math" pitchFamily="34" charset="-120"/>
                          </a:rPr>
                          <m:t>2</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800" dirty="0"/>
              </a:p>
              <a:p>
                <a:pPr latinLnBrk="1">
                  <a:lnSpc>
                    <a:spcPts val="3100"/>
                  </a:lnSpc>
                </a:pP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sin</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𝛼</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𝛽</m:t>
                    </m:r>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sin</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𝛼</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𝛽</m:t>
                    </m:r>
                    <m:r>
                      <a:rPr lang="en-US" altLang="zh-CN" sz="1800" b="0" i="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p:txBody>
          </p:sp>
        </mc:Choice>
        <mc:Fallback xmlns="">
          <p:sp>
            <p:nvSpPr>
              <p:cNvPr id="6" name="QO_6_AN.2_1#e7042c45f?vcp=1&amp;vop=1&amp;pid=350472d33&amp;color=0,55,96&amp;vtp=1&amp;bbb=1"/>
              <p:cNvSpPr>
                <a:spLocks noRot="1" noChangeAspect="1" noMove="1" noResize="1" noEditPoints="1" noAdjustHandles="1" noChangeArrowheads="1" noChangeShapeType="1" noTextEdit="1"/>
              </p:cNvSpPr>
              <p:nvPr/>
            </p:nvSpPr>
            <p:spPr>
              <a:xfrm>
                <a:off x="502920" y="2246912"/>
                <a:ext cx="10570464" cy="1217740"/>
              </a:xfrm>
              <a:prstGeom prst="rect">
                <a:avLst/>
              </a:prstGeom>
              <a:blipFill>
                <a:blip r:embed="rId6"/>
                <a:stretch>
                  <a:fillRect l="-1384" b="-11558"/>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6">
                                            <p:bg/>
                                          </p:spTgt>
                                        </p:tgtEl>
                                        <p:attrNameLst>
                                          <p:attrName>style.visibility</p:attrName>
                                        </p:attrNameLst>
                                      </p:cBhvr>
                                      <p:to>
                                        <p:strVal val="visible"/>
                                      </p:to>
                                    </p:set>
                                    <p:animEffect transition="in" filter="fade">
                                      <p:cBhvr>
                                        <p:cTn id="7" dur="500"/>
                                        <p:tgtEl>
                                          <p:spTgt spid="6">
                                            <p:bg/>
                                          </p:spTgt>
                                        </p:tgtEl>
                                      </p:cBhvr>
                                    </p:animEffect>
                                    <p:anim calcmode="lin" valueType="num">
                                      <p:cBhvr>
                                        <p:cTn id="8" dur="500" fill="hold"/>
                                        <p:tgtEl>
                                          <p:spTgt spid="6">
                                            <p:bg/>
                                          </p:spTgt>
                                        </p:tgtEl>
                                        <p:attrNameLst>
                                          <p:attrName>ppt_x</p:attrName>
                                        </p:attrNameLst>
                                      </p:cBhvr>
                                      <p:tavLst>
                                        <p:tav tm="0">
                                          <p:val>
                                            <p:strVal val="#ppt_x"/>
                                          </p:val>
                                        </p:tav>
                                        <p:tav tm="100000">
                                          <p:val>
                                            <p:strVal val="#ppt_x"/>
                                          </p:val>
                                        </p:tav>
                                      </p:tavLst>
                                    </p:anim>
                                    <p:anim calcmode="lin" valueType="num">
                                      <p:cBhvr>
                                        <p:cTn id="9" dur="500" fill="hold"/>
                                        <p:tgtEl>
                                          <p:spTgt spid="6">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6">
                                            <p:txEl>
                                              <p:pRg st="0" end="0"/>
                                            </p:txEl>
                                          </p:spTgt>
                                        </p:tgtEl>
                                        <p:attrNameLst>
                                          <p:attrName>style.visibility</p:attrName>
                                        </p:attrNameLst>
                                      </p:cBhvr>
                                      <p:to>
                                        <p:strVal val="visible"/>
                                      </p:to>
                                    </p:set>
                                    <p:animEffect transition="in" filter="fade">
                                      <p:cBhvr>
                                        <p:cTn id="12" dur="500"/>
                                        <p:tgtEl>
                                          <p:spTgt spid="6">
                                            <p:txEl>
                                              <p:pRg st="0" end="0"/>
                                            </p:txEl>
                                          </p:spTgt>
                                        </p:tgtEl>
                                      </p:cBhvr>
                                    </p:animEffect>
                                    <p:anim calcmode="lin" valueType="num">
                                      <p:cBhvr>
                                        <p:cTn id="13"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6">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6">
                                            <p:txEl>
                                              <p:pRg st="1" end="1"/>
                                            </p:txEl>
                                          </p:spTgt>
                                        </p:tgtEl>
                                        <p:attrNameLst>
                                          <p:attrName>style.visibility</p:attrName>
                                        </p:attrNameLst>
                                      </p:cBhvr>
                                      <p:to>
                                        <p:strVal val="visible"/>
                                      </p:to>
                                    </p:set>
                                    <p:animEffect transition="in" filter="fade">
                                      <p:cBhvr>
                                        <p:cTn id="17" dur="500"/>
                                        <p:tgtEl>
                                          <p:spTgt spid="6">
                                            <p:txEl>
                                              <p:pRg st="1" end="1"/>
                                            </p:txEl>
                                          </p:spTgt>
                                        </p:tgtEl>
                                      </p:cBhvr>
                                    </p:animEffect>
                                    <p:anim calcmode="lin" valueType="num">
                                      <p:cBhvr>
                                        <p:cTn id="18"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6">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6">
                                            <p:txEl>
                                              <p:pRg st="2" end="2"/>
                                            </p:txEl>
                                          </p:spTgt>
                                        </p:tgtEl>
                                        <p:attrNameLst>
                                          <p:attrName>style.visibility</p:attrName>
                                        </p:attrNameLst>
                                      </p:cBhvr>
                                      <p:to>
                                        <p:strVal val="visible"/>
                                      </p:to>
                                    </p:set>
                                    <p:animEffect transition="in" filter="fade">
                                      <p:cBhvr>
                                        <p:cTn id="22" dur="500"/>
                                        <p:tgtEl>
                                          <p:spTgt spid="6">
                                            <p:txEl>
                                              <p:pRg st="2" end="2"/>
                                            </p:txEl>
                                          </p:spTgt>
                                        </p:tgtEl>
                                      </p:cBhvr>
                                    </p:animEffect>
                                    <p:anim calcmode="lin" valueType="num">
                                      <p:cBhvr>
                                        <p:cTn id="23"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6">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animBg="1"/>
    </p:bldLst>
  </p:timing>
</p:sld>
</file>

<file path=ppt/slides/slide9.xml><?xml version="1.0" encoding="utf-8"?>
<p:sld xmlns:a="http://schemas.openxmlformats.org/drawingml/2006/main" xmlns:r="http://schemas.openxmlformats.org/officeDocument/2006/relationships" xmlns:p="http://schemas.openxmlformats.org/presentationml/2006/main">
  <p:cSld name="Slide 8&amp;si=8">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C_6_BD.3_1#8a91efc16?vaa=1&amp;vcp=1&amp;vop=1&amp;pid=350472d33&amp;color=0,55,96&amp;vtp=1&amp;bt=1&amp;bbb=1"/>
              <p:cNvSpPr/>
              <p:nvPr/>
            </p:nvSpPr>
            <p:spPr>
              <a:xfrm>
                <a:off x="502920" y="2602788"/>
                <a:ext cx="10570464" cy="501015"/>
              </a:xfrm>
              <a:prstGeom prst="rect">
                <a:avLst/>
              </a:prstGeom>
              <a:noFill/>
              <a:ln/>
            </p:spPr>
            <p:txBody>
              <a:bodyPr wrap="none" lIns="0" tIns="0" rIns="0" bIns="0" rtlCol="0" anchor="t"/>
              <a:lstStyle/>
              <a:p>
                <a:pPr algn="l" latinLnBrk="1">
                  <a:lnSpc>
                    <a:spcPts val="4300"/>
                  </a:lnSpc>
                </a:pPr>
                <a:r>
                  <a:rPr lang="en-US" altLang="zh-CN" sz="1800" b="1" i="0" dirty="0">
                    <a:solidFill>
                      <a:srgbClr val="003760"/>
                    </a:solidFill>
                    <a:latin typeface="Times New Roman" pitchFamily="34" charset="0"/>
                    <a:ea typeface="微软雅黑" pitchFamily="34" charset="-122"/>
                    <a:cs typeface="Times New Roman" pitchFamily="34" charset="-120"/>
                  </a:rPr>
                  <a:t>例1</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函数</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𝑓</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m:rPr>
                            <m:sty m:val="p"/>
                          </m:rPr>
                          <a:rPr lang="en-US" altLang="zh-CN" sz="1800" b="0" i="0">
                            <a:solidFill>
                              <a:srgbClr val="003760"/>
                            </a:solidFill>
                            <a:latin typeface="Cambria Math" pitchFamily="34" charset="0"/>
                            <a:ea typeface="Cambria Math" pitchFamily="34" charset="-122"/>
                            <a:cs typeface="Cambria Math" pitchFamily="34" charset="-120"/>
                          </a:rPr>
                          <m:t>cos</m:t>
                        </m:r>
                      </m:e>
                      <m:sup>
                        <m:r>
                          <a:rPr lang="en-US" altLang="zh-CN" sz="1800" b="0" i="0">
                            <a:solidFill>
                              <a:srgbClr val="003760"/>
                            </a:solidFill>
                            <a:latin typeface="Cambria Math" pitchFamily="34" charset="0"/>
                            <a:ea typeface="Cambria Math" pitchFamily="34" charset="-122"/>
                            <a:cs typeface="Cambria Math" pitchFamily="34" charset="-120"/>
                          </a:rPr>
                          <m:t>2</m:t>
                        </m:r>
                      </m:sup>
                    </m:sSup>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6</m:t>
                        </m:r>
                      </m:den>
                    </m:f>
                    <m:r>
                      <a:rPr lang="en-US" altLang="zh-CN" sz="1800" b="0" i="0" smtClean="0">
                        <a:solidFill>
                          <a:srgbClr val="003760"/>
                        </a:solidFill>
                        <a:latin typeface="Cambria Math" pitchFamily="34" charset="0"/>
                        <a:ea typeface="Cambria Math" pitchFamily="34" charset="-122"/>
                        <a:cs typeface="Cambria Math" pitchFamily="34" charset="-120"/>
                      </a:rPr>
                      <m:t>)+</m:t>
                    </m:r>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m:rPr>
                            <m:sty m:val="p"/>
                          </m:rPr>
                          <a:rPr lang="en-US" altLang="zh-CN" sz="1800" b="0" i="0">
                            <a:solidFill>
                              <a:srgbClr val="003760"/>
                            </a:solidFill>
                            <a:latin typeface="Cambria Math" pitchFamily="34" charset="0"/>
                            <a:ea typeface="Cambria Math" pitchFamily="34" charset="-122"/>
                            <a:cs typeface="Cambria Math" pitchFamily="34" charset="-120"/>
                          </a:rPr>
                          <m:t>sin</m:t>
                        </m:r>
                      </m:e>
                      <m:sup>
                        <m:r>
                          <a:rPr lang="en-US" altLang="zh-CN" sz="1800" b="0" i="0">
                            <a:solidFill>
                              <a:srgbClr val="003760"/>
                            </a:solidFill>
                            <a:latin typeface="Cambria Math" pitchFamily="34" charset="0"/>
                            <a:ea typeface="Cambria Math" pitchFamily="34" charset="-122"/>
                            <a:cs typeface="Cambria Math" pitchFamily="34" charset="-120"/>
                          </a:rPr>
                          <m:t>2</m:t>
                        </m:r>
                      </m:sup>
                    </m:sSup>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6</m:t>
                        </m:r>
                      </m:den>
                    </m:f>
                    <m:r>
                      <a:rPr lang="en-US" altLang="zh-CN" sz="1800" b="0" i="0" smtClean="0">
                        <a:solidFill>
                          <a:srgbClr val="003760"/>
                        </a:solidFill>
                        <a:latin typeface="Cambria Math" pitchFamily="34" charset="0"/>
                        <a:ea typeface="Cambria Math" pitchFamily="34" charset="-122"/>
                        <a:cs typeface="Cambria Math" pitchFamily="34" charset="-120"/>
                      </a:rPr>
                      <m:t>)−1</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的最小正周期为(</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p:txBody>
          </p:sp>
        </mc:Choice>
        <mc:Fallback xmlns="">
          <p:sp>
            <p:nvSpPr>
              <p:cNvPr id="2" name="QC_6_BD.3_1#8a91efc16?vaa=1&amp;vcp=1&amp;vop=1&amp;pid=350472d33&amp;color=0,55,96&amp;vtp=1&amp;bt=1&amp;bbb=1"/>
              <p:cNvSpPr>
                <a:spLocks noRot="1" noChangeAspect="1" noMove="1" noResize="1" noEditPoints="1" noAdjustHandles="1" noChangeArrowheads="1" noChangeShapeType="1" noTextEdit="1"/>
              </p:cNvSpPr>
              <p:nvPr/>
            </p:nvSpPr>
            <p:spPr>
              <a:xfrm>
                <a:off x="502920" y="2602788"/>
                <a:ext cx="10570464" cy="501015"/>
              </a:xfrm>
              <a:prstGeom prst="rect">
                <a:avLst/>
              </a:prstGeom>
              <a:blipFill>
                <a:blip r:embed="rId3"/>
                <a:stretch>
                  <a:fillRect l="-1384" b="-15854"/>
                </a:stretch>
              </a:blipFill>
              <a:ln/>
            </p:spPr>
            <p:txBody>
              <a:bodyPr/>
              <a:lstStyle/>
              <a:p>
                <a:r>
                  <a:rPr lang="zh-CN" altLang="en-US">
                    <a:noFill/>
                  </a:rPr>
                  <a:t> </a:t>
                </a:r>
              </a:p>
            </p:txBody>
          </p:sp>
        </mc:Fallback>
      </mc:AlternateContent>
      <p:sp>
        <p:nvSpPr>
          <p:cNvPr id="3" name="QC_6_AN.5_1#8a91efc16.bracket?vaa=1&amp;vcp=1&amp;vop=1&amp;pid=350472d33&amp;color=0,55,96&amp;vpa=1&amp;vtp=1"/>
          <p:cNvSpPr/>
          <p:nvPr/>
        </p:nvSpPr>
        <p:spPr>
          <a:xfrm>
            <a:off x="6843014" y="2762109"/>
            <a:ext cx="354013" cy="303530"/>
          </a:xfrm>
          <a:prstGeom prst="rect">
            <a:avLst/>
          </a:prstGeom>
          <a:noFill/>
          <a:ln/>
        </p:spPr>
        <p:txBody>
          <a:bodyPr wrap="none" lIns="0" tIns="0" rIns="0" bIns="0" rtlCol="0" anchor="t"/>
          <a:lstStyle/>
          <a:p>
            <a:pPr algn="ctr" latinLnBrk="1">
              <a:lnSpc>
                <a:spcPts val="2500"/>
              </a:lnSpc>
            </a:pPr>
            <a:r>
              <a:rPr lang="en-US" altLang="zh-CN" sz="2000" b="0" i="0" dirty="0">
                <a:solidFill>
                  <a:srgbClr val="6161F4"/>
                </a:solidFill>
                <a:latin typeface="Times New Roman" pitchFamily="34" charset="0"/>
                <a:ea typeface="微软雅黑" pitchFamily="34" charset="-122"/>
                <a:cs typeface="Times New Roman" pitchFamily="34" charset="-120"/>
              </a:rPr>
              <a:t>C</a:t>
            </a:r>
            <a:endParaRPr lang="en-US" altLang="zh-CN" sz="2000" dirty="0">
              <a:solidFill>
                <a:srgbClr val="6161F4"/>
              </a:solidFill>
            </a:endParaRPr>
          </a:p>
        </p:txBody>
      </p:sp>
      <mc:AlternateContent xmlns:mc="http://schemas.openxmlformats.org/markup-compatibility/2006" xmlns:a14="http://schemas.microsoft.com/office/drawing/2010/main">
        <mc:Choice Requires="a14">
          <p:sp>
            <p:nvSpPr>
              <p:cNvPr id="4" name="QC_6_BD.3_2#8a91efc16.choices?vaa=1&amp;vcp=1&amp;vop=1&amp;pid=350472d33&amp;color=0,55,96&amp;vtp=1&amp;bbb=1"/>
              <p:cNvSpPr/>
              <p:nvPr/>
            </p:nvSpPr>
            <p:spPr>
              <a:xfrm>
                <a:off x="502920" y="3115169"/>
                <a:ext cx="10570464" cy="500888"/>
              </a:xfrm>
              <a:prstGeom prst="rect">
                <a:avLst/>
              </a:prstGeom>
              <a:noFill/>
              <a:ln/>
            </p:spPr>
            <p:txBody>
              <a:bodyPr wrap="none" lIns="0" tIns="0" rIns="0" bIns="0" rtlCol="0" anchor="t"/>
              <a:lstStyle/>
              <a:p>
                <a:pPr latinLnBrk="1">
                  <a:lnSpc>
                    <a:spcPts val="4300"/>
                  </a:lnSpc>
                  <a:tabLst>
                    <a:tab pos="2664841" algn="l"/>
                    <a:tab pos="5304282" algn="l"/>
                    <a:tab pos="7969123" algn="l"/>
                  </a:tabLst>
                </a:pP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14:m>
                  <m:oMath xmlns:m="http://schemas.openxmlformats.org/officeDocument/2006/math">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m:t>
                        </m:r>
                      </m:den>
                    </m:f>
                  </m:oMath>
                </a14:m>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B</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14:m>
                  <m:oMath xmlns:m="http://schemas.openxmlformats.org/officeDocument/2006/math">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2</m:t>
                        </m:r>
                      </m:den>
                    </m:f>
                  </m:oMath>
                </a14:m>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C</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14:m>
                  <m:oMath xmlns:m="http://schemas.openxmlformats.org/officeDocument/2006/math">
                    <m:r>
                      <m:rPr>
                        <m:sty m:val="p"/>
                      </m:rPr>
                      <a:rPr lang="en-US" altLang="zh-CN" sz="1800" b="0" i="0" smtClean="0">
                        <a:solidFill>
                          <a:srgbClr val="003760"/>
                        </a:solidFill>
                        <a:latin typeface="Cambria Math" pitchFamily="34" charset="0"/>
                        <a:ea typeface="Cambria Math" pitchFamily="34" charset="-122"/>
                        <a:cs typeface="Cambria Math" pitchFamily="34" charset="-120"/>
                      </a:rPr>
                      <m:t>π</m:t>
                    </m:r>
                  </m:oMath>
                </a14:m>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D</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2</m:t>
                    </m:r>
                    <m:r>
                      <m:rPr>
                        <m:sty m:val="p"/>
                      </m:rPr>
                      <a:rPr lang="en-US" altLang="zh-CN" sz="1800" b="0" i="0" smtClean="0">
                        <a:solidFill>
                          <a:srgbClr val="003760"/>
                        </a:solidFill>
                        <a:latin typeface="Cambria Math" pitchFamily="34" charset="0"/>
                        <a:ea typeface="Cambria Math" pitchFamily="34" charset="-122"/>
                        <a:cs typeface="Cambria Math" pitchFamily="34" charset="-120"/>
                      </a:rPr>
                      <m:t>π</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800" dirty="0"/>
              </a:p>
            </p:txBody>
          </p:sp>
        </mc:Choice>
        <mc:Fallback xmlns="">
          <p:sp>
            <p:nvSpPr>
              <p:cNvPr id="4" name="QC_6_BD.3_2#8a91efc16.choices?vaa=1&amp;vcp=1&amp;vop=1&amp;pid=350472d33&amp;color=0,55,96&amp;vtp=1&amp;bbb=1"/>
              <p:cNvSpPr>
                <a:spLocks noRot="1" noChangeAspect="1" noMove="1" noResize="1" noEditPoints="1" noAdjustHandles="1" noChangeArrowheads="1" noChangeShapeType="1" noTextEdit="1"/>
              </p:cNvSpPr>
              <p:nvPr/>
            </p:nvSpPr>
            <p:spPr>
              <a:xfrm>
                <a:off x="502920" y="3115169"/>
                <a:ext cx="10570464" cy="500888"/>
              </a:xfrm>
              <a:prstGeom prst="rect">
                <a:avLst/>
              </a:prstGeom>
              <a:blipFill>
                <a:blip r:embed="rId4"/>
                <a:stretch>
                  <a:fillRect l="-1384" b="-17073"/>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5" name="QC_6_AS.4_1#8a91efc16?vaa=1&amp;vcp=1&amp;vop=1&amp;pid=350472d33&amp;color=0,55,96&amp;vtp=1&amp;bbb=1&amp;hb=1"/>
              <p:cNvSpPr/>
              <p:nvPr/>
            </p:nvSpPr>
            <p:spPr>
              <a:xfrm>
                <a:off x="502920" y="3621835"/>
                <a:ext cx="10570464" cy="833755"/>
              </a:xfrm>
              <a:prstGeom prst="rect">
                <a:avLst/>
              </a:prstGeom>
              <a:noFill/>
              <a:ln/>
            </p:spPr>
            <p:txBody>
              <a:bodyPr wrap="none" lIns="0" tIns="0" rIns="0" bIns="0" rtlCol="0" anchor="t"/>
              <a:lstStyle/>
              <a:p>
                <a:pPr algn="l" latinLnBrk="1">
                  <a:lnSpc>
                    <a:spcPts val="38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𝑓</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m:rPr>
                            <m:sty m:val="p"/>
                          </m:rPr>
                          <a:rPr lang="en-US" altLang="zh-CN" sz="1800" b="0" i="0">
                            <a:solidFill>
                              <a:srgbClr val="003760"/>
                            </a:solidFill>
                            <a:latin typeface="Cambria Math" pitchFamily="34" charset="0"/>
                            <a:ea typeface="Cambria Math" pitchFamily="34" charset="-122"/>
                            <a:cs typeface="Cambria Math" pitchFamily="34" charset="-120"/>
                          </a:rPr>
                          <m:t>sin</m:t>
                        </m:r>
                      </m:e>
                      <m:sup>
                        <m:r>
                          <a:rPr lang="en-US" altLang="zh-CN" sz="1800" b="0" i="0">
                            <a:solidFill>
                              <a:srgbClr val="003760"/>
                            </a:solidFill>
                            <a:latin typeface="Cambria Math" pitchFamily="34" charset="0"/>
                            <a:ea typeface="Cambria Math" pitchFamily="34" charset="-122"/>
                            <a:cs typeface="Cambria Math" pitchFamily="34" charset="-120"/>
                          </a:rPr>
                          <m:t>2</m:t>
                        </m:r>
                      </m:sup>
                    </m:sSup>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6</m:t>
                        </m:r>
                      </m:den>
                    </m:f>
                    <m:r>
                      <a:rPr lang="en-US" altLang="zh-CN" sz="1800" b="0" i="0" smtClean="0">
                        <a:solidFill>
                          <a:srgbClr val="003760"/>
                        </a:solidFill>
                        <a:latin typeface="Cambria Math" pitchFamily="34" charset="0"/>
                        <a:ea typeface="Cambria Math" pitchFamily="34" charset="-122"/>
                        <a:cs typeface="Cambria Math" pitchFamily="34" charset="-120"/>
                      </a:rPr>
                      <m:t>)+</m:t>
                    </m:r>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m:rPr>
                            <m:sty m:val="p"/>
                          </m:rPr>
                          <a:rPr lang="en-US" altLang="zh-CN" sz="1800" b="0" i="0">
                            <a:solidFill>
                              <a:srgbClr val="003760"/>
                            </a:solidFill>
                            <a:latin typeface="Cambria Math" pitchFamily="34" charset="0"/>
                            <a:ea typeface="Cambria Math" pitchFamily="34" charset="-122"/>
                            <a:cs typeface="Cambria Math" pitchFamily="34" charset="-120"/>
                          </a:rPr>
                          <m:t>cos</m:t>
                        </m:r>
                      </m:e>
                      <m:sup>
                        <m:r>
                          <a:rPr lang="en-US" altLang="zh-CN" sz="1800" b="0" i="0">
                            <a:solidFill>
                              <a:srgbClr val="003760"/>
                            </a:solidFill>
                            <a:latin typeface="Cambria Math" pitchFamily="34" charset="0"/>
                            <a:ea typeface="Cambria Math" pitchFamily="34" charset="-122"/>
                            <a:cs typeface="Cambria Math" pitchFamily="34" charset="-120"/>
                          </a:rPr>
                          <m:t>2</m:t>
                        </m:r>
                      </m:sup>
                    </m:sSup>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6</m:t>
                        </m:r>
                      </m:den>
                    </m:f>
                    <m:r>
                      <a:rPr lang="en-US" altLang="zh-CN" sz="1800" b="0" i="0" smtClean="0">
                        <a:solidFill>
                          <a:srgbClr val="003760"/>
                        </a:solidFill>
                        <a:latin typeface="Cambria Math" pitchFamily="34" charset="0"/>
                        <a:ea typeface="Cambria Math" pitchFamily="34" charset="-122"/>
                        <a:cs typeface="Cambria Math" pitchFamily="34" charset="-120"/>
                      </a:rPr>
                      <m:t>)−1=</m:t>
                    </m:r>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m:rPr>
                            <m:sty m:val="p"/>
                          </m:rPr>
                          <a:rPr lang="en-US" altLang="zh-CN" sz="1800" b="0" i="0">
                            <a:solidFill>
                              <a:srgbClr val="003760"/>
                            </a:solidFill>
                            <a:latin typeface="Cambria Math" pitchFamily="34" charset="0"/>
                            <a:ea typeface="Cambria Math" pitchFamily="34" charset="-122"/>
                            <a:cs typeface="Cambria Math" pitchFamily="34" charset="-120"/>
                          </a:rPr>
                          <m:t>sin</m:t>
                        </m:r>
                      </m:e>
                      <m:sup>
                        <m:r>
                          <a:rPr lang="en-US" altLang="zh-CN" sz="1800" b="0" i="0">
                            <a:solidFill>
                              <a:srgbClr val="003760"/>
                            </a:solidFill>
                            <a:latin typeface="Cambria Math" pitchFamily="34" charset="0"/>
                            <a:ea typeface="Cambria Math" pitchFamily="34" charset="-122"/>
                            <a:cs typeface="Cambria Math" pitchFamily="34" charset="-120"/>
                          </a:rPr>
                          <m:t>2</m:t>
                        </m:r>
                      </m:sup>
                    </m:sSup>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6</m:t>
                        </m:r>
                      </m:den>
                    </m:f>
                    <m:r>
                      <a:rPr lang="en-US" altLang="zh-CN" sz="1800" b="0" i="0" smtClean="0">
                        <a:solidFill>
                          <a:srgbClr val="003760"/>
                        </a:solidFill>
                        <a:latin typeface="Cambria Math" pitchFamily="34" charset="0"/>
                        <a:ea typeface="Cambria Math" pitchFamily="34" charset="-122"/>
                        <a:cs typeface="Cambria Math" pitchFamily="34" charset="-120"/>
                      </a:rPr>
                      <m:t>)−</m:t>
                    </m:r>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m:rPr>
                            <m:sty m:val="p"/>
                          </m:rPr>
                          <a:rPr lang="en-US" altLang="zh-CN" sz="1800" b="0" i="0">
                            <a:solidFill>
                              <a:srgbClr val="003760"/>
                            </a:solidFill>
                            <a:latin typeface="Cambria Math" pitchFamily="34" charset="0"/>
                            <a:ea typeface="Cambria Math" pitchFamily="34" charset="-122"/>
                            <a:cs typeface="Cambria Math" pitchFamily="34" charset="-120"/>
                          </a:rPr>
                          <m:t>sin</m:t>
                        </m:r>
                      </m:e>
                      <m:sup>
                        <m:r>
                          <a:rPr lang="en-US" altLang="zh-CN" sz="1800" b="0" i="0">
                            <a:solidFill>
                              <a:srgbClr val="003760"/>
                            </a:solidFill>
                            <a:latin typeface="Cambria Math" pitchFamily="34" charset="0"/>
                            <a:ea typeface="Cambria Math" pitchFamily="34" charset="-122"/>
                            <a:cs typeface="Cambria Math" pitchFamily="34" charset="-120"/>
                          </a:rPr>
                          <m:t>2</m:t>
                        </m:r>
                      </m:sup>
                    </m:sSup>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6</m:t>
                        </m:r>
                      </m:den>
                    </m:f>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m:t>
                        </m:r>
                      </m:den>
                    </m:f>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2</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3</m:t>
                            </m:r>
                          </m:e>
                        </m:rad>
                      </m:num>
                      <m:den>
                        <m:r>
                          <a:rPr lang="en-US" altLang="zh-CN" sz="1800" b="0" i="0">
                            <a:solidFill>
                              <a:srgbClr val="003760"/>
                            </a:solidFill>
                            <a:latin typeface="Cambria Math" pitchFamily="34" charset="0"/>
                            <a:ea typeface="Cambria Math" pitchFamily="34" charset="-122"/>
                            <a:cs typeface="Cambria Math" pitchFamily="34" charset="-120"/>
                          </a:rPr>
                          <m:t>2</m:t>
                        </m:r>
                      </m:den>
                    </m:f>
                    <m:r>
                      <m:rPr>
                        <m:sty m:val="p"/>
                      </m:rPr>
                      <a:rPr lang="en-US" altLang="zh-CN" sz="1800" b="0" i="0" smtClean="0">
                        <a:solidFill>
                          <a:srgbClr val="003760"/>
                        </a:solidFill>
                        <a:latin typeface="Cambria Math" pitchFamily="34" charset="0"/>
                        <a:ea typeface="Cambria Math" pitchFamily="34" charset="-122"/>
                        <a:cs typeface="Cambria Math" pitchFamily="34" charset="-120"/>
                      </a:rPr>
                      <m:t>sin</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2</m:t>
                    </m:r>
                    <m:r>
                      <a:rPr lang="en-US" altLang="zh-CN" sz="1800" b="0" i="0" smtClean="0">
                        <a:solidFill>
                          <a:srgbClr val="003760"/>
                        </a:solidFill>
                        <a:latin typeface="Cambria Math" pitchFamily="34" charset="0"/>
                        <a:ea typeface="Cambria Math" pitchFamily="34" charset="-122"/>
                        <a:cs typeface="Cambria Math" pitchFamily="34" charset="-120"/>
                      </a:rPr>
                      <m:t>𝑥</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，因而</a:t>
                </a:r>
              </a:p>
              <a:p>
                <a:pPr latinLnBrk="1">
                  <a:lnSpc>
                    <a:spcPts val="3100"/>
                  </a:lnSpc>
                </a:pPr>
                <a14:m>
                  <m:oMath xmlns:m="http://schemas.openxmlformats.org/officeDocument/2006/math">
                    <m:r>
                      <a:rPr lang="en-US" altLang="zh-CN" b="0" i="0" smtClean="0">
                        <a:solidFill>
                          <a:srgbClr val="003760"/>
                        </a:solidFill>
                        <a:latin typeface="Cambria Math" pitchFamily="34" charset="0"/>
                        <a:ea typeface="Cambria Math" pitchFamily="34" charset="-122"/>
                        <a:cs typeface="Cambria Math" pitchFamily="34" charset="-120"/>
                      </a:rPr>
                      <m:t>𝑓</m:t>
                    </m:r>
                    <m:r>
                      <a:rPr lang="en-US" altLang="zh-CN" b="0" i="0" smtClean="0">
                        <a:solidFill>
                          <a:srgbClr val="003760"/>
                        </a:solidFill>
                        <a:latin typeface="Cambria Math" pitchFamily="34" charset="0"/>
                        <a:ea typeface="Cambria Math" pitchFamily="34" charset="-122"/>
                        <a:cs typeface="Cambria Math" pitchFamily="34" charset="-120"/>
                      </a:rPr>
                      <m:t>(</m:t>
                    </m:r>
                    <m:r>
                      <a:rPr lang="en-US" altLang="zh-CN" b="0" i="0" smtClean="0">
                        <a:solidFill>
                          <a:srgbClr val="003760"/>
                        </a:solidFill>
                        <a:latin typeface="Cambria Math" pitchFamily="34" charset="0"/>
                        <a:ea typeface="Cambria Math" pitchFamily="34" charset="-122"/>
                        <a:cs typeface="Cambria Math" pitchFamily="34" charset="-120"/>
                      </a:rPr>
                      <m:t>𝑥</m:t>
                    </m:r>
                    <m:r>
                      <a:rPr lang="en-US" altLang="zh-CN" b="0" i="0" smtClean="0">
                        <a:solidFill>
                          <a:srgbClr val="003760"/>
                        </a:solidFill>
                        <a:latin typeface="Cambria Math" pitchFamily="34" charset="0"/>
                        <a:ea typeface="Cambria Math" pitchFamily="34" charset="-122"/>
                        <a:cs typeface="Cambria Math" pitchFamily="34" charset="-120"/>
                      </a:rPr>
                      <m:t>)</m:t>
                    </m:r>
                  </m:oMath>
                </a14:m>
                <a:r>
                  <a:rPr lang="en-US" altLang="zh-CN" b="0" i="0" dirty="0">
                    <a:solidFill>
                      <a:srgbClr val="003760"/>
                    </a:solidFill>
                    <a:latin typeface="Times New Roman" pitchFamily="34" charset="0"/>
                    <a:ea typeface="微软雅黑" pitchFamily="34" charset="-122"/>
                    <a:cs typeface="Times New Roman" pitchFamily="34" charset="-120"/>
                  </a:rPr>
                  <a:t>的最小正周期为</a:t>
                </a:r>
                <a14:m>
                  <m:oMath xmlns:m="http://schemas.openxmlformats.org/officeDocument/2006/math">
                    <m:r>
                      <m:rPr>
                        <m:sty m:val="p"/>
                      </m:rPr>
                      <a:rPr lang="en-US" altLang="zh-CN" b="0" i="0" smtClean="0">
                        <a:solidFill>
                          <a:srgbClr val="003760"/>
                        </a:solidFill>
                        <a:latin typeface="Cambria Math" pitchFamily="34" charset="0"/>
                        <a:ea typeface="Cambria Math" pitchFamily="34" charset="-122"/>
                        <a:cs typeface="Cambria Math" pitchFamily="34" charset="-120"/>
                      </a:rPr>
                      <m:t>π</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，故选C.</a:t>
                </a:r>
                <a:endParaRPr lang="en-US" altLang="zh-CN" dirty="0">
                  <a:solidFill>
                    <a:srgbClr val="003760"/>
                  </a:solidFill>
                </a:endParaRPr>
              </a:p>
            </p:txBody>
          </p:sp>
        </mc:Choice>
        <mc:Fallback xmlns="">
          <p:sp>
            <p:nvSpPr>
              <p:cNvPr id="5" name="QC_6_AS.4_1#8a91efc16?vaa=1&amp;vcp=1&amp;vop=1&amp;pid=350472d33&amp;color=0,55,96&amp;vtp=1&amp;bbb=1&amp;hb=1"/>
              <p:cNvSpPr>
                <a:spLocks noRot="1" noChangeAspect="1" noMove="1" noResize="1" noEditPoints="1" noAdjustHandles="1" noChangeArrowheads="1" noChangeShapeType="1" noTextEdit="1"/>
              </p:cNvSpPr>
              <p:nvPr/>
            </p:nvSpPr>
            <p:spPr>
              <a:xfrm>
                <a:off x="502920" y="3621835"/>
                <a:ext cx="10570464" cy="833755"/>
              </a:xfrm>
              <a:prstGeom prst="rect">
                <a:avLst/>
              </a:prstGeom>
              <a:blipFill>
                <a:blip r:embed="rId5"/>
                <a:stretch>
                  <a:fillRect l="-1384" r="-1211" b="-17518"/>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anim calcmode="lin" valueType="num">
                                      <p:cBhvr>
                                        <p:cTn id="8" dur="500" fill="hold"/>
                                        <p:tgtEl>
                                          <p:spTgt spid="5">
                                            <p:bg/>
                                          </p:spTgt>
                                        </p:tgtEl>
                                        <p:attrNameLst>
                                          <p:attrName>ppt_x</p:attrName>
                                        </p:attrNameLst>
                                      </p:cBhvr>
                                      <p:tavLst>
                                        <p:tav tm="0">
                                          <p:val>
                                            <p:strVal val="#ppt_x"/>
                                          </p:val>
                                        </p:tav>
                                        <p:tav tm="100000">
                                          <p:val>
                                            <p:strVal val="#ppt_x"/>
                                          </p:val>
                                        </p:tav>
                                      </p:tavLst>
                                    </p:anim>
                                    <p:anim calcmode="lin" valueType="num">
                                      <p:cBhvr>
                                        <p:cTn id="9" dur="500" fill="hold"/>
                                        <p:tgtEl>
                                          <p:spTgt spid="5">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Effect transition="in" filter="fade">
                                      <p:cBhvr>
                                        <p:cTn id="12" dur="500"/>
                                        <p:tgtEl>
                                          <p:spTgt spid="5">
                                            <p:txEl>
                                              <p:pRg st="0" end="0"/>
                                            </p:txEl>
                                          </p:spTgt>
                                        </p:tgtEl>
                                      </p:cBhvr>
                                    </p:animEffect>
                                    <p:anim calcmode="lin" valueType="num">
                                      <p:cBhvr>
                                        <p:cTn id="13"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5">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5">
                                            <p:txEl>
                                              <p:pRg st="1" end="1"/>
                                            </p:txEl>
                                          </p:spTgt>
                                        </p:tgtEl>
                                        <p:attrNameLst>
                                          <p:attrName>style.visibility</p:attrName>
                                        </p:attrNameLst>
                                      </p:cBhvr>
                                      <p:to>
                                        <p:strVal val="visible"/>
                                      </p:to>
                                    </p:set>
                                    <p:animEffect transition="in" filter="fade">
                                      <p:cBhvr>
                                        <p:cTn id="17" dur="500"/>
                                        <p:tgtEl>
                                          <p:spTgt spid="5">
                                            <p:txEl>
                                              <p:pRg st="1" end="1"/>
                                            </p:txEl>
                                          </p:spTgt>
                                        </p:tgtEl>
                                      </p:cBhvr>
                                    </p:animEffect>
                                    <p:anim calcmode="lin" valueType="num">
                                      <p:cBhvr>
                                        <p:cTn id="18"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5">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grpId="0" nodeType="clickEffect">
                                  <p:stCondLst>
                                    <p:cond delay="0"/>
                                  </p:stCondLst>
                                  <p:childTnLst>
                                    <p:set>
                                      <p:cBhvr>
                                        <p:cTn id="23" dur="1" fill="hold">
                                          <p:stCondLst>
                                            <p:cond delay="0"/>
                                          </p:stCondLst>
                                        </p:cTn>
                                        <p:tgtEl>
                                          <p:spTgt spid="3">
                                            <p:bg/>
                                          </p:spTgt>
                                        </p:tgtEl>
                                        <p:attrNameLst>
                                          <p:attrName>style.visibility</p:attrName>
                                        </p:attrNameLst>
                                      </p:cBhvr>
                                      <p:to>
                                        <p:strVal val="visible"/>
                                      </p:to>
                                    </p:set>
                                    <p:animEffect transition="in" filter="fade">
                                      <p:cBhvr>
                                        <p:cTn id="24" dur="500"/>
                                        <p:tgtEl>
                                          <p:spTgt spid="3">
                                            <p:bg/>
                                          </p:spTgt>
                                        </p:tgtEl>
                                      </p:cBhvr>
                                    </p:animEffect>
                                    <p:anim calcmode="lin" valueType="num">
                                      <p:cBhvr>
                                        <p:cTn id="25" dur="500" fill="hold"/>
                                        <p:tgtEl>
                                          <p:spTgt spid="3">
                                            <p:bg/>
                                          </p:spTgt>
                                        </p:tgtEl>
                                        <p:attrNameLst>
                                          <p:attrName>ppt_x</p:attrName>
                                        </p:attrNameLst>
                                      </p:cBhvr>
                                      <p:tavLst>
                                        <p:tav tm="0">
                                          <p:val>
                                            <p:strVal val="#ppt_x"/>
                                          </p:val>
                                        </p:tav>
                                        <p:tav tm="100000">
                                          <p:val>
                                            <p:strVal val="#ppt_x"/>
                                          </p:val>
                                        </p:tav>
                                      </p:tavLst>
                                    </p:anim>
                                    <p:anim calcmode="lin" valueType="num">
                                      <p:cBhvr>
                                        <p:cTn id="26" dur="500" fill="hold"/>
                                        <p:tgtEl>
                                          <p:spTgt spid="3">
                                            <p:bg/>
                                          </p:spTgt>
                                        </p:tgtEl>
                                        <p:attrNameLst>
                                          <p:attrName>ppt_y</p:attrName>
                                        </p:attrNameLst>
                                      </p:cBhvr>
                                      <p:tavLst>
                                        <p:tav tm="0">
                                          <p:val>
                                            <p:strVal val="#ppt_y+.1"/>
                                          </p:val>
                                        </p:tav>
                                        <p:tav tm="100000">
                                          <p:val>
                                            <p:strVal val="#ppt_y"/>
                                          </p:val>
                                        </p:tav>
                                      </p:tavLst>
                                    </p:anim>
                                  </p:childTnLst>
                                </p:cTn>
                              </p:par>
                              <p:par>
                                <p:cTn id="27" presetID="42" presetClass="entr" presetSubtype="0" fill="hold" grpId="0" nodeType="withEffect">
                                  <p:stCondLst>
                                    <p:cond delay="0"/>
                                  </p:stCondLst>
                                  <p:childTnLst>
                                    <p:set>
                                      <p:cBhvr>
                                        <p:cTn id="28" dur="1" fill="hold">
                                          <p:stCondLst>
                                            <p:cond delay="0"/>
                                          </p:stCondLst>
                                        </p:cTn>
                                        <p:tgtEl>
                                          <p:spTgt spid="3">
                                            <p:txEl>
                                              <p:pRg st="0" end="0"/>
                                            </p:txEl>
                                          </p:spTgt>
                                        </p:tgtEl>
                                        <p:attrNameLst>
                                          <p:attrName>style.visibility</p:attrName>
                                        </p:attrNameLst>
                                      </p:cBhvr>
                                      <p:to>
                                        <p:strVal val="visible"/>
                                      </p:to>
                                    </p:set>
                                    <p:animEffect transition="in" filter="fade">
                                      <p:cBhvr>
                                        <p:cTn id="29" dur="500"/>
                                        <p:tgtEl>
                                          <p:spTgt spid="3">
                                            <p:txEl>
                                              <p:pRg st="0" end="0"/>
                                            </p:txEl>
                                          </p:spTgt>
                                        </p:tgtEl>
                                      </p:cBhvr>
                                    </p:animEffect>
                                    <p:anim calcmode="lin" valueType="num">
                                      <p:cBhvr>
                                        <p:cTn id="30"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31" dur="5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14</TotalTime>
  <Words>4536</Words>
  <Application>Microsoft Office PowerPoint</Application>
  <PresentationFormat>宽屏</PresentationFormat>
  <Paragraphs>376</Paragraphs>
  <Slides>56</Slides>
  <Notes>54</Notes>
  <HiddenSlides>0</HiddenSlides>
  <MMClips>0</MMClips>
  <ScaleCrop>false</ScaleCrop>
  <HeadingPairs>
    <vt:vector size="6" baseType="variant">
      <vt:variant>
        <vt:lpstr>已用的字体</vt:lpstr>
      </vt:variant>
      <vt:variant>
        <vt:i4>8</vt:i4>
      </vt:variant>
      <vt:variant>
        <vt:lpstr>主题</vt:lpstr>
      </vt:variant>
      <vt:variant>
        <vt:i4>1</vt:i4>
      </vt:variant>
      <vt:variant>
        <vt:lpstr>幻灯片标题</vt:lpstr>
      </vt:variant>
      <vt:variant>
        <vt:i4>56</vt:i4>
      </vt:variant>
    </vt:vector>
  </HeadingPairs>
  <TitlesOfParts>
    <vt:vector size="65" baseType="lpstr">
      <vt:lpstr>Arial (正文)</vt:lpstr>
      <vt:lpstr>仿宋</vt:lpstr>
      <vt:lpstr>SimSun</vt:lpstr>
      <vt:lpstr>微软雅黑</vt:lpstr>
      <vt:lpstr>印品黑体</vt:lpstr>
      <vt:lpstr>Arial</vt:lpstr>
      <vt:lpstr>Cambria Math</vt:lpstr>
      <vt:lpstr>Times New Roman</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subject/>
  <dc:creator/>
  <cp:keywords/>
  <dc:description/>
  <cp:lastModifiedBy>和标 邓</cp:lastModifiedBy>
  <cp:revision>4</cp:revision>
  <dcterms:created xsi:type="dcterms:W3CDTF">2025-09-29T11:42:45Z</dcterms:created>
  <dcterms:modified xsi:type="dcterms:W3CDTF">2025-09-29T12:25:08Z</dcterms:modified>
  <cp:category/>
  <cp:contentStatus/>
</cp:coreProperties>
</file>